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5"/>
  </p:notesMasterIdLst>
  <p:sldIdLst>
    <p:sldId id="256" r:id="rId3"/>
    <p:sldId id="257" r:id="rId4"/>
    <p:sldId id="258" r:id="rId5"/>
    <p:sldId id="260" r:id="rId6"/>
    <p:sldId id="278" r:id="rId7"/>
    <p:sldId id="280" r:id="rId8"/>
    <p:sldId id="291" r:id="rId9"/>
    <p:sldId id="293" r:id="rId10"/>
    <p:sldId id="292" r:id="rId11"/>
    <p:sldId id="286" r:id="rId12"/>
    <p:sldId id="307" r:id="rId13"/>
    <p:sldId id="308" r:id="rId14"/>
    <p:sldId id="275" r:id="rId15"/>
    <p:sldId id="294" r:id="rId16"/>
    <p:sldId id="295" r:id="rId17"/>
    <p:sldId id="303" r:id="rId18"/>
    <p:sldId id="304" r:id="rId19"/>
    <p:sldId id="299" r:id="rId20"/>
    <p:sldId id="309" r:id="rId21"/>
    <p:sldId id="300" r:id="rId22"/>
    <p:sldId id="285" r:id="rId23"/>
    <p:sldId id="311" r:id="rId24"/>
    <p:sldId id="305" r:id="rId25"/>
    <p:sldId id="301" r:id="rId26"/>
    <p:sldId id="302" r:id="rId27"/>
    <p:sldId id="313" r:id="rId28"/>
    <p:sldId id="264" r:id="rId29"/>
    <p:sldId id="265" r:id="rId30"/>
    <p:sldId id="284" r:id="rId31"/>
    <p:sldId id="316" r:id="rId32"/>
    <p:sldId id="314" r:id="rId33"/>
    <p:sldId id="315" r:id="rId34"/>
  </p:sldIdLst>
  <p:sldSz cx="12192000" cy="6858000"/>
  <p:notesSz cx="6858000" cy="9144000"/>
  <p:defaultText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38517"/>
    <a:srgbClr val="E7EAF4"/>
    <a:srgbClr val="034ED8"/>
    <a:srgbClr val="034E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90"/>
    <p:restoredTop sz="94720"/>
  </p:normalViewPr>
  <p:slideViewPr>
    <p:cSldViewPr snapToGrid="0" snapToObjects="1">
      <p:cViewPr varScale="1">
        <p:scale>
          <a:sx n="215" d="100"/>
          <a:sy n="215" d="100"/>
        </p:scale>
        <p:origin x="15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F13B20-8BB8-B74B-ADB5-DA5707988F1E}" type="datetimeFigureOut">
              <a:t>2022/2/21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28674F-E567-AA4B-8C16-788D7CE21C4F}" type="slidenum">
              <a:t>‹#›</a:t>
            </a:fld>
            <a:endParaRPr kumimoji="1" lang="zh-CN" altLang="en-US"/>
          </a:p>
        </p:txBody>
      </p:sp>
    </p:spTree>
    <p:extLst>
      <p:ext uri="{BB962C8B-B14F-4D97-AF65-F5344CB8AC3E}">
        <p14:creationId xmlns:p14="http://schemas.microsoft.com/office/powerpoint/2010/main" val="2114228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各位评委，大家好，本次是我的</a:t>
            </a:r>
            <a:r>
              <a:rPr kumimoji="1" lang="en-US" altLang="zh-CN" dirty="0"/>
              <a:t>10</a:t>
            </a:r>
            <a:r>
              <a:rPr kumimoji="1" lang="zh-CN" altLang="en-US" dirty="0"/>
              <a:t>级答辩陈述</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a:t>
            </a:fld>
            <a:endParaRPr kumimoji="1" lang="zh-CN" altLang="en-US"/>
          </a:p>
        </p:txBody>
      </p:sp>
    </p:spTree>
    <p:extLst>
      <p:ext uri="{BB962C8B-B14F-4D97-AF65-F5344CB8AC3E}">
        <p14:creationId xmlns:p14="http://schemas.microsoft.com/office/powerpoint/2010/main" val="820357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10</a:t>
            </a:fld>
            <a:endParaRPr kumimoji="1" lang="zh-CN" altLang="en-US"/>
          </a:p>
        </p:txBody>
      </p:sp>
    </p:spTree>
    <p:extLst>
      <p:ext uri="{BB962C8B-B14F-4D97-AF65-F5344CB8AC3E}">
        <p14:creationId xmlns:p14="http://schemas.microsoft.com/office/powerpoint/2010/main" val="4111982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为了便于对数据进行路由管理，首先我们对业务进行了抽象</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11</a:t>
            </a:fld>
            <a:endParaRPr kumimoji="1" lang="zh-CN" altLang="en-US"/>
          </a:p>
        </p:txBody>
      </p:sp>
    </p:spTree>
    <p:extLst>
      <p:ext uri="{BB962C8B-B14F-4D97-AF65-F5344CB8AC3E}">
        <p14:creationId xmlns:p14="http://schemas.microsoft.com/office/powerpoint/2010/main" val="1709204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12</a:t>
            </a:fld>
            <a:endParaRPr kumimoji="1" lang="zh-CN" altLang="en-US"/>
          </a:p>
        </p:txBody>
      </p:sp>
    </p:spTree>
    <p:extLst>
      <p:ext uri="{BB962C8B-B14F-4D97-AF65-F5344CB8AC3E}">
        <p14:creationId xmlns:p14="http://schemas.microsoft.com/office/powerpoint/2010/main" val="2523947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13</a:t>
            </a:fld>
            <a:endParaRPr kumimoji="1" lang="zh-CN" altLang="en-US"/>
          </a:p>
        </p:txBody>
      </p:sp>
    </p:spTree>
    <p:extLst>
      <p:ext uri="{BB962C8B-B14F-4D97-AF65-F5344CB8AC3E}">
        <p14:creationId xmlns:p14="http://schemas.microsoft.com/office/powerpoint/2010/main" val="1199217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14</a:t>
            </a:fld>
            <a:endParaRPr kumimoji="1" lang="zh-CN" altLang="en-US"/>
          </a:p>
        </p:txBody>
      </p:sp>
    </p:spTree>
    <p:extLst>
      <p:ext uri="{BB962C8B-B14F-4D97-AF65-F5344CB8AC3E}">
        <p14:creationId xmlns:p14="http://schemas.microsoft.com/office/powerpoint/2010/main" val="1479014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15</a:t>
            </a:fld>
            <a:endParaRPr kumimoji="1" lang="zh-CN" altLang="en-US"/>
          </a:p>
        </p:txBody>
      </p:sp>
    </p:spTree>
    <p:extLst>
      <p:ext uri="{BB962C8B-B14F-4D97-AF65-F5344CB8AC3E}">
        <p14:creationId xmlns:p14="http://schemas.microsoft.com/office/powerpoint/2010/main" val="4112375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16</a:t>
            </a:fld>
            <a:endParaRPr kumimoji="1" lang="zh-CN" altLang="en-US"/>
          </a:p>
        </p:txBody>
      </p:sp>
    </p:spTree>
    <p:extLst>
      <p:ext uri="{BB962C8B-B14F-4D97-AF65-F5344CB8AC3E}">
        <p14:creationId xmlns:p14="http://schemas.microsoft.com/office/powerpoint/2010/main" val="3932941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17</a:t>
            </a:fld>
            <a:endParaRPr kumimoji="1" lang="zh-CN" altLang="en-US"/>
          </a:p>
        </p:txBody>
      </p:sp>
    </p:spTree>
    <p:extLst>
      <p:ext uri="{BB962C8B-B14F-4D97-AF65-F5344CB8AC3E}">
        <p14:creationId xmlns:p14="http://schemas.microsoft.com/office/powerpoint/2010/main" val="35772105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18</a:t>
            </a:fld>
            <a:endParaRPr kumimoji="1" lang="zh-CN" altLang="en-US"/>
          </a:p>
        </p:txBody>
      </p:sp>
    </p:spTree>
    <p:extLst>
      <p:ext uri="{BB962C8B-B14F-4D97-AF65-F5344CB8AC3E}">
        <p14:creationId xmlns:p14="http://schemas.microsoft.com/office/powerpoint/2010/main" val="21010678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19</a:t>
            </a:fld>
            <a:endParaRPr kumimoji="1" lang="zh-CN" altLang="en-US"/>
          </a:p>
        </p:txBody>
      </p:sp>
    </p:spTree>
    <p:extLst>
      <p:ext uri="{BB962C8B-B14F-4D97-AF65-F5344CB8AC3E}">
        <p14:creationId xmlns:p14="http://schemas.microsoft.com/office/powerpoint/2010/main" val="2974899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20</a:t>
            </a:fld>
            <a:endParaRPr kumimoji="1" lang="zh-CN" altLang="en-US"/>
          </a:p>
        </p:txBody>
      </p:sp>
    </p:spTree>
    <p:extLst>
      <p:ext uri="{BB962C8B-B14F-4D97-AF65-F5344CB8AC3E}">
        <p14:creationId xmlns:p14="http://schemas.microsoft.com/office/powerpoint/2010/main" val="16728444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21</a:t>
            </a:fld>
            <a:endParaRPr kumimoji="1" lang="zh-CN" altLang="en-US"/>
          </a:p>
        </p:txBody>
      </p:sp>
    </p:spTree>
    <p:extLst>
      <p:ext uri="{BB962C8B-B14F-4D97-AF65-F5344CB8AC3E}">
        <p14:creationId xmlns:p14="http://schemas.microsoft.com/office/powerpoint/2010/main" val="7286932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22</a:t>
            </a:fld>
            <a:endParaRPr kumimoji="1" lang="zh-CN" altLang="en-US"/>
          </a:p>
        </p:txBody>
      </p:sp>
    </p:spTree>
    <p:extLst>
      <p:ext uri="{BB962C8B-B14F-4D97-AF65-F5344CB8AC3E}">
        <p14:creationId xmlns:p14="http://schemas.microsoft.com/office/powerpoint/2010/main" val="30800477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23</a:t>
            </a:fld>
            <a:endParaRPr kumimoji="1" lang="zh-CN" altLang="en-US"/>
          </a:p>
        </p:txBody>
      </p:sp>
    </p:spTree>
    <p:extLst>
      <p:ext uri="{BB962C8B-B14F-4D97-AF65-F5344CB8AC3E}">
        <p14:creationId xmlns:p14="http://schemas.microsoft.com/office/powerpoint/2010/main" val="25560053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24</a:t>
            </a:fld>
            <a:endParaRPr kumimoji="1" lang="zh-CN" altLang="en-US"/>
          </a:p>
        </p:txBody>
      </p:sp>
    </p:spTree>
    <p:extLst>
      <p:ext uri="{BB962C8B-B14F-4D97-AF65-F5344CB8AC3E}">
        <p14:creationId xmlns:p14="http://schemas.microsoft.com/office/powerpoint/2010/main" val="2410769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25</a:t>
            </a:fld>
            <a:endParaRPr kumimoji="1" lang="zh-CN" altLang="en-US"/>
          </a:p>
        </p:txBody>
      </p:sp>
    </p:spTree>
    <p:extLst>
      <p:ext uri="{BB962C8B-B14F-4D97-AF65-F5344CB8AC3E}">
        <p14:creationId xmlns:p14="http://schemas.microsoft.com/office/powerpoint/2010/main" val="10577638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26</a:t>
            </a:fld>
            <a:endParaRPr kumimoji="1" lang="zh-CN" altLang="en-US"/>
          </a:p>
        </p:txBody>
      </p:sp>
    </p:spTree>
    <p:extLst>
      <p:ext uri="{BB962C8B-B14F-4D97-AF65-F5344CB8AC3E}">
        <p14:creationId xmlns:p14="http://schemas.microsoft.com/office/powerpoint/2010/main" val="194114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首先做一下自我介绍，我的名字是</a:t>
            </a:r>
            <a:r>
              <a:rPr lang="en-US" altLang="zh-CN" dirty="0" err="1"/>
              <a:t>lucasqian</a:t>
            </a:r>
            <a:r>
              <a:rPr lang="zh-CN" altLang="en-US" dirty="0"/>
              <a:t>，</a:t>
            </a:r>
            <a:r>
              <a:rPr lang="en-US" altLang="zh-CN" dirty="0"/>
              <a:t>2015</a:t>
            </a:r>
            <a:r>
              <a:rPr lang="zh-CN" altLang="en-US" dirty="0"/>
              <a:t>年本科毕业于华中科技大学计算机科学与技术专业，</a:t>
            </a:r>
            <a:r>
              <a:rPr lang="en-US" altLang="zh-CN" dirty="0"/>
              <a:t>2015</a:t>
            </a:r>
            <a:r>
              <a:rPr lang="zh-CN" altLang="en-US" dirty="0"/>
              <a:t>年</a:t>
            </a:r>
            <a:r>
              <a:rPr lang="en-US" altLang="zh-CN" dirty="0"/>
              <a:t>8</a:t>
            </a:r>
            <a:r>
              <a:rPr lang="zh-CN" altLang="en-US" dirty="0"/>
              <a:t>月加入华为固态存储开发部，</a:t>
            </a:r>
            <a:r>
              <a:rPr lang="en-US" altLang="zh-CN" dirty="0"/>
              <a:t>2019</a:t>
            </a:r>
            <a:r>
              <a:rPr lang="zh-CN" altLang="en-US" dirty="0"/>
              <a:t>年</a:t>
            </a:r>
            <a:r>
              <a:rPr lang="en-US" altLang="zh-CN" dirty="0"/>
              <a:t>8</a:t>
            </a:r>
            <a:r>
              <a:rPr lang="zh-CN" altLang="en-US" dirty="0"/>
              <a:t>月加入腾讯视频媒资平台开发组，主要负责存储服务开发，最近三次绩效分别是</a:t>
            </a:r>
            <a:r>
              <a:rPr lang="en-US" altLang="zh-CN" dirty="0"/>
              <a:t>4</a:t>
            </a:r>
            <a:r>
              <a:rPr lang="zh-CN" altLang="en-US" dirty="0"/>
              <a:t>星，</a:t>
            </a:r>
            <a:r>
              <a:rPr lang="en-US" altLang="zh-CN" dirty="0"/>
              <a:t>5</a:t>
            </a:r>
            <a:r>
              <a:rPr lang="zh-CN" altLang="en-US" dirty="0"/>
              <a:t>星和</a:t>
            </a:r>
            <a:r>
              <a:rPr lang="en-US" altLang="zh-CN" dirty="0"/>
              <a:t>4</a:t>
            </a:r>
            <a:r>
              <a:rPr lang="zh-CN" altLang="en-US" dirty="0"/>
              <a:t>星</a:t>
            </a:r>
            <a:endParaRPr 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r>
              <a:rPr lang="zh-CN" altLang="en-US" dirty="0"/>
              <a:t>本次我的答辩项目是媒资底层存储项目，我在其中主要担任的角色是负责媒资存储服务的架构设计和模块开发</a:t>
            </a:r>
            <a:endParaRPr 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首先简单介绍一下什么媒资，媒资作为腾讯视频的数据枢纽，深度参与了数据生产，数据加工，数据存储和数据分发全链路流程</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5</a:t>
            </a:fld>
            <a:endParaRPr kumimoji="1" lang="zh-CN" altLang="en-US"/>
          </a:p>
        </p:txBody>
      </p:sp>
    </p:spTree>
    <p:extLst>
      <p:ext uri="{BB962C8B-B14F-4D97-AF65-F5344CB8AC3E}">
        <p14:creationId xmlns:p14="http://schemas.microsoft.com/office/powerpoint/2010/main" val="21295946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然后分析一下媒资的业务特点，主要有以下特点</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6</a:t>
            </a:fld>
            <a:endParaRPr kumimoji="1" lang="zh-CN" altLang="en-US"/>
          </a:p>
        </p:txBody>
      </p:sp>
    </p:spTree>
    <p:extLst>
      <p:ext uri="{BB962C8B-B14F-4D97-AF65-F5344CB8AC3E}">
        <p14:creationId xmlns:p14="http://schemas.microsoft.com/office/powerpoint/2010/main" val="419276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然后我们看一下旧的服务架构存在哪些问题，由此产生的痛点是：</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7</a:t>
            </a:fld>
            <a:endParaRPr kumimoji="1" lang="zh-CN" altLang="en-US"/>
          </a:p>
        </p:txBody>
      </p:sp>
    </p:spTree>
    <p:extLst>
      <p:ext uri="{BB962C8B-B14F-4D97-AF65-F5344CB8AC3E}">
        <p14:creationId xmlns:p14="http://schemas.microsoft.com/office/powerpoint/2010/main" val="9524291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然后我们看一下业界是如何演进的：</a:t>
            </a:r>
          </a:p>
        </p:txBody>
      </p:sp>
      <p:sp>
        <p:nvSpPr>
          <p:cNvPr id="4" name="灯片编号占位符 3"/>
          <p:cNvSpPr>
            <a:spLocks noGrp="1"/>
          </p:cNvSpPr>
          <p:nvPr>
            <p:ph type="sldNum" sz="quarter" idx="5"/>
          </p:nvPr>
        </p:nvSpPr>
        <p:spPr/>
        <p:txBody>
          <a:bodyPr/>
          <a:lstStyle/>
          <a:p>
            <a:fld id="{1B28674F-E567-AA4B-8C16-788D7CE21C4F}" type="slidenum">
              <a:rPr lang="en-US" altLang="zh-CN" smtClean="0"/>
              <a:t>8</a:t>
            </a:fld>
            <a:endParaRPr kumimoji="1" lang="zh-CN" altLang="en-US"/>
          </a:p>
        </p:txBody>
      </p:sp>
    </p:spTree>
    <p:extLst>
      <p:ext uri="{BB962C8B-B14F-4D97-AF65-F5344CB8AC3E}">
        <p14:creationId xmlns:p14="http://schemas.microsoft.com/office/powerpoint/2010/main" val="27407436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B28674F-E567-AA4B-8C16-788D7CE21C4F}" type="slidenum">
              <a:rPr lang="en-US" altLang="zh-CN" smtClean="0"/>
              <a:t>9</a:t>
            </a:fld>
            <a:endParaRPr kumimoji="1" lang="zh-CN" altLang="en-US"/>
          </a:p>
        </p:txBody>
      </p:sp>
    </p:spTree>
    <p:extLst>
      <p:ext uri="{BB962C8B-B14F-4D97-AF65-F5344CB8AC3E}">
        <p14:creationId xmlns:p14="http://schemas.microsoft.com/office/powerpoint/2010/main" val="2508326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lvl="0" algn="ctr">
              <a:defRPr sz="6000"/>
            </a:lvl1pPr>
          </a:lstStyle>
          <a:p>
            <a:r>
              <a:rPr lang="zh-CN"/>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lvl="0" indent="0" algn="ctr">
              <a:buNone/>
              <a:defRPr sz="2400"/>
            </a:lvl1pPr>
            <a:lvl2pPr marL="457200" lvl="1" indent="0" algn="ctr">
              <a:buNone/>
              <a:defRPr sz="2000"/>
            </a:lvl2pPr>
            <a:lvl3pPr marL="914400" lvl="2" indent="0" algn="ctr">
              <a:buNone/>
              <a:defRPr sz="1800"/>
            </a:lvl3pPr>
            <a:lvl4pPr marL="1371600" lvl="3" indent="0" algn="ctr">
              <a:buNone/>
              <a:defRPr sz="1600"/>
            </a:lvl4pPr>
            <a:lvl5pPr marL="1828800" lvl="4" indent="0" algn="ctr">
              <a:buNone/>
              <a:defRPr sz="1600"/>
            </a:lvl5pPr>
            <a:lvl6pPr marL="2286000" lvl="5" indent="0" algn="ctr">
              <a:buNone/>
              <a:defRPr sz="1600"/>
            </a:lvl6pPr>
            <a:lvl7pPr marL="2743200" lvl="6" indent="0" algn="ctr">
              <a:buNone/>
              <a:defRPr sz="1600"/>
            </a:lvl7pPr>
            <a:lvl8pPr marL="3200400" lvl="7" indent="0" algn="ctr">
              <a:buNone/>
              <a:defRPr sz="1600"/>
            </a:lvl8pPr>
            <a:lvl9pPr marL="3657600" lvl="8" indent="0" algn="ctr">
              <a:buNone/>
              <a:defRPr sz="1600"/>
            </a:lvl9pPr>
          </a:lstStyle>
          <a:p>
            <a:r>
              <a:rPr lang="zh-CN"/>
              <a:t>单击此处编辑母版副标题样式</a:t>
            </a:r>
          </a:p>
        </p:txBody>
      </p:sp>
      <p:sp>
        <p:nvSpPr>
          <p:cNvPr id="4" name="日期占位符 3"/>
          <p:cNvSpPr>
            <a:spLocks noGrp="1"/>
          </p:cNvSpPr>
          <p:nvPr>
            <p:ph type="dt" idx="10"/>
          </p:nvPr>
        </p:nvSpPr>
        <p:spPr/>
        <p:txBody>
          <a:bodyPr/>
          <a:lstStyle/>
          <a:p>
            <a:fld id="{8B654CE2-4A3B-4038-90FB-A686C8095104}" type="datetimeFigureOut">
              <a:rPr lang="en-US" altLang="zh-CN"/>
              <a:t>2/21/22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竖排文字占位符 2"/>
          <p:cNvSpPr>
            <a:spLocks noGrp="1"/>
          </p:cNvSpPr>
          <p:nvPr>
            <p:ph type="body" idx="1"/>
          </p:nvPr>
        </p:nvSpPr>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8B654CE2-4A3B-4038-90FB-A686C8095104}" type="datetimeFigureOut">
              <a:rPr lang="en-US" altLang="zh-CN"/>
              <a:t>2/21/22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竖排标题与文本">
    <p:spTree>
      <p:nvGrpSpPr>
        <p:cNvPr id="1" name=""/>
        <p:cNvGrpSpPr/>
        <p:nvPr/>
      </p:nvGrpSpPr>
      <p:grpSpPr>
        <a:xfrm>
          <a:off x="0" y="0"/>
          <a:ext cx="0" cy="0"/>
          <a:chOff x="0" y="0"/>
          <a:chExt cx="0" cy="0"/>
        </a:xfrm>
      </p:grpSpPr>
      <p:sp>
        <p:nvSpPr>
          <p:cNvPr id="2" name="竖排标题 1"/>
          <p:cNvSpPr>
            <a:spLocks noGrp="1"/>
          </p:cNvSpPr>
          <p:nvPr>
            <p:ph type="title"/>
          </p:nvPr>
        </p:nvSpPr>
        <p:spPr>
          <a:xfrm>
            <a:off x="8724900" y="365125"/>
            <a:ext cx="2628900" cy="5811838"/>
          </a:xfrm>
        </p:spPr>
        <p:txBody>
          <a:bodyPr vert="eaVert"/>
          <a:lstStyle/>
          <a:p>
            <a:r>
              <a:rPr lang="zh-CN"/>
              <a:t>单击此处编辑母版标题样式</a:t>
            </a:r>
          </a:p>
        </p:txBody>
      </p:sp>
      <p:sp>
        <p:nvSpPr>
          <p:cNvPr id="3" name="竖排文字占位符 2"/>
          <p:cNvSpPr>
            <a:spLocks noGrp="1"/>
          </p:cNvSpPr>
          <p:nvPr>
            <p:ph type="body" idx="1"/>
          </p:nvPr>
        </p:nvSpPr>
        <p:spPr>
          <a:xfrm>
            <a:off x="838200" y="365125"/>
            <a:ext cx="7734300" cy="5811838"/>
          </a:xfrm>
        </p:spPr>
        <p:txBody>
          <a:bodyPr vert="eaVert"/>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8B654CE2-4A3B-4038-90FB-A686C8095104}" type="datetimeFigureOut">
              <a:rPr lang="en-US" altLang="zh-CN"/>
              <a:t>2/21/22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封面-纯色">
    <p:bg>
      <p:bgPr>
        <a:solidFill>
          <a:srgbClr val="0052D9"/>
        </a:solidFill>
        <a:effectLst/>
      </p:bgPr>
    </p:bg>
    <p:spTree>
      <p:nvGrpSpPr>
        <p:cNvPr id="1" name=""/>
        <p:cNvGrpSpPr/>
        <p:nvPr/>
      </p:nvGrpSpPr>
      <p:grpSpPr>
        <a:xfrm>
          <a:off x="0" y="0"/>
          <a:ext cx="0" cy="0"/>
          <a:chOff x="0" y="0"/>
          <a:chExt cx="0" cy="0"/>
        </a:xfrm>
      </p:grpSpPr>
      <p:pic>
        <p:nvPicPr>
          <p:cNvPr id="14" name="2-01.png"/>
          <p:cNvPicPr>
            <a:picLocks noChangeAspect="1"/>
          </p:cNvPicPr>
          <p:nvPr/>
        </p:nvPicPr>
        <p:blipFill>
          <a:blip r:embed="rId2"/>
          <a:stretch/>
        </p:blipFill>
        <p:spPr>
          <a:xfrm>
            <a:off x="4293" y="-1"/>
            <a:ext cx="12183415" cy="6858001"/>
          </a:xfrm>
          <a:prstGeom prst="rect">
            <a:avLst/>
          </a:prstGeom>
          <a:ln w="12700">
            <a:miter/>
          </a:ln>
        </p:spPr>
      </p:pic>
      <p:pic>
        <p:nvPicPr>
          <p:cNvPr id="15" name="图像"/>
          <p:cNvPicPr>
            <a:picLocks noChangeAspect="1"/>
          </p:cNvPicPr>
          <p:nvPr/>
        </p:nvPicPr>
        <p:blipFill>
          <a:blip r:embed="rId3"/>
          <a:stretch/>
        </p:blipFill>
        <p:spPr>
          <a:xfrm>
            <a:off x="128311" y="6615448"/>
            <a:ext cx="207699" cy="176566"/>
          </a:xfrm>
          <a:prstGeom prst="rect">
            <a:avLst/>
          </a:prstGeom>
          <a:ln w="12700">
            <a:miter/>
          </a:ln>
        </p:spPr>
      </p:pic>
      <p:sp>
        <p:nvSpPr>
          <p:cNvPr id="16" name="标题文本"/>
          <p:cNvSpPr txBox="1">
            <a:spLocks noGrp="1"/>
          </p:cNvSpPr>
          <p:nvPr>
            <p:ph type="title"/>
          </p:nvPr>
        </p:nvSpPr>
        <p:spPr>
          <a:xfrm>
            <a:off x="1015074" y="80384"/>
            <a:ext cx="10305786" cy="5494966"/>
          </a:xfrm>
          <a:prstGeom prst="rect">
            <a:avLst/>
          </a:prstGeom>
        </p:spPr>
        <p:txBody>
          <a:bodyPr/>
          <a:lstStyle/>
          <a:p>
            <a:r>
              <a:t>标题文本</a:t>
            </a:r>
          </a:p>
        </p:txBody>
      </p:sp>
      <p:sp>
        <p:nvSpPr>
          <p:cNvPr id="17" name="矩形"/>
          <p:cNvSpPr/>
          <p:nvPr/>
        </p:nvSpPr>
        <p:spPr>
          <a:xfrm>
            <a:off x="-5259" y="6543146"/>
            <a:ext cx="12202518" cy="13428"/>
          </a:xfrm>
          <a:prstGeom prst="rect">
            <a:avLst/>
          </a:prstGeom>
          <a:solidFill>
            <a:srgbClr val="00CCFF"/>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18" name="幻灯片编号"/>
          <p:cNvSpPr txBox="1">
            <a:spLocks noGrp="1"/>
          </p:cNvSpPr>
          <p:nvPr>
            <p:ph type="sldNum" idx="2"/>
          </p:nvPr>
        </p:nvSpPr>
        <p:spPr>
          <a:xfrm>
            <a:off x="0" y="6586256"/>
            <a:ext cx="12192001"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封面-近景">
    <p:bg>
      <p:bgPr>
        <a:solidFill>
          <a:srgbClr val="0052D9"/>
        </a:solidFill>
        <a:effectLst/>
      </p:bgPr>
    </p:bg>
    <p:spTree>
      <p:nvGrpSpPr>
        <p:cNvPr id="1" name=""/>
        <p:cNvGrpSpPr/>
        <p:nvPr/>
      </p:nvGrpSpPr>
      <p:grpSpPr>
        <a:xfrm>
          <a:off x="0" y="0"/>
          <a:ext cx="0" cy="0"/>
          <a:chOff x="0" y="0"/>
          <a:chExt cx="0" cy="0"/>
        </a:xfrm>
      </p:grpSpPr>
      <p:pic>
        <p:nvPicPr>
          <p:cNvPr id="25" name="1-01.png"/>
          <p:cNvPicPr>
            <a:picLocks noChangeAspect="1"/>
          </p:cNvPicPr>
          <p:nvPr/>
        </p:nvPicPr>
        <p:blipFill>
          <a:blip r:embed="rId2"/>
          <a:stretch/>
        </p:blipFill>
        <p:spPr>
          <a:xfrm>
            <a:off x="4293" y="0"/>
            <a:ext cx="12183415" cy="6858000"/>
          </a:xfrm>
          <a:prstGeom prst="rect">
            <a:avLst/>
          </a:prstGeom>
          <a:ln w="12700">
            <a:miter/>
          </a:ln>
        </p:spPr>
      </p:pic>
      <p:sp>
        <p:nvSpPr>
          <p:cNvPr id="26" name="标题文本"/>
          <p:cNvSpPr txBox="1">
            <a:spLocks noGrp="1"/>
          </p:cNvSpPr>
          <p:nvPr>
            <p:ph type="title"/>
          </p:nvPr>
        </p:nvSpPr>
        <p:spPr>
          <a:xfrm>
            <a:off x="695457" y="2262667"/>
            <a:ext cx="10305786" cy="3200037"/>
          </a:xfrm>
          <a:prstGeom prst="rect">
            <a:avLst/>
          </a:prstGeom>
        </p:spPr>
        <p:txBody>
          <a:bodyPr anchor="t"/>
          <a:lstStyle>
            <a:lvl1pPr lvl="0" algn="l">
              <a:defRPr sz="7000" b="0"/>
            </a:lvl1pPr>
          </a:lstStyle>
          <a:p>
            <a:r>
              <a:t>标题文本</a:t>
            </a:r>
          </a:p>
        </p:txBody>
      </p:sp>
      <p:sp>
        <p:nvSpPr>
          <p:cNvPr id="27" name="正文级别 1…"/>
          <p:cNvSpPr txBox="1">
            <a:spLocks noGrp="1"/>
          </p:cNvSpPr>
          <p:nvPr>
            <p:ph type="body" idx="1"/>
          </p:nvPr>
        </p:nvSpPr>
        <p:spPr>
          <a:xfrm>
            <a:off x="943107" y="3961243"/>
            <a:ext cx="10305786" cy="633744"/>
          </a:xfrm>
          <a:prstGeom prst="rect">
            <a:avLst/>
          </a:prstGeom>
        </p:spPr>
        <p:txBody>
          <a:bodyPr/>
          <a:lstStyle>
            <a:lvl1pPr marL="0" lvl="0" indent="0">
              <a:lnSpc>
                <a:spcPct val="100000"/>
              </a:lnSpc>
              <a:spcBef>
                <a:spcPts val="0"/>
              </a:spcBef>
              <a:buSzTx/>
              <a:buNone/>
              <a:defRPr sz="3200">
                <a:solidFill>
                  <a:srgbClr val="FFFFFF"/>
                </a:solidFill>
                <a:latin typeface="TTTGBMedium"/>
                <a:ea typeface="TTTGBMedium"/>
              </a:defRPr>
            </a:lvl1pPr>
            <a:lvl2pPr marL="0" lvl="1" indent="114300">
              <a:lnSpc>
                <a:spcPct val="100000"/>
              </a:lnSpc>
              <a:spcBef>
                <a:spcPts val="0"/>
              </a:spcBef>
              <a:buSzTx/>
              <a:buNone/>
              <a:defRPr sz="3200">
                <a:solidFill>
                  <a:srgbClr val="FFFFFF"/>
                </a:solidFill>
                <a:latin typeface="TTTGBMedium"/>
                <a:ea typeface="TTTGBMedium"/>
              </a:defRPr>
            </a:lvl2pPr>
            <a:lvl3pPr marL="0" lvl="2" indent="228600">
              <a:lnSpc>
                <a:spcPct val="100000"/>
              </a:lnSpc>
              <a:spcBef>
                <a:spcPts val="0"/>
              </a:spcBef>
              <a:buSzTx/>
              <a:buNone/>
              <a:defRPr sz="3200">
                <a:solidFill>
                  <a:srgbClr val="FFFFFF"/>
                </a:solidFill>
                <a:latin typeface="TTTGBMedium"/>
                <a:ea typeface="TTTGBMedium"/>
              </a:defRPr>
            </a:lvl3pPr>
            <a:lvl4pPr marL="0" lvl="3" indent="342900">
              <a:lnSpc>
                <a:spcPct val="100000"/>
              </a:lnSpc>
              <a:spcBef>
                <a:spcPts val="0"/>
              </a:spcBef>
              <a:buSzTx/>
              <a:buNone/>
              <a:defRPr sz="3200">
                <a:solidFill>
                  <a:srgbClr val="FFFFFF"/>
                </a:solidFill>
                <a:latin typeface="TTTGBMedium"/>
                <a:ea typeface="TTTGBMedium"/>
              </a:defRPr>
            </a:lvl4pPr>
            <a:lvl5pPr marL="0" lvl="4" indent="457200">
              <a:lnSpc>
                <a:spcPct val="100000"/>
              </a:lnSpc>
              <a:spcBef>
                <a:spcPts val="0"/>
              </a:spcBef>
              <a:buSzTx/>
              <a:buNone/>
              <a:defRPr sz="3200">
                <a:solidFill>
                  <a:srgbClr val="FFFFFF"/>
                </a:solidFill>
                <a:latin typeface="TTTGBMedium"/>
                <a:ea typeface="TTTGBMedium"/>
              </a:defRPr>
            </a:lvl5pPr>
          </a:lstStyle>
          <a:p>
            <a:r>
              <a:t>正文级别 1</a:t>
            </a:r>
          </a:p>
          <a:p>
            <a:pPr lvl="1"/>
            <a:r>
              <a:t>正文级别 2</a:t>
            </a:r>
          </a:p>
          <a:p>
            <a:pPr lvl="2"/>
            <a:r>
              <a:t>正文级别 3</a:t>
            </a:r>
          </a:p>
          <a:p>
            <a:pPr lvl="3"/>
            <a:r>
              <a:t>正文级别 4</a:t>
            </a:r>
          </a:p>
          <a:p>
            <a:pPr lvl="4"/>
            <a:r>
              <a:t>正文级别 5</a:t>
            </a:r>
          </a:p>
        </p:txBody>
      </p:sp>
      <p:sp>
        <p:nvSpPr>
          <p:cNvPr id="28" name="文本"/>
          <p:cNvSpPr txBox="1">
            <a:spLocks noGrp="1"/>
          </p:cNvSpPr>
          <p:nvPr>
            <p:ph type="body" idx="13"/>
          </p:nvPr>
        </p:nvSpPr>
        <p:spPr>
          <a:xfrm>
            <a:off x="6096000" y="5560930"/>
            <a:ext cx="102657" cy="539122"/>
          </a:xfrm>
          <a:prstGeom prst="rect">
            <a:avLst/>
          </a:prstGeom>
        </p:spPr>
        <p:txBody>
          <a:bodyPr wrap="none">
            <a:spAutoFit/>
          </a:bodyPr>
          <a:lstStyle>
            <a:lvl1pPr marL="0" lvl="0" indent="0">
              <a:lnSpc>
                <a:spcPct val="110000"/>
              </a:lnSpc>
              <a:spcBef>
                <a:spcPts val="0"/>
              </a:spcBef>
              <a:buSzTx/>
              <a:buNone/>
              <a:defRPr sz="2800">
                <a:solidFill>
                  <a:srgbClr val="FFFFFF">
                    <a:alpha val="70052"/>
                  </a:srgbClr>
                </a:solidFill>
                <a:latin typeface="Helvetica Light"/>
              </a:defRPr>
            </a:lvl1pPr>
          </a:lstStyle>
          <a:p>
            <a:pPr marL="0" indent="0">
              <a:lnSpc>
                <a:spcPct val="110000"/>
              </a:lnSpc>
              <a:spcBef>
                <a:spcPts val="0"/>
              </a:spcBef>
              <a:buSzTx/>
              <a:buNone/>
              <a:defRPr sz="2800">
                <a:solidFill>
                  <a:srgbClr val="FFFFFF">
                    <a:alpha val="70052"/>
                  </a:srgbClr>
                </a:solidFill>
                <a:latin typeface="Helvetica Light"/>
                <a:ea typeface="Helvetica Light"/>
              </a:defRPr>
            </a:pPr>
            <a:endParaRPr/>
          </a:p>
        </p:txBody>
      </p:sp>
      <p:pic>
        <p:nvPicPr>
          <p:cNvPr id="29" name="图像"/>
          <p:cNvPicPr>
            <a:picLocks noChangeAspect="1"/>
          </p:cNvPicPr>
          <p:nvPr/>
        </p:nvPicPr>
        <p:blipFill>
          <a:blip r:embed="rId3"/>
          <a:stretch/>
        </p:blipFill>
        <p:spPr>
          <a:xfrm>
            <a:off x="822755" y="1541411"/>
            <a:ext cx="2055761" cy="276308"/>
          </a:xfrm>
          <a:prstGeom prst="rect">
            <a:avLst/>
          </a:prstGeom>
          <a:ln w="12700">
            <a:miter/>
          </a:ln>
        </p:spPr>
      </p:pic>
      <p:sp>
        <p:nvSpPr>
          <p:cNvPr id="30" name="幻灯片编号"/>
          <p:cNvSpPr txBox="1">
            <a:spLocks noGrp="1"/>
          </p:cNvSpPr>
          <p:nvPr>
            <p:ph type="sldNum" idx="2"/>
          </p:nvPr>
        </p:nvSpPr>
        <p:spPr>
          <a:xfrm>
            <a:off x="0" y="6586256"/>
            <a:ext cx="12192001"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封面-远景">
    <p:bg>
      <p:bgPr>
        <a:blipFill rotWithShape="1">
          <a:blip r:embed="rId2"/>
          <a:tile tx="0" ty="0" sx="100000" sy="100000" flip="none" algn="tl"/>
        </a:blipFill>
        <a:effectLst/>
      </p:bgPr>
    </p:bg>
    <p:spTree>
      <p:nvGrpSpPr>
        <p:cNvPr id="1" name=""/>
        <p:cNvGrpSpPr/>
        <p:nvPr/>
      </p:nvGrpSpPr>
      <p:grpSpPr>
        <a:xfrm>
          <a:off x="0" y="0"/>
          <a:ext cx="0" cy="0"/>
          <a:chOff x="0" y="0"/>
          <a:chExt cx="0" cy="0"/>
        </a:xfrm>
      </p:grpSpPr>
      <p:sp>
        <p:nvSpPr>
          <p:cNvPr id="37" name="文本"/>
          <p:cNvSpPr txBox="1">
            <a:spLocks noGrp="1"/>
          </p:cNvSpPr>
          <p:nvPr>
            <p:ph type="body" idx="13"/>
          </p:nvPr>
        </p:nvSpPr>
        <p:spPr>
          <a:xfrm>
            <a:off x="6044672" y="5560930"/>
            <a:ext cx="102657" cy="539122"/>
          </a:xfrm>
          <a:prstGeom prst="rect">
            <a:avLst/>
          </a:prstGeom>
        </p:spPr>
        <p:txBody>
          <a:bodyPr wrap="none">
            <a:spAutoFit/>
          </a:bodyPr>
          <a:lstStyle>
            <a:lvl1pPr marL="0" lvl="0" indent="0" algn="ctr">
              <a:lnSpc>
                <a:spcPct val="110000"/>
              </a:lnSpc>
              <a:spcBef>
                <a:spcPts val="1500"/>
              </a:spcBef>
              <a:buSzTx/>
              <a:buNone/>
              <a:defRPr sz="2800">
                <a:solidFill>
                  <a:srgbClr val="FFFFFF">
                    <a:alpha val="70052"/>
                  </a:srgbClr>
                </a:solidFill>
                <a:latin typeface="Helvetica Light"/>
              </a:defRPr>
            </a:lvl1pPr>
          </a:lstStyle>
          <a:p>
            <a:pPr marL="0" indent="0" algn="ctr">
              <a:lnSpc>
                <a:spcPct val="110000"/>
              </a:lnSpc>
              <a:spcBef>
                <a:spcPts val="3000"/>
              </a:spcBef>
              <a:buSzTx/>
              <a:buNone/>
              <a:defRPr sz="2800">
                <a:solidFill>
                  <a:srgbClr val="FFFFFF">
                    <a:alpha val="70052"/>
                  </a:srgbClr>
                </a:solidFill>
                <a:latin typeface="Helvetica Light"/>
                <a:ea typeface="Helvetica Light"/>
              </a:defRPr>
            </a:pPr>
            <a:endParaRPr/>
          </a:p>
        </p:txBody>
      </p:sp>
      <p:sp>
        <p:nvSpPr>
          <p:cNvPr id="38" name="正文级别 1…"/>
          <p:cNvSpPr txBox="1">
            <a:spLocks noGrp="1"/>
          </p:cNvSpPr>
          <p:nvPr>
            <p:ph type="body" idx="1"/>
          </p:nvPr>
        </p:nvSpPr>
        <p:spPr>
          <a:xfrm>
            <a:off x="943107" y="3961243"/>
            <a:ext cx="10305786" cy="633744"/>
          </a:xfrm>
          <a:prstGeom prst="rect">
            <a:avLst/>
          </a:prstGeom>
        </p:spPr>
        <p:txBody>
          <a:bodyPr/>
          <a:lstStyle>
            <a:lvl1pPr marL="0" lvl="0" indent="0" algn="ctr">
              <a:lnSpc>
                <a:spcPct val="100000"/>
              </a:lnSpc>
              <a:spcBef>
                <a:spcPts val="0"/>
              </a:spcBef>
              <a:buSzTx/>
              <a:buNone/>
              <a:defRPr sz="3200">
                <a:solidFill>
                  <a:srgbClr val="FFFFFF"/>
                </a:solidFill>
                <a:latin typeface="TTTGBMedium"/>
                <a:ea typeface="TTTGBMedium"/>
              </a:defRPr>
            </a:lvl1pPr>
            <a:lvl2pPr marL="0" lvl="1" indent="114300" algn="ctr">
              <a:lnSpc>
                <a:spcPct val="100000"/>
              </a:lnSpc>
              <a:spcBef>
                <a:spcPts val="0"/>
              </a:spcBef>
              <a:buSzTx/>
              <a:buNone/>
              <a:defRPr sz="3200">
                <a:solidFill>
                  <a:srgbClr val="FFFFFF"/>
                </a:solidFill>
                <a:latin typeface="TTTGBMedium"/>
                <a:ea typeface="TTTGBMedium"/>
              </a:defRPr>
            </a:lvl2pPr>
            <a:lvl3pPr marL="0" lvl="2" indent="228600" algn="ctr">
              <a:lnSpc>
                <a:spcPct val="100000"/>
              </a:lnSpc>
              <a:spcBef>
                <a:spcPts val="0"/>
              </a:spcBef>
              <a:buSzTx/>
              <a:buNone/>
              <a:defRPr sz="3200">
                <a:solidFill>
                  <a:srgbClr val="FFFFFF"/>
                </a:solidFill>
                <a:latin typeface="TTTGBMedium"/>
                <a:ea typeface="TTTGBMedium"/>
              </a:defRPr>
            </a:lvl3pPr>
            <a:lvl4pPr marL="0" lvl="3" indent="342900" algn="ctr">
              <a:lnSpc>
                <a:spcPct val="100000"/>
              </a:lnSpc>
              <a:spcBef>
                <a:spcPts val="0"/>
              </a:spcBef>
              <a:buSzTx/>
              <a:buNone/>
              <a:defRPr sz="3200">
                <a:solidFill>
                  <a:srgbClr val="FFFFFF"/>
                </a:solidFill>
                <a:latin typeface="TTTGBMedium"/>
                <a:ea typeface="TTTGBMedium"/>
              </a:defRPr>
            </a:lvl4pPr>
            <a:lvl5pPr marL="0" lvl="4" indent="457200" algn="ctr">
              <a:lnSpc>
                <a:spcPct val="100000"/>
              </a:lnSpc>
              <a:spcBef>
                <a:spcPts val="0"/>
              </a:spcBef>
              <a:buSzTx/>
              <a:buNone/>
              <a:defRPr sz="3200">
                <a:solidFill>
                  <a:srgbClr val="FFFFFF"/>
                </a:solidFill>
                <a:latin typeface="TTTGBMedium"/>
                <a:ea typeface="TTTGBMedium"/>
              </a:defRPr>
            </a:lvl5pPr>
          </a:lstStyle>
          <a:p>
            <a:r>
              <a:t>正文级别 1</a:t>
            </a:r>
          </a:p>
          <a:p>
            <a:pPr lvl="1"/>
            <a:r>
              <a:t>正文级别 2</a:t>
            </a:r>
          </a:p>
          <a:p>
            <a:pPr lvl="2"/>
            <a:r>
              <a:t>正文级别 3</a:t>
            </a:r>
          </a:p>
          <a:p>
            <a:pPr lvl="3"/>
            <a:r>
              <a:t>正文级别 4</a:t>
            </a:r>
          </a:p>
          <a:p>
            <a:pPr lvl="4"/>
            <a:r>
              <a:t>正文级别 5</a:t>
            </a:r>
          </a:p>
        </p:txBody>
      </p:sp>
      <p:sp>
        <p:nvSpPr>
          <p:cNvPr id="39" name="标题文本"/>
          <p:cNvSpPr txBox="1">
            <a:spLocks noGrp="1"/>
          </p:cNvSpPr>
          <p:nvPr>
            <p:ph type="title"/>
          </p:nvPr>
        </p:nvSpPr>
        <p:spPr>
          <a:xfrm>
            <a:off x="943107" y="681517"/>
            <a:ext cx="10305786" cy="3200037"/>
          </a:xfrm>
          <a:prstGeom prst="rect">
            <a:avLst/>
          </a:prstGeom>
        </p:spPr>
        <p:txBody>
          <a:bodyPr anchor="b"/>
          <a:lstStyle/>
          <a:p>
            <a:r>
              <a:t>标题文本</a:t>
            </a:r>
          </a:p>
        </p:txBody>
      </p:sp>
      <p:pic>
        <p:nvPicPr>
          <p:cNvPr id="40" name="图像"/>
          <p:cNvPicPr>
            <a:picLocks noChangeAspect="1"/>
          </p:cNvPicPr>
          <p:nvPr/>
        </p:nvPicPr>
        <p:blipFill>
          <a:blip r:embed="rId3"/>
          <a:stretch/>
        </p:blipFill>
        <p:spPr>
          <a:xfrm>
            <a:off x="5257957" y="515350"/>
            <a:ext cx="1676086" cy="225277"/>
          </a:xfrm>
          <a:prstGeom prst="rect">
            <a:avLst/>
          </a:prstGeom>
          <a:ln w="12700">
            <a:miter/>
          </a:ln>
        </p:spPr>
      </p:pic>
      <p:sp>
        <p:nvSpPr>
          <p:cNvPr id="41" name="幻灯片编号"/>
          <p:cNvSpPr txBox="1">
            <a:spLocks noGrp="1"/>
          </p:cNvSpPr>
          <p:nvPr>
            <p:ph type="sldNum" idx="2"/>
          </p:nvPr>
        </p:nvSpPr>
        <p:spPr>
          <a:xfrm>
            <a:off x="0" y="6586256"/>
            <a:ext cx="12192001"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内容页-仅标题">
    <p:spTree>
      <p:nvGrpSpPr>
        <p:cNvPr id="1" name=""/>
        <p:cNvGrpSpPr/>
        <p:nvPr/>
      </p:nvGrpSpPr>
      <p:grpSpPr>
        <a:xfrm>
          <a:off x="0" y="0"/>
          <a:ext cx="0" cy="0"/>
          <a:chOff x="0" y="0"/>
          <a:chExt cx="0" cy="0"/>
        </a:xfrm>
      </p:grpSpPr>
      <p:sp>
        <p:nvSpPr>
          <p:cNvPr id="48" name="标题文本"/>
          <p:cNvSpPr txBox="1">
            <a:spLocks noGrp="1"/>
          </p:cNvSpPr>
          <p:nvPr>
            <p:ph type="title"/>
          </p:nvPr>
        </p:nvSpPr>
        <p:spPr>
          <a:xfrm>
            <a:off x="1305671" y="180777"/>
            <a:ext cx="10158541" cy="3618806"/>
          </a:xfrm>
          <a:prstGeom prst="rect">
            <a:avLst/>
          </a:prstGeom>
        </p:spPr>
        <p:txBody>
          <a:bodyPr anchor="b"/>
          <a:lstStyle>
            <a:lvl1pPr lvl="0" algn="l">
              <a:lnSpc>
                <a:spcPct val="80000"/>
              </a:lnSpc>
              <a:defRPr sz="6900" b="0">
                <a:solidFill>
                  <a:srgbClr val="034FD8"/>
                </a:solidFill>
              </a:defRPr>
            </a:lvl1pPr>
          </a:lstStyle>
          <a:p>
            <a:r>
              <a:t>标题文本</a:t>
            </a:r>
          </a:p>
        </p:txBody>
      </p:sp>
      <p:sp>
        <p:nvSpPr>
          <p:cNvPr id="49" name="矩形"/>
          <p:cNvSpPr/>
          <p:nvPr/>
        </p:nvSpPr>
        <p:spPr>
          <a:xfrm>
            <a:off x="-5259" y="6543146"/>
            <a:ext cx="12202518" cy="13428"/>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50" name="幻灯片编号"/>
          <p:cNvSpPr txBox="1">
            <a:spLocks noGrp="1"/>
          </p:cNvSpPr>
          <p:nvPr>
            <p:ph type="sldNum" idx="2"/>
          </p:nvPr>
        </p:nvSpPr>
        <p:spPr>
          <a:xfrm>
            <a:off x="0" y="6586256"/>
            <a:ext cx="12192000" cy="287258"/>
          </a:xfrm>
          <a:prstGeom prst="rect">
            <a:avLst/>
          </a:prstGeom>
        </p:spPr>
        <p:txBody>
          <a:bodyPr/>
          <a:lstStyle/>
          <a:p>
            <a:fld id="{86CB4B4D-7CA3-9044-876B-883B54F8677D}" type="slidenum">
              <a:t>‹#›</a:t>
            </a:fld>
            <a:endParaRPr/>
          </a:p>
        </p:txBody>
      </p:sp>
      <p:sp>
        <p:nvSpPr>
          <p:cNvPr id="51"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内容页-仅标题 copy">
    <p:bg>
      <p:bgPr>
        <a:gradFill>
          <a:gsLst>
            <a:gs pos="0">
              <a:srgbClr val="B1B9C0"/>
            </a:gs>
            <a:gs pos="100000">
              <a:srgbClr val="D5DBDE"/>
            </a:gs>
          </a:gsLst>
          <a:lin ang="5400000" scaled="1"/>
        </a:gradFill>
        <a:effectLst/>
      </p:bgPr>
    </p:bg>
    <p:spTree>
      <p:nvGrpSpPr>
        <p:cNvPr id="1" name=""/>
        <p:cNvGrpSpPr/>
        <p:nvPr/>
      </p:nvGrpSpPr>
      <p:grpSpPr>
        <a:xfrm>
          <a:off x="0" y="0"/>
          <a:ext cx="0" cy="0"/>
          <a:chOff x="0" y="0"/>
          <a:chExt cx="0" cy="0"/>
        </a:xfrm>
      </p:grpSpPr>
      <p:sp>
        <p:nvSpPr>
          <p:cNvPr id="58" name="标题文本"/>
          <p:cNvSpPr txBox="1">
            <a:spLocks noGrp="1"/>
          </p:cNvSpPr>
          <p:nvPr>
            <p:ph type="title"/>
          </p:nvPr>
        </p:nvSpPr>
        <p:spPr>
          <a:xfrm>
            <a:off x="1813671" y="2314377"/>
            <a:ext cx="8855237" cy="1425840"/>
          </a:xfrm>
          <a:prstGeom prst="rect">
            <a:avLst/>
          </a:prstGeom>
        </p:spPr>
        <p:txBody>
          <a:bodyPr anchor="t"/>
          <a:lstStyle>
            <a:lvl1pPr lvl="0" algn="l">
              <a:lnSpc>
                <a:spcPct val="80000"/>
              </a:lnSpc>
              <a:defRPr sz="6900" b="0">
                <a:solidFill>
                  <a:srgbClr val="0D4FD8"/>
                </a:solidFill>
              </a:defRPr>
            </a:lvl1pPr>
          </a:lstStyle>
          <a:p>
            <a:r>
              <a:t>标题文本</a:t>
            </a:r>
          </a:p>
        </p:txBody>
      </p:sp>
      <p:sp>
        <p:nvSpPr>
          <p:cNvPr id="60" name="矩形"/>
          <p:cNvSpPr/>
          <p:nvPr/>
        </p:nvSpPr>
        <p:spPr>
          <a:xfrm>
            <a:off x="-5259" y="6543146"/>
            <a:ext cx="12202518" cy="13428"/>
          </a:xfrm>
          <a:prstGeom prst="rect">
            <a:avLst/>
          </a:prstGeom>
          <a:solidFill>
            <a:srgbClr val="B1B9C0"/>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pic>
        <p:nvPicPr>
          <p:cNvPr id="62" name="图像"/>
          <p:cNvPicPr>
            <a:picLocks noChangeAspect="1"/>
          </p:cNvPicPr>
          <p:nvPr/>
        </p:nvPicPr>
        <p:blipFill>
          <a:blip r:embed="rId2"/>
          <a:stretch/>
        </p:blipFill>
        <p:spPr>
          <a:xfrm>
            <a:off x="6332489" y="-379153"/>
            <a:ext cx="6672889" cy="5601239"/>
          </a:xfrm>
          <a:prstGeom prst="rect">
            <a:avLst/>
          </a:prstGeom>
          <a:ln w="12700">
            <a:miter/>
          </a:ln>
        </p:spPr>
      </p:pic>
      <p:sp>
        <p:nvSpPr>
          <p:cNvPr id="8" name="Freeform 5"/>
          <p:cNvSpPr/>
          <p:nvPr/>
        </p:nvSpPr>
        <p:spPr>
          <a:xfrm>
            <a:off x="129994" y="6613861"/>
            <a:ext cx="211350" cy="179741"/>
          </a:xfrm>
          <a:custGeom>
            <a:avLst/>
            <a:gdLst/>
            <a:ahLst/>
            <a:cxnLst/>
            <a:rect l="0" t="0" r="r" b="b"/>
            <a:pathLst>
              <a:path w="211350" h="179741">
                <a:moveTo>
                  <a:pt x="31605" y="0"/>
                </a:moveTo>
                <a:lnTo>
                  <a:pt x="0" y="179741"/>
                </a:lnTo>
                <a:lnTo>
                  <a:pt x="179745" y="179741"/>
                </a:lnTo>
                <a:lnTo>
                  <a:pt x="211350" y="0"/>
                </a:lnTo>
                <a:lnTo>
                  <a:pt x="31605" y="0"/>
                </a:lnTo>
                <a:close/>
                <a:moveTo>
                  <a:pt x="120773" y="69350"/>
                </a:moveTo>
                <a:lnTo>
                  <a:pt x="106145" y="154735"/>
                </a:lnTo>
                <a:lnTo>
                  <a:pt x="82554" y="154735"/>
                </a:lnTo>
                <a:lnTo>
                  <a:pt x="97182" y="69350"/>
                </a:lnTo>
                <a:lnTo>
                  <a:pt x="60861" y="69350"/>
                </a:lnTo>
                <a:lnTo>
                  <a:pt x="49530" y="54721"/>
                </a:lnTo>
                <a:lnTo>
                  <a:pt x="99540" y="54721"/>
                </a:lnTo>
                <a:lnTo>
                  <a:pt x="105205" y="25006"/>
                </a:lnTo>
                <a:lnTo>
                  <a:pt x="167475" y="69350"/>
                </a:lnTo>
                <a:lnTo>
                  <a:pt x="120773" y="69350"/>
                </a:lnTo>
                <a:close/>
              </a:path>
            </a:pathLst>
          </a:custGeom>
          <a:solidFill>
            <a:srgbClr val="000000">
              <a:alpha val="20000"/>
            </a:srgbClr>
          </a:solidFill>
          <a:ln w="3175">
            <a:miter/>
          </a:ln>
        </p:spPr>
        <p:txBody>
          <a:bodyPr lIns="12192" tIns="12192" rIns="12192" bIns="12192"/>
          <a:lstStyle/>
          <a:p>
            <a:pPr defTabSz="325120">
              <a:defRPr sz="1200">
                <a:solidFill>
                  <a:srgbClr val="000000"/>
                </a:solidFill>
                <a:latin typeface="Calibri"/>
                <a:ea typeface="Calibri"/>
              </a:defRPr>
            </a:pPr>
            <a:endParaRPr sz="600"/>
          </a:p>
        </p:txBody>
      </p:sp>
      <p:sp>
        <p:nvSpPr>
          <p:cNvPr id="9" name="幻灯片编号"/>
          <p:cNvSpPr txBox="1">
            <a:spLocks noGrp="1"/>
          </p:cNvSpPr>
          <p:nvPr>
            <p:ph type="sldNum" idx="2"/>
          </p:nvPr>
        </p:nvSpPr>
        <p:spPr>
          <a:xfrm>
            <a:off x="0" y="6586256"/>
            <a:ext cx="12192000"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内容页 copy">
    <p:spTree>
      <p:nvGrpSpPr>
        <p:cNvPr id="1" name=""/>
        <p:cNvGrpSpPr/>
        <p:nvPr/>
      </p:nvGrpSpPr>
      <p:grpSpPr>
        <a:xfrm>
          <a:off x="0" y="0"/>
          <a:ext cx="0" cy="0"/>
          <a:chOff x="0" y="0"/>
          <a:chExt cx="0" cy="0"/>
        </a:xfrm>
      </p:grpSpPr>
      <p:pic>
        <p:nvPicPr>
          <p:cNvPr id="82" name="Page.png"/>
          <p:cNvPicPr>
            <a:picLocks noChangeAspect="1"/>
          </p:cNvPicPr>
          <p:nvPr/>
        </p:nvPicPr>
        <p:blipFill>
          <a:blip r:embed="rId2"/>
          <a:stretch/>
        </p:blipFill>
        <p:spPr>
          <a:xfrm>
            <a:off x="0" y="0"/>
            <a:ext cx="12192000" cy="6858000"/>
          </a:xfrm>
          <a:prstGeom prst="rect">
            <a:avLst/>
          </a:prstGeom>
          <a:ln w="12700">
            <a:miter/>
          </a:ln>
        </p:spPr>
      </p:pic>
      <p:sp>
        <p:nvSpPr>
          <p:cNvPr id="83" name="矩形"/>
          <p:cNvSpPr/>
          <p:nvPr/>
        </p:nvSpPr>
        <p:spPr>
          <a:xfrm>
            <a:off x="-5259" y="6543146"/>
            <a:ext cx="12192001" cy="14916"/>
          </a:xfrm>
          <a:prstGeom prst="rect">
            <a:avLst/>
          </a:prstGeom>
          <a:solidFill>
            <a:srgbClr val="000000">
              <a:alpha val="5000"/>
            </a:srgbClr>
          </a:solidFill>
          <a:ln w="12700">
            <a:miter/>
          </a:ln>
        </p:spPr>
        <p:txBody>
          <a:bodyPr lIns="25400" tIns="25400" rIns="25400" bIns="25400" anchor="ctr"/>
          <a:lstStyle/>
          <a:p>
            <a:pPr>
              <a:defRPr sz="2000">
                <a:solidFill>
                  <a:srgbClr val="FFFFFF"/>
                </a:solidFill>
                <a:latin typeface="Helvetica Neue Medium"/>
                <a:ea typeface="Helvetica Neue Medium"/>
              </a:defRPr>
            </a:pPr>
            <a:endParaRPr sz="1000"/>
          </a:p>
        </p:txBody>
      </p:sp>
      <p:sp>
        <p:nvSpPr>
          <p:cNvPr id="84" name="幻灯片编号"/>
          <p:cNvSpPr txBox="1">
            <a:spLocks noGrp="1"/>
          </p:cNvSpPr>
          <p:nvPr>
            <p:ph type="sldNum" idx="2"/>
          </p:nvPr>
        </p:nvSpPr>
        <p:spPr>
          <a:xfrm>
            <a:off x="0" y="6586256"/>
            <a:ext cx="12192001" cy="287258"/>
          </a:xfrm>
          <a:prstGeom prst="rect">
            <a:avLst/>
          </a:prstGeom>
        </p:spPr>
        <p:txBody>
          <a:bodyPr/>
          <a:lstStyle/>
          <a:p>
            <a:fld id="{86CB4B4D-7CA3-9044-876B-883B54F8677D}" type="slidenum">
              <a:t>‹#›</a:t>
            </a:fld>
            <a:endParaRPr/>
          </a:p>
        </p:txBody>
      </p:sp>
      <p:sp>
        <p:nvSpPr>
          <p:cNvPr id="85" name="正文级别 1…"/>
          <p:cNvSpPr txBox="1">
            <a:spLocks noGrp="1"/>
          </p:cNvSpPr>
          <p:nvPr>
            <p:ph type="body" idx="1"/>
          </p:nvPr>
        </p:nvSpPr>
        <p:spPr>
          <a:xfrm>
            <a:off x="730964" y="2432910"/>
            <a:ext cx="10736423" cy="3809140"/>
          </a:xfrm>
          <a:prstGeom prst="rect">
            <a:avLst/>
          </a:prstGeom>
        </p:spPr>
        <p:txBody>
          <a:bodyPr/>
          <a:lstStyle>
            <a:lvl1pPr marL="224590" lvl="0" indent="-224590">
              <a:lnSpc>
                <a:spcPct val="100000"/>
              </a:lnSpc>
              <a:spcBef>
                <a:spcPts val="1250"/>
              </a:spcBef>
              <a:defRPr sz="1800">
                <a:solidFill>
                  <a:srgbClr val="303337"/>
                </a:solidFill>
              </a:defRPr>
            </a:lvl1pPr>
            <a:lvl2pPr marL="529389" lvl="1" indent="-224589">
              <a:lnSpc>
                <a:spcPct val="100000"/>
              </a:lnSpc>
              <a:spcBef>
                <a:spcPts val="1250"/>
              </a:spcBef>
              <a:defRPr sz="1800">
                <a:solidFill>
                  <a:srgbClr val="303337"/>
                </a:solidFill>
              </a:defRPr>
            </a:lvl2pPr>
            <a:lvl3pPr marL="834189" lvl="2" indent="-224589">
              <a:lnSpc>
                <a:spcPct val="100000"/>
              </a:lnSpc>
              <a:spcBef>
                <a:spcPts val="1250"/>
              </a:spcBef>
              <a:defRPr sz="1800">
                <a:solidFill>
                  <a:srgbClr val="303337"/>
                </a:solidFill>
              </a:defRPr>
            </a:lvl3pPr>
            <a:lvl4pPr marL="1138989" lvl="3" indent="-224589">
              <a:lnSpc>
                <a:spcPct val="100000"/>
              </a:lnSpc>
              <a:spcBef>
                <a:spcPts val="1250"/>
              </a:spcBef>
              <a:defRPr sz="1800">
                <a:solidFill>
                  <a:srgbClr val="303337"/>
                </a:solidFill>
              </a:defRPr>
            </a:lvl4pPr>
            <a:lvl5pPr marL="1443789" lvl="4" indent="-224589">
              <a:lnSpc>
                <a:spcPct val="100000"/>
              </a:lnSpc>
              <a:spcBef>
                <a:spcPts val="1250"/>
              </a:spcBef>
              <a:defRPr sz="1800">
                <a:solidFill>
                  <a:srgbClr val="303337"/>
                </a:solidFill>
              </a:defRPr>
            </a:lvl5pPr>
          </a:lstStyle>
          <a:p>
            <a:r>
              <a:t>正文级别 1</a:t>
            </a:r>
          </a:p>
          <a:p>
            <a:pPr lvl="1"/>
            <a:r>
              <a:t>正文级别 2</a:t>
            </a:r>
          </a:p>
          <a:p>
            <a:pPr lvl="2"/>
            <a:r>
              <a:t>正文级别 3</a:t>
            </a:r>
          </a:p>
          <a:p>
            <a:pPr lvl="3"/>
            <a:r>
              <a:t>正文级别 4</a:t>
            </a:r>
          </a:p>
          <a:p>
            <a:pPr lvl="4"/>
            <a:r>
              <a:t>正文级别 5</a:t>
            </a:r>
          </a:p>
        </p:txBody>
      </p:sp>
      <p:sp>
        <p:nvSpPr>
          <p:cNvPr id="86" name="标题文本"/>
          <p:cNvSpPr txBox="1">
            <a:spLocks noGrp="1"/>
          </p:cNvSpPr>
          <p:nvPr>
            <p:ph type="title"/>
          </p:nvPr>
        </p:nvSpPr>
        <p:spPr>
          <a:xfrm>
            <a:off x="727789" y="180777"/>
            <a:ext cx="10736423" cy="1017720"/>
          </a:xfrm>
          <a:prstGeom prst="rect">
            <a:avLst/>
          </a:prstGeom>
        </p:spPr>
        <p:txBody>
          <a:bodyPr anchor="b"/>
          <a:lstStyle>
            <a:lvl1pPr lvl="0" algn="l">
              <a:defRPr sz="2600" b="0">
                <a:solidFill>
                  <a:srgbClr val="034FD8"/>
                </a:solidFill>
                <a:latin typeface="Helvetica"/>
                <a:ea typeface="Helvetica"/>
              </a:defRPr>
            </a:lvl1pPr>
          </a:lstStyle>
          <a:p>
            <a:r>
              <a:t>标题文本</a:t>
            </a:r>
          </a:p>
        </p:txBody>
      </p:sp>
      <p:sp>
        <p:nvSpPr>
          <p:cNvPr id="87" name="文本"/>
          <p:cNvSpPr txBox="1">
            <a:spLocks noGrp="1"/>
          </p:cNvSpPr>
          <p:nvPr>
            <p:ph type="body" idx="13"/>
          </p:nvPr>
        </p:nvSpPr>
        <p:spPr>
          <a:xfrm>
            <a:off x="722530" y="1814527"/>
            <a:ext cx="10736424" cy="570413"/>
          </a:xfrm>
          <a:prstGeom prst="rect">
            <a:avLst/>
          </a:prstGeom>
        </p:spPr>
        <p:txBody>
          <a:bodyPr anchor="ctr">
            <a:spAutoFit/>
          </a:bodyPr>
          <a:lstStyle>
            <a:lvl1pPr marL="0" lvl="0" indent="0">
              <a:spcBef>
                <a:spcPts val="0"/>
              </a:spcBef>
              <a:buSzTx/>
              <a:buNone/>
              <a:defRPr sz="3800">
                <a:solidFill>
                  <a:srgbClr val="034FD8"/>
                </a:solidFill>
                <a:latin typeface="Helvetica Light"/>
              </a:defRPr>
            </a:lvl1pPr>
          </a:lstStyle>
          <a:p>
            <a:pPr marL="0" indent="0">
              <a:spcBef>
                <a:spcPts val="0"/>
              </a:spcBef>
              <a:buSzTx/>
              <a:buNone/>
              <a:defRPr sz="3800">
                <a:solidFill>
                  <a:srgbClr val="034FD8"/>
                </a:solidFill>
                <a:latin typeface="Helvetica Light"/>
                <a:ea typeface="Helvetica Light"/>
              </a:defRPr>
            </a:pPr>
            <a:endParaRPr/>
          </a:p>
        </p:txBody>
      </p:sp>
      <p:sp>
        <p:nvSpPr>
          <p:cNvPr id="88"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2000">
                <a:solidFill>
                  <a:srgbClr val="000000"/>
                </a:solidFill>
                <a:latin typeface="Calibri"/>
                <a:ea typeface="Calibri"/>
              </a:defRPr>
            </a:pPr>
            <a:endParaRPr sz="1000"/>
          </a:p>
        </p:txBody>
      </p:sp>
      <p:sp>
        <p:nvSpPr>
          <p:cNvPr id="89" name="矩形"/>
          <p:cNvSpPr/>
          <p:nvPr/>
        </p:nvSpPr>
        <p:spPr>
          <a:xfrm>
            <a:off x="-7971" y="712953"/>
            <a:ext cx="696351" cy="450256"/>
          </a:xfrm>
          <a:prstGeom prst="rect">
            <a:avLst/>
          </a:prstGeom>
          <a:solidFill>
            <a:srgbClr val="0252D8"/>
          </a:solidFill>
          <a:ln w="12700">
            <a:miter/>
          </a:ln>
        </p:spPr>
        <p:txBody>
          <a:bodyPr lIns="25400" tIns="25400" rIns="25400" bIns="25400" anchor="ctr"/>
          <a:lstStyle/>
          <a:p>
            <a:pPr>
              <a:defRPr sz="2000">
                <a:solidFill>
                  <a:srgbClr val="FFFFFF"/>
                </a:solidFill>
                <a:latin typeface="Helvetica Neue Medium"/>
                <a:ea typeface="Helvetica Neue Medium"/>
              </a:defRPr>
            </a:pPr>
            <a:endParaRPr sz="1000"/>
          </a:p>
        </p:txBody>
      </p:sp>
      <p:sp>
        <p:nvSpPr>
          <p:cNvPr id="90" name="1"/>
          <p:cNvSpPr txBox="1">
            <a:spLocks noGrp="1"/>
          </p:cNvSpPr>
          <p:nvPr>
            <p:ph type="body" idx="14"/>
          </p:nvPr>
        </p:nvSpPr>
        <p:spPr>
          <a:xfrm>
            <a:off x="-61587" y="649155"/>
            <a:ext cx="803583" cy="577851"/>
          </a:xfrm>
          <a:prstGeom prst="rect">
            <a:avLst/>
          </a:prstGeom>
        </p:spPr>
        <p:txBody>
          <a:bodyPr anchor="ctr"/>
          <a:lstStyle/>
          <a:p>
            <a:pPr marL="0" lvl="1" indent="114300" algn="ctr">
              <a:lnSpc>
                <a:spcPct val="100000"/>
              </a:lnSpc>
              <a:spcBef>
                <a:spcPts val="0"/>
              </a:spcBef>
              <a:buSzTx/>
              <a:buNone/>
              <a:defRPr sz="6400">
                <a:solidFill>
                  <a:srgbClr val="FFFFFF"/>
                </a:solidFill>
                <a:latin typeface="TTTGBMedium"/>
                <a:ea typeface="TTTGBMedium"/>
              </a:defRPr>
            </a:pPr>
            <a:r>
              <a:t>1</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仅内容">
    <p:spTree>
      <p:nvGrpSpPr>
        <p:cNvPr id="1" name=""/>
        <p:cNvGrpSpPr/>
        <p:nvPr/>
      </p:nvGrpSpPr>
      <p:grpSpPr>
        <a:xfrm>
          <a:off x="0" y="0"/>
          <a:ext cx="0" cy="0"/>
          <a:chOff x="0" y="0"/>
          <a:chExt cx="0" cy="0"/>
        </a:xfrm>
      </p:grpSpPr>
      <p:sp>
        <p:nvSpPr>
          <p:cNvPr id="97" name="幻灯片编号"/>
          <p:cNvSpPr txBox="1">
            <a:spLocks noGrp="1"/>
          </p:cNvSpPr>
          <p:nvPr>
            <p:ph type="sldNum" idx="2"/>
          </p:nvPr>
        </p:nvSpPr>
        <p:spPr>
          <a:prstGeom prst="rect">
            <a:avLst/>
          </a:prstGeom>
        </p:spPr>
        <p:txBody>
          <a:bodyPr/>
          <a:lstStyle/>
          <a:p>
            <a:fld id="{86CB4B4D-7CA3-9044-876B-883B54F8677D}" type="slidenum">
              <a:t>‹#›</a:t>
            </a:fld>
            <a:endParaRPr/>
          </a:p>
        </p:txBody>
      </p:sp>
      <p:sp>
        <p:nvSpPr>
          <p:cNvPr id="98"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内容页-右侧图片">
    <p:spTree>
      <p:nvGrpSpPr>
        <p:cNvPr id="1" name=""/>
        <p:cNvGrpSpPr/>
        <p:nvPr/>
      </p:nvGrpSpPr>
      <p:grpSpPr>
        <a:xfrm>
          <a:off x="0" y="0"/>
          <a:ext cx="0" cy="0"/>
          <a:chOff x="0" y="0"/>
          <a:chExt cx="0" cy="0"/>
        </a:xfrm>
      </p:grpSpPr>
      <p:sp>
        <p:nvSpPr>
          <p:cNvPr id="105" name="矩形"/>
          <p:cNvSpPr/>
          <p:nvPr/>
        </p:nvSpPr>
        <p:spPr>
          <a:xfrm>
            <a:off x="-5259" y="6543146"/>
            <a:ext cx="7591955" cy="13560"/>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106" name="幻灯片编号"/>
          <p:cNvSpPr txBox="1">
            <a:spLocks noGrp="1"/>
          </p:cNvSpPr>
          <p:nvPr>
            <p:ph type="sldNum" idx="2"/>
          </p:nvPr>
        </p:nvSpPr>
        <p:spPr>
          <a:xfrm>
            <a:off x="0" y="6586256"/>
            <a:ext cx="7581438" cy="287258"/>
          </a:xfrm>
          <a:prstGeom prst="rect">
            <a:avLst/>
          </a:prstGeom>
        </p:spPr>
        <p:txBody>
          <a:bodyPr/>
          <a:lstStyle/>
          <a:p>
            <a:fld id="{86CB4B4D-7CA3-9044-876B-883B54F8677D}" type="slidenum">
              <a:t>‹#›</a:t>
            </a:fld>
            <a:endParaRPr/>
          </a:p>
        </p:txBody>
      </p:sp>
      <p:sp>
        <p:nvSpPr>
          <p:cNvPr id="107" name="正文级别 1…"/>
          <p:cNvSpPr txBox="1">
            <a:spLocks noGrp="1"/>
          </p:cNvSpPr>
          <p:nvPr>
            <p:ph type="body" idx="1"/>
          </p:nvPr>
        </p:nvSpPr>
        <p:spPr>
          <a:xfrm>
            <a:off x="1048464" y="1622954"/>
            <a:ext cx="5484511" cy="4619096"/>
          </a:xfrm>
          <a:prstGeom prst="rect">
            <a:avLst/>
          </a:prstGeom>
        </p:spPr>
        <p:txBody>
          <a:bodyPr/>
          <a:lstStyle>
            <a:lvl1pPr marL="406400" lvl="0" indent="-406400"/>
            <a:lvl2pPr marL="711200" lvl="1" indent="-406400"/>
            <a:lvl3pPr marL="1016000" lvl="2" indent="-406400"/>
            <a:lvl4pPr marL="1320800" lvl="3" indent="-406400"/>
            <a:lvl5pPr marL="1625600" lvl="4" indent="-406400"/>
          </a:lstStyle>
          <a:p>
            <a:r>
              <a:t>正文级别 1</a:t>
            </a:r>
          </a:p>
          <a:p>
            <a:pPr lvl="1"/>
            <a:r>
              <a:t>正文级别 2</a:t>
            </a:r>
          </a:p>
          <a:p>
            <a:pPr lvl="2"/>
            <a:r>
              <a:t>正文级别 3</a:t>
            </a:r>
          </a:p>
          <a:p>
            <a:pPr lvl="3"/>
            <a:r>
              <a:t>正文级别 4</a:t>
            </a:r>
          </a:p>
          <a:p>
            <a:pPr lvl="4"/>
            <a:r>
              <a:t>正文级别 5</a:t>
            </a:r>
          </a:p>
        </p:txBody>
      </p:sp>
      <p:sp>
        <p:nvSpPr>
          <p:cNvPr id="108"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sp>
        <p:nvSpPr>
          <p:cNvPr id="109" name="tencent_left.png"/>
          <p:cNvSpPr>
            <a:spLocks noGrp="1"/>
          </p:cNvSpPr>
          <p:nvPr>
            <p:ph type="pic" idx="13"/>
          </p:nvPr>
        </p:nvSpPr>
        <p:spPr>
          <a:xfrm>
            <a:off x="7572706" y="794"/>
            <a:ext cx="4638220" cy="6856413"/>
          </a:xfrm>
          <a:prstGeom prst="rect">
            <a:avLst/>
          </a:prstGeom>
        </p:spPr>
        <p:txBody>
          <a:bodyPr lIns="91439" tIns="45719" rIns="91439" bIns="45719"/>
          <a:lstStyle/>
          <a:p>
            <a:endParaRPr/>
          </a:p>
        </p:txBody>
      </p:sp>
      <p:sp>
        <p:nvSpPr>
          <p:cNvPr id="110" name="标题文本"/>
          <p:cNvSpPr txBox="1">
            <a:spLocks noGrp="1"/>
          </p:cNvSpPr>
          <p:nvPr>
            <p:ph type="title"/>
          </p:nvPr>
        </p:nvSpPr>
        <p:spPr>
          <a:xfrm>
            <a:off x="727789" y="180777"/>
            <a:ext cx="6125861" cy="1016662"/>
          </a:xfrm>
          <a:prstGeom prst="rect">
            <a:avLst/>
          </a:prstGeom>
        </p:spPr>
        <p:txBody>
          <a:bodyPr anchor="b"/>
          <a:lstStyle>
            <a:lvl1pPr lvl="0" algn="l">
              <a:defRPr sz="2600" b="0">
                <a:solidFill>
                  <a:srgbClr val="034FD8"/>
                </a:solidFill>
                <a:latin typeface="Helvetica"/>
                <a:ea typeface="Helvetica"/>
              </a:defRPr>
            </a:lvl1pPr>
          </a:lstStyle>
          <a:p>
            <a:r>
              <a:t>标题文本</a:t>
            </a:r>
          </a:p>
        </p:txBody>
      </p:sp>
      <p:pic>
        <p:nvPicPr>
          <p:cNvPr id="111" name="Page.png"/>
          <p:cNvPicPr>
            <a:picLocks noChangeAspect="1"/>
          </p:cNvPicPr>
          <p:nvPr/>
        </p:nvPicPr>
        <p:blipFill>
          <a:blip r:embed="rId2"/>
          <a:stretch/>
        </p:blipFill>
        <p:spPr>
          <a:xfrm>
            <a:off x="-4656667" y="0"/>
            <a:ext cx="12192001" cy="6858001"/>
          </a:xfrm>
          <a:prstGeom prst="rect">
            <a:avLst/>
          </a:prstGeom>
          <a:ln w="12700">
            <a:miter/>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10"/>
          </p:nvPr>
        </p:nvSpPr>
        <p:spPr/>
        <p:txBody>
          <a:bodyPr/>
          <a:lstStyle/>
          <a:p>
            <a:fld id="{8B654CE2-4A3B-4038-90FB-A686C8095104}" type="datetimeFigureOut">
              <a:rPr lang="en-US" altLang="zh-CN"/>
              <a:t>2/21/22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内容页-右侧图片 copy">
    <p:spTree>
      <p:nvGrpSpPr>
        <p:cNvPr id="1" name=""/>
        <p:cNvGrpSpPr/>
        <p:nvPr/>
      </p:nvGrpSpPr>
      <p:grpSpPr>
        <a:xfrm>
          <a:off x="0" y="0"/>
          <a:ext cx="0" cy="0"/>
          <a:chOff x="0" y="0"/>
          <a:chExt cx="0" cy="0"/>
        </a:xfrm>
      </p:grpSpPr>
      <p:sp>
        <p:nvSpPr>
          <p:cNvPr id="118" name="矩形"/>
          <p:cNvSpPr/>
          <p:nvPr/>
        </p:nvSpPr>
        <p:spPr>
          <a:xfrm>
            <a:off x="-5259" y="6543146"/>
            <a:ext cx="7591955" cy="13560"/>
          </a:xfrm>
          <a:prstGeom prst="rect">
            <a:avLst/>
          </a:prstGeom>
          <a:solidFill>
            <a:srgbClr val="000000">
              <a:alpha val="5000"/>
            </a:srgbClr>
          </a:solidFill>
          <a:ln w="12700">
            <a:miter/>
          </a:ln>
        </p:spPr>
        <p:txBody>
          <a:bodyPr lIns="25400" tIns="25400" rIns="25400" bIns="25400" anchor="ctr"/>
          <a:lstStyle/>
          <a:p>
            <a:pPr>
              <a:defRPr sz="2000">
                <a:solidFill>
                  <a:srgbClr val="FFFFFF"/>
                </a:solidFill>
                <a:latin typeface="Helvetica Neue Medium"/>
                <a:ea typeface="Helvetica Neue Medium"/>
              </a:defRPr>
            </a:pPr>
            <a:endParaRPr sz="1000"/>
          </a:p>
        </p:txBody>
      </p:sp>
      <p:sp>
        <p:nvSpPr>
          <p:cNvPr id="119" name="幻灯片编号"/>
          <p:cNvSpPr txBox="1">
            <a:spLocks noGrp="1"/>
          </p:cNvSpPr>
          <p:nvPr>
            <p:ph type="sldNum" idx="2"/>
          </p:nvPr>
        </p:nvSpPr>
        <p:spPr>
          <a:xfrm>
            <a:off x="0" y="6586256"/>
            <a:ext cx="7581438" cy="287258"/>
          </a:xfrm>
          <a:prstGeom prst="rect">
            <a:avLst/>
          </a:prstGeom>
        </p:spPr>
        <p:txBody>
          <a:bodyPr/>
          <a:lstStyle/>
          <a:p>
            <a:fld id="{86CB4B4D-7CA3-9044-876B-883B54F8677D}" type="slidenum">
              <a:t>‹#›</a:t>
            </a:fld>
            <a:endParaRPr/>
          </a:p>
        </p:txBody>
      </p:sp>
      <p:sp>
        <p:nvSpPr>
          <p:cNvPr id="120" name="正文级别 1…"/>
          <p:cNvSpPr txBox="1">
            <a:spLocks noGrp="1"/>
          </p:cNvSpPr>
          <p:nvPr>
            <p:ph type="body" idx="1"/>
          </p:nvPr>
        </p:nvSpPr>
        <p:spPr>
          <a:xfrm>
            <a:off x="1048464" y="1622954"/>
            <a:ext cx="5484511" cy="4619096"/>
          </a:xfrm>
          <a:prstGeom prst="rect">
            <a:avLst/>
          </a:prstGeom>
        </p:spPr>
        <p:txBody>
          <a:bodyPr/>
          <a:lstStyle>
            <a:lvl1pPr marL="406400" lvl="0" indent="-406400"/>
            <a:lvl2pPr marL="711200" lvl="1" indent="-406400"/>
            <a:lvl3pPr marL="1016000" lvl="2" indent="-406400"/>
            <a:lvl4pPr marL="1320800" lvl="3" indent="-406400"/>
            <a:lvl5pPr marL="1625600" lvl="4" indent="-406400"/>
          </a:lstStyle>
          <a:p>
            <a:r>
              <a:t>正文级别 1</a:t>
            </a:r>
          </a:p>
          <a:p>
            <a:pPr lvl="1"/>
            <a:r>
              <a:t>正文级别 2</a:t>
            </a:r>
          </a:p>
          <a:p>
            <a:pPr lvl="2"/>
            <a:r>
              <a:t>正文级别 3</a:t>
            </a:r>
          </a:p>
          <a:p>
            <a:pPr lvl="3"/>
            <a:r>
              <a:t>正文级别 4</a:t>
            </a:r>
          </a:p>
          <a:p>
            <a:pPr lvl="4"/>
            <a:r>
              <a:t>正文级别 5</a:t>
            </a:r>
          </a:p>
        </p:txBody>
      </p:sp>
      <p:sp>
        <p:nvSpPr>
          <p:cNvPr id="121"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2000">
                <a:solidFill>
                  <a:srgbClr val="000000"/>
                </a:solidFill>
                <a:latin typeface="Calibri"/>
                <a:ea typeface="Calibri"/>
              </a:defRPr>
            </a:pPr>
            <a:endParaRPr sz="1000"/>
          </a:p>
        </p:txBody>
      </p:sp>
      <p:sp>
        <p:nvSpPr>
          <p:cNvPr id="122" name="tencent_left.png"/>
          <p:cNvSpPr>
            <a:spLocks noGrp="1"/>
          </p:cNvSpPr>
          <p:nvPr>
            <p:ph type="pic" idx="13"/>
          </p:nvPr>
        </p:nvSpPr>
        <p:spPr>
          <a:xfrm>
            <a:off x="7572706" y="794"/>
            <a:ext cx="4638220" cy="6856413"/>
          </a:xfrm>
          <a:prstGeom prst="rect">
            <a:avLst/>
          </a:prstGeom>
        </p:spPr>
        <p:txBody>
          <a:bodyPr lIns="91439" tIns="45719" rIns="91439" bIns="45719"/>
          <a:lstStyle/>
          <a:p>
            <a:endParaRPr/>
          </a:p>
        </p:txBody>
      </p:sp>
      <p:sp>
        <p:nvSpPr>
          <p:cNvPr id="123" name="标题文本"/>
          <p:cNvSpPr txBox="1">
            <a:spLocks noGrp="1"/>
          </p:cNvSpPr>
          <p:nvPr>
            <p:ph type="title"/>
          </p:nvPr>
        </p:nvSpPr>
        <p:spPr>
          <a:xfrm>
            <a:off x="727789" y="180777"/>
            <a:ext cx="6125861" cy="1018283"/>
          </a:xfrm>
          <a:prstGeom prst="rect">
            <a:avLst/>
          </a:prstGeom>
        </p:spPr>
        <p:txBody>
          <a:bodyPr anchor="b"/>
          <a:lstStyle>
            <a:lvl1pPr lvl="0" algn="l">
              <a:defRPr sz="2600" b="0">
                <a:solidFill>
                  <a:srgbClr val="034FD8"/>
                </a:solidFill>
                <a:latin typeface="Helvetica"/>
                <a:ea typeface="Helvetica"/>
              </a:defRPr>
            </a:lvl1pPr>
          </a:lstStyle>
          <a:p>
            <a:r>
              <a:t>标题文本</a:t>
            </a:r>
          </a:p>
        </p:txBody>
      </p:sp>
      <p:pic>
        <p:nvPicPr>
          <p:cNvPr id="124" name="Page.png"/>
          <p:cNvPicPr>
            <a:picLocks noChangeAspect="1"/>
          </p:cNvPicPr>
          <p:nvPr/>
        </p:nvPicPr>
        <p:blipFill>
          <a:blip r:embed="rId2"/>
          <a:stretch/>
        </p:blipFill>
        <p:spPr>
          <a:xfrm>
            <a:off x="-4656667" y="0"/>
            <a:ext cx="12192001" cy="6858001"/>
          </a:xfrm>
          <a:prstGeom prst="rect">
            <a:avLst/>
          </a:prstGeom>
          <a:ln w="12700">
            <a:miter/>
          </a:ln>
        </p:spPr>
      </p:pic>
      <p:sp>
        <p:nvSpPr>
          <p:cNvPr id="125" name="矩形"/>
          <p:cNvSpPr/>
          <p:nvPr/>
        </p:nvSpPr>
        <p:spPr>
          <a:xfrm>
            <a:off x="-7971" y="712953"/>
            <a:ext cx="696351" cy="450256"/>
          </a:xfrm>
          <a:prstGeom prst="rect">
            <a:avLst/>
          </a:prstGeom>
          <a:solidFill>
            <a:srgbClr val="0252D8"/>
          </a:solidFill>
          <a:ln w="12700">
            <a:miter/>
          </a:ln>
        </p:spPr>
        <p:txBody>
          <a:bodyPr lIns="25400" tIns="25400" rIns="25400" bIns="25400" anchor="ctr"/>
          <a:lstStyle/>
          <a:p>
            <a:pPr>
              <a:defRPr sz="2000">
                <a:solidFill>
                  <a:srgbClr val="FFFFFF"/>
                </a:solidFill>
                <a:latin typeface="Helvetica Neue Medium"/>
                <a:ea typeface="Helvetica Neue Medium"/>
              </a:defRPr>
            </a:pPr>
            <a:endParaRPr sz="1000"/>
          </a:p>
        </p:txBody>
      </p:sp>
      <p:sp>
        <p:nvSpPr>
          <p:cNvPr id="126" name="1"/>
          <p:cNvSpPr txBox="1">
            <a:spLocks noGrp="1"/>
          </p:cNvSpPr>
          <p:nvPr>
            <p:ph type="body" idx="14"/>
          </p:nvPr>
        </p:nvSpPr>
        <p:spPr>
          <a:xfrm>
            <a:off x="-61587" y="649155"/>
            <a:ext cx="803583" cy="577851"/>
          </a:xfrm>
          <a:prstGeom prst="rect">
            <a:avLst/>
          </a:prstGeom>
        </p:spPr>
        <p:txBody>
          <a:bodyPr anchor="ctr"/>
          <a:lstStyle/>
          <a:p>
            <a:pPr marL="0" lvl="1" indent="114300" algn="ctr">
              <a:lnSpc>
                <a:spcPct val="100000"/>
              </a:lnSpc>
              <a:spcBef>
                <a:spcPts val="0"/>
              </a:spcBef>
              <a:buSzTx/>
              <a:buNone/>
              <a:defRPr sz="6400">
                <a:solidFill>
                  <a:srgbClr val="FFFFFF"/>
                </a:solidFill>
                <a:latin typeface="TTTGBMedium"/>
                <a:ea typeface="TTTGBMedium"/>
              </a:defRPr>
            </a:pPr>
            <a:r>
              <a:t>1</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图片页">
    <p:spTree>
      <p:nvGrpSpPr>
        <p:cNvPr id="1" name=""/>
        <p:cNvGrpSpPr/>
        <p:nvPr/>
      </p:nvGrpSpPr>
      <p:grpSpPr>
        <a:xfrm>
          <a:off x="0" y="0"/>
          <a:ext cx="0" cy="0"/>
          <a:chOff x="0" y="0"/>
          <a:chExt cx="0" cy="0"/>
        </a:xfrm>
      </p:grpSpPr>
      <p:sp>
        <p:nvSpPr>
          <p:cNvPr id="133" name="矩形"/>
          <p:cNvSpPr/>
          <p:nvPr/>
        </p:nvSpPr>
        <p:spPr>
          <a:xfrm>
            <a:off x="-5259" y="6543146"/>
            <a:ext cx="12192001" cy="321172"/>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134" name="tencent1.png"/>
          <p:cNvSpPr>
            <a:spLocks noGrp="1"/>
          </p:cNvSpPr>
          <p:nvPr>
            <p:ph type="pic" idx="13"/>
          </p:nvPr>
        </p:nvSpPr>
        <p:spPr>
          <a:xfrm>
            <a:off x="0" y="0"/>
            <a:ext cx="12192000" cy="6858000"/>
          </a:xfrm>
          <a:prstGeom prst="rect">
            <a:avLst/>
          </a:prstGeom>
        </p:spPr>
        <p:txBody>
          <a:bodyPr lIns="91439" tIns="45719" rIns="91439" bIns="45719"/>
          <a:lstStyle/>
          <a:p>
            <a:endParaRPr/>
          </a:p>
        </p:txBody>
      </p:sp>
      <p:sp>
        <p:nvSpPr>
          <p:cNvPr id="135" name="幻灯片编号"/>
          <p:cNvSpPr txBox="1">
            <a:spLocks noGrp="1"/>
          </p:cNvSpPr>
          <p:nvPr>
            <p:ph type="sldNum" idx="2"/>
          </p:nvPr>
        </p:nvSpPr>
        <p:spPr>
          <a:xfrm>
            <a:off x="-5259" y="6586256"/>
            <a:ext cx="12192001"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cSld name="Photo - 3 Up">
    <p:spTree>
      <p:nvGrpSpPr>
        <p:cNvPr id="1" name=""/>
        <p:cNvGrpSpPr/>
        <p:nvPr/>
      </p:nvGrpSpPr>
      <p:grpSpPr>
        <a:xfrm>
          <a:off x="0" y="0"/>
          <a:ext cx="0" cy="0"/>
          <a:chOff x="0" y="0"/>
          <a:chExt cx="0" cy="0"/>
        </a:xfrm>
      </p:grpSpPr>
      <p:sp>
        <p:nvSpPr>
          <p:cNvPr id="142" name="矩形"/>
          <p:cNvSpPr/>
          <p:nvPr/>
        </p:nvSpPr>
        <p:spPr>
          <a:xfrm>
            <a:off x="-5259" y="6543146"/>
            <a:ext cx="12192001" cy="321172"/>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143" name="cctv.png"/>
          <p:cNvSpPr>
            <a:spLocks noGrp="1"/>
          </p:cNvSpPr>
          <p:nvPr>
            <p:ph type="pic" idx="13"/>
          </p:nvPr>
        </p:nvSpPr>
        <p:spPr>
          <a:xfrm>
            <a:off x="6094710" y="3429000"/>
            <a:ext cx="6097234" cy="3427748"/>
          </a:xfrm>
          <a:prstGeom prst="rect">
            <a:avLst/>
          </a:prstGeom>
        </p:spPr>
        <p:txBody>
          <a:bodyPr lIns="91439" tIns="45719" rIns="91439" bIns="45719"/>
          <a:lstStyle/>
          <a:p>
            <a:endParaRPr/>
          </a:p>
        </p:txBody>
      </p:sp>
      <p:sp>
        <p:nvSpPr>
          <p:cNvPr id="144" name="VCG41108918332.jpg"/>
          <p:cNvSpPr>
            <a:spLocks noGrp="1"/>
          </p:cNvSpPr>
          <p:nvPr>
            <p:ph type="pic" idx="14"/>
          </p:nvPr>
        </p:nvSpPr>
        <p:spPr>
          <a:xfrm>
            <a:off x="6094909" y="2137"/>
            <a:ext cx="6096881" cy="3426292"/>
          </a:xfrm>
          <a:prstGeom prst="rect">
            <a:avLst/>
          </a:prstGeom>
        </p:spPr>
        <p:txBody>
          <a:bodyPr lIns="91439" tIns="45719" rIns="91439" bIns="45719"/>
          <a:lstStyle/>
          <a:p>
            <a:endParaRPr/>
          </a:p>
        </p:txBody>
      </p:sp>
      <p:sp>
        <p:nvSpPr>
          <p:cNvPr id="145" name="bj.png"/>
          <p:cNvSpPr>
            <a:spLocks noGrp="1"/>
          </p:cNvSpPr>
          <p:nvPr>
            <p:ph type="pic" idx="15"/>
          </p:nvPr>
        </p:nvSpPr>
        <p:spPr>
          <a:xfrm>
            <a:off x="-2330" y="99"/>
            <a:ext cx="6097402" cy="6857822"/>
          </a:xfrm>
          <a:prstGeom prst="rect">
            <a:avLst/>
          </a:prstGeom>
        </p:spPr>
        <p:txBody>
          <a:bodyPr lIns="91439" tIns="45719" rIns="91439" bIns="45719"/>
          <a:lstStyle/>
          <a:p>
            <a:endParaRPr/>
          </a:p>
        </p:txBody>
      </p:sp>
      <p:sp>
        <p:nvSpPr>
          <p:cNvPr id="146" name="幻灯片编号"/>
          <p:cNvSpPr txBox="1">
            <a:spLocks noGrp="1"/>
          </p:cNvSpPr>
          <p:nvPr>
            <p:ph type="sldNum" idx="2"/>
          </p:nvPr>
        </p:nvSpPr>
        <p:spPr>
          <a:xfrm>
            <a:off x="-5259" y="6586256"/>
            <a:ext cx="12192001" cy="287258"/>
          </a:xfrm>
          <a:prstGeom prst="rect">
            <a:avLst/>
          </a:prstGeom>
        </p:spPr>
        <p:txBody>
          <a:bodyPr/>
          <a:lstStyle/>
          <a:p>
            <a:fld id="{86CB4B4D-7CA3-9044-876B-883B54F8677D}" type="slidenum">
              <a:t>‹#›</a:t>
            </a:fld>
            <a:endParaRPr/>
          </a:p>
        </p:txBody>
      </p:sp>
      <p:sp>
        <p:nvSpPr>
          <p:cNvPr id="147"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Quote">
    <p:spTree>
      <p:nvGrpSpPr>
        <p:cNvPr id="1" name=""/>
        <p:cNvGrpSpPr/>
        <p:nvPr/>
      </p:nvGrpSpPr>
      <p:grpSpPr>
        <a:xfrm>
          <a:off x="0" y="0"/>
          <a:ext cx="0" cy="0"/>
          <a:chOff x="0" y="0"/>
          <a:chExt cx="0" cy="0"/>
        </a:xfrm>
      </p:grpSpPr>
      <p:sp>
        <p:nvSpPr>
          <p:cNvPr id="154"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sp>
        <p:nvSpPr>
          <p:cNvPr id="155" name="–Johnny Appleseed"/>
          <p:cNvSpPr txBox="1">
            <a:spLocks noGrp="1"/>
          </p:cNvSpPr>
          <p:nvPr>
            <p:ph type="body" idx="13"/>
          </p:nvPr>
        </p:nvSpPr>
        <p:spPr>
          <a:xfrm>
            <a:off x="1413652" y="4467225"/>
            <a:ext cx="9371046" cy="348813"/>
          </a:xfrm>
          <a:prstGeom prst="rect">
            <a:avLst/>
          </a:prstGeom>
        </p:spPr>
        <p:txBody>
          <a:bodyPr>
            <a:spAutoFit/>
          </a:bodyPr>
          <a:lstStyle>
            <a:lvl1pPr marL="0" lvl="0" indent="0" algn="ctr">
              <a:lnSpc>
                <a:spcPct val="100000"/>
              </a:lnSpc>
              <a:spcBef>
                <a:spcPts val="0"/>
              </a:spcBef>
              <a:buSzTx/>
              <a:buNone/>
              <a:defRPr sz="1600" i="1">
                <a:latin typeface="Helvetica Neue"/>
                <a:ea typeface="Helvetica Neue"/>
              </a:defRPr>
            </a:lvl1pPr>
          </a:lstStyle>
          <a:p>
            <a:r>
              <a:t>–Johnny Appleseed</a:t>
            </a:r>
          </a:p>
        </p:txBody>
      </p:sp>
      <p:sp>
        <p:nvSpPr>
          <p:cNvPr id="156" name="“Type a quote here.”"/>
          <p:cNvSpPr txBox="1">
            <a:spLocks noGrp="1"/>
          </p:cNvSpPr>
          <p:nvPr>
            <p:ph type="body" idx="14"/>
          </p:nvPr>
        </p:nvSpPr>
        <p:spPr>
          <a:xfrm>
            <a:off x="1413652" y="3100706"/>
            <a:ext cx="9371046" cy="656590"/>
          </a:xfrm>
          <a:prstGeom prst="rect">
            <a:avLst/>
          </a:prstGeom>
        </p:spPr>
        <p:txBody>
          <a:bodyPr anchor="ctr">
            <a:spAutoFit/>
          </a:bodyPr>
          <a:lstStyle>
            <a:lvl1pPr marL="0" lvl="0" indent="0" algn="ctr">
              <a:lnSpc>
                <a:spcPct val="100000"/>
              </a:lnSpc>
              <a:spcBef>
                <a:spcPts val="0"/>
              </a:spcBef>
              <a:buSzTx/>
              <a:buNone/>
              <a:defRPr sz="3600">
                <a:solidFill>
                  <a:srgbClr val="000000"/>
                </a:solidFill>
                <a:latin typeface="Helvetica Neue Medium"/>
                <a:ea typeface="Helvetica Neue Medium"/>
              </a:defRPr>
            </a:lvl1pPr>
          </a:lstStyle>
          <a:p>
            <a:r>
              <a:t>“Type a quote here.”</a:t>
            </a:r>
          </a:p>
        </p:txBody>
      </p:sp>
      <p:sp>
        <p:nvSpPr>
          <p:cNvPr id="157" name="幻灯片编号"/>
          <p:cNvSpPr txBox="1">
            <a:spLocks noGrp="1"/>
          </p:cNvSpPr>
          <p:nvPr>
            <p:ph type="sldNum" idx="2"/>
          </p:nvPr>
        </p:nvSpPr>
        <p:spPr>
          <a:xfrm>
            <a:off x="3175" y="6586256"/>
            <a:ext cx="12192001" cy="287258"/>
          </a:xfrm>
          <a:prstGeom prst="rect">
            <a:avLst/>
          </a:prstGeom>
        </p:spPr>
        <p:txBody>
          <a:bodyPr/>
          <a:lstStyle/>
          <a:p>
            <a:fld id="{86CB4B4D-7CA3-9044-876B-883B54F8677D}" type="slidenum">
              <a:t>‹#›</a:t>
            </a:fld>
            <a:endParaRPr/>
          </a:p>
        </p:txBody>
      </p:sp>
      <p:sp>
        <p:nvSpPr>
          <p:cNvPr id="158" name="矩形"/>
          <p:cNvSpPr/>
          <p:nvPr/>
        </p:nvSpPr>
        <p:spPr>
          <a:xfrm>
            <a:off x="-5259" y="6543146"/>
            <a:ext cx="12202518" cy="13428"/>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pic>
        <p:nvPicPr>
          <p:cNvPr id="159" name="Page.png"/>
          <p:cNvPicPr>
            <a:picLocks noChangeAspect="1"/>
          </p:cNvPicPr>
          <p:nvPr/>
        </p:nvPicPr>
        <p:blipFill>
          <a:blip r:embed="rId2"/>
          <a:stretch/>
        </p:blipFill>
        <p:spPr>
          <a:xfrm>
            <a:off x="0" y="0"/>
            <a:ext cx="12192000" cy="6858000"/>
          </a:xfrm>
          <a:prstGeom prst="rect">
            <a:avLst/>
          </a:prstGeom>
          <a:ln w="12700">
            <a:miter/>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空白页-黑">
    <p:bg>
      <p:bgPr>
        <a:solidFill>
          <a:srgbClr val="000000"/>
        </a:solidFill>
        <a:effectLst/>
      </p:bgPr>
    </p:bg>
    <p:spTree>
      <p:nvGrpSpPr>
        <p:cNvPr id="1" name=""/>
        <p:cNvGrpSpPr/>
        <p:nvPr/>
      </p:nvGrpSpPr>
      <p:grpSpPr>
        <a:xfrm>
          <a:off x="0" y="0"/>
          <a:ext cx="0" cy="0"/>
          <a:chOff x="0" y="0"/>
          <a:chExt cx="0" cy="0"/>
        </a:xfrm>
      </p:grpSpPr>
      <p:sp>
        <p:nvSpPr>
          <p:cNvPr id="166" name="幻灯片编号"/>
          <p:cNvSpPr txBox="1">
            <a:spLocks noGrp="1"/>
          </p:cNvSpPr>
          <p:nvPr>
            <p:ph type="sldNum" idx="2"/>
          </p:nvPr>
        </p:nvSpPr>
        <p:spPr>
          <a:xfrm>
            <a:off x="0" y="6586256"/>
            <a:ext cx="12192001" cy="287258"/>
          </a:xfrm>
          <a:prstGeom prst="rect">
            <a:avLst/>
          </a:prstGeom>
        </p:spPr>
        <p:txBody>
          <a:bodyPr/>
          <a:lstStyle/>
          <a:p>
            <a:fld id="{86CB4B4D-7CA3-9044-876B-883B54F8677D}" type="slidenum">
              <a:t>‹#›</a:t>
            </a:fld>
            <a:endParaRPr/>
          </a:p>
        </p:txBody>
      </p:sp>
      <p:sp>
        <p:nvSpPr>
          <p:cNvPr id="167"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FFFFFF">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pic>
        <p:nvPicPr>
          <p:cNvPr id="168" name="Page.png"/>
          <p:cNvPicPr>
            <a:picLocks noChangeAspect="1"/>
          </p:cNvPicPr>
          <p:nvPr/>
        </p:nvPicPr>
        <p:blipFill>
          <a:blip r:embed="rId2"/>
          <a:stretch/>
        </p:blipFill>
        <p:spPr>
          <a:xfrm>
            <a:off x="0" y="0"/>
            <a:ext cx="12192000" cy="6858000"/>
          </a:xfrm>
          <a:prstGeom prst="rect">
            <a:avLst/>
          </a:prstGeom>
          <a:ln w="12700">
            <a:miter/>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空白页-灰">
    <p:spTree>
      <p:nvGrpSpPr>
        <p:cNvPr id="1" name=""/>
        <p:cNvGrpSpPr/>
        <p:nvPr/>
      </p:nvGrpSpPr>
      <p:grpSpPr>
        <a:xfrm>
          <a:off x="0" y="0"/>
          <a:ext cx="0" cy="0"/>
          <a:chOff x="0" y="0"/>
          <a:chExt cx="0" cy="0"/>
        </a:xfrm>
      </p:grpSpPr>
      <p:sp>
        <p:nvSpPr>
          <p:cNvPr id="175" name="幻灯片编号"/>
          <p:cNvSpPr txBox="1">
            <a:spLocks noGrp="1"/>
          </p:cNvSpPr>
          <p:nvPr>
            <p:ph type="sldNum" idx="2"/>
          </p:nvPr>
        </p:nvSpPr>
        <p:spPr>
          <a:prstGeom prst="rect">
            <a:avLst/>
          </a:prstGeom>
        </p:spPr>
        <p:txBody>
          <a:bodyPr/>
          <a:lstStyle/>
          <a:p>
            <a:fld id="{86CB4B4D-7CA3-9044-876B-883B54F8677D}" type="slidenum">
              <a:t>‹#›</a:t>
            </a:fld>
            <a:endParaRPr/>
          </a:p>
        </p:txBody>
      </p:sp>
      <p:sp>
        <p:nvSpPr>
          <p:cNvPr id="176"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sp>
        <p:nvSpPr>
          <p:cNvPr id="177" name="矩形"/>
          <p:cNvSpPr/>
          <p:nvPr/>
        </p:nvSpPr>
        <p:spPr>
          <a:xfrm>
            <a:off x="-5259" y="6543146"/>
            <a:ext cx="12202518" cy="13428"/>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pic>
        <p:nvPicPr>
          <p:cNvPr id="178" name="Page.png"/>
          <p:cNvPicPr>
            <a:picLocks noChangeAspect="1"/>
          </p:cNvPicPr>
          <p:nvPr/>
        </p:nvPicPr>
        <p:blipFill>
          <a:blip r:embed="rId2"/>
          <a:stretch/>
        </p:blipFill>
        <p:spPr>
          <a:xfrm>
            <a:off x="0" y="0"/>
            <a:ext cx="12192000" cy="6858000"/>
          </a:xfrm>
          <a:prstGeom prst="rect">
            <a:avLst/>
          </a:prstGeom>
          <a:ln w="12700">
            <a:miter/>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cSld name="空白页-腾讯蓝">
    <p:bg>
      <p:bgPr>
        <a:solidFill>
          <a:srgbClr val="0252D8"/>
        </a:solidFill>
        <a:effectLst/>
      </p:bgPr>
    </p:bg>
    <p:spTree>
      <p:nvGrpSpPr>
        <p:cNvPr id="1" name=""/>
        <p:cNvGrpSpPr/>
        <p:nvPr/>
      </p:nvGrpSpPr>
      <p:grpSpPr>
        <a:xfrm>
          <a:off x="0" y="0"/>
          <a:ext cx="0" cy="0"/>
          <a:chOff x="0" y="0"/>
          <a:chExt cx="0" cy="0"/>
        </a:xfrm>
      </p:grpSpPr>
      <p:sp>
        <p:nvSpPr>
          <p:cNvPr id="185" name="矩形"/>
          <p:cNvSpPr/>
          <p:nvPr/>
        </p:nvSpPr>
        <p:spPr>
          <a:xfrm>
            <a:off x="-5259" y="6543146"/>
            <a:ext cx="12192001" cy="321172"/>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186" name="幻灯片编号"/>
          <p:cNvSpPr txBox="1">
            <a:spLocks noGrp="1"/>
          </p:cNvSpPr>
          <p:nvPr>
            <p:ph type="sldNum" idx="2"/>
          </p:nvPr>
        </p:nvSpPr>
        <p:spPr>
          <a:xfrm>
            <a:off x="-5259" y="6586256"/>
            <a:ext cx="12192001" cy="287258"/>
          </a:xfrm>
          <a:prstGeom prst="rect">
            <a:avLst/>
          </a:prstGeom>
        </p:spPr>
        <p:txBody>
          <a:bodyPr/>
          <a:lstStyle/>
          <a:p>
            <a:fld id="{86CB4B4D-7CA3-9044-876B-883B54F8677D}" type="slidenum">
              <a:t>‹#›</a:t>
            </a:fld>
            <a:endParaRPr/>
          </a:p>
        </p:txBody>
      </p:sp>
      <p:sp>
        <p:nvSpPr>
          <p:cNvPr id="187"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FFFFFF">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pic>
        <p:nvPicPr>
          <p:cNvPr id="188" name="Page.png"/>
          <p:cNvPicPr>
            <a:picLocks noChangeAspect="1"/>
          </p:cNvPicPr>
          <p:nvPr/>
        </p:nvPicPr>
        <p:blipFill>
          <a:blip r:embed="rId2"/>
          <a:stretch/>
        </p:blipFill>
        <p:spPr>
          <a:xfrm>
            <a:off x="0" y="0"/>
            <a:ext cx="12192000" cy="6858000"/>
          </a:xfrm>
          <a:prstGeom prst="rect">
            <a:avLst/>
          </a:prstGeom>
          <a:ln w="12700">
            <a:miter/>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结束页">
    <p:bg>
      <p:bgPr>
        <a:solidFill>
          <a:srgbClr val="0252D8"/>
        </a:solidFill>
        <a:effectLst/>
      </p:bgPr>
    </p:bg>
    <p:spTree>
      <p:nvGrpSpPr>
        <p:cNvPr id="1" name=""/>
        <p:cNvGrpSpPr/>
        <p:nvPr/>
      </p:nvGrpSpPr>
      <p:grpSpPr>
        <a:xfrm>
          <a:off x="0" y="0"/>
          <a:ext cx="0" cy="0"/>
          <a:chOff x="0" y="0"/>
          <a:chExt cx="0" cy="0"/>
        </a:xfrm>
      </p:grpSpPr>
      <p:pic>
        <p:nvPicPr>
          <p:cNvPr id="195" name="图像"/>
          <p:cNvPicPr>
            <a:picLocks noChangeAspect="1"/>
          </p:cNvPicPr>
          <p:nvPr/>
        </p:nvPicPr>
        <p:blipFill>
          <a:blip r:embed="rId2"/>
          <a:stretch/>
        </p:blipFill>
        <p:spPr>
          <a:xfrm>
            <a:off x="5257957" y="515350"/>
            <a:ext cx="1676086" cy="225277"/>
          </a:xfrm>
          <a:prstGeom prst="rect">
            <a:avLst/>
          </a:prstGeom>
          <a:ln w="12700">
            <a:miter/>
          </a:ln>
        </p:spPr>
      </p:pic>
      <p:sp>
        <p:nvSpPr>
          <p:cNvPr id="196" name="Thanks"/>
          <p:cNvSpPr txBox="1"/>
          <p:nvPr/>
        </p:nvSpPr>
        <p:spPr>
          <a:xfrm>
            <a:off x="3324352" y="2398101"/>
            <a:ext cx="4095032" cy="2205732"/>
          </a:xfrm>
          <a:prstGeom prst="rect">
            <a:avLst/>
          </a:prstGeom>
          <a:ln w="12700">
            <a:miter/>
          </a:ln>
        </p:spPr>
        <p:txBody>
          <a:bodyPr wrap="none" lIns="25400" tIns="25400" rIns="25400" bIns="25400" anchor="ctr">
            <a:spAutoFit/>
          </a:bodyPr>
          <a:lstStyle>
            <a:lvl1pPr lvl="0">
              <a:defRPr sz="28000" spc="-1400">
                <a:solidFill>
                  <a:srgbClr val="FFFFFF"/>
                </a:solidFill>
                <a:latin typeface="TTTGBMedium"/>
                <a:ea typeface="TTTGBMedium"/>
              </a:defRPr>
            </a:lvl1pPr>
          </a:lstStyle>
          <a:p>
            <a:r>
              <a:rPr sz="14000"/>
              <a:t>Thanks</a:t>
            </a:r>
          </a:p>
        </p:txBody>
      </p:sp>
      <p:sp>
        <p:nvSpPr>
          <p:cNvPr id="197" name="幻灯片编号"/>
          <p:cNvSpPr txBox="1">
            <a:spLocks noGrp="1"/>
          </p:cNvSpPr>
          <p:nvPr>
            <p:ph type="sldNum" idx="2"/>
          </p:nvPr>
        </p:nvSpPr>
        <p:spPr>
          <a:xfrm>
            <a:off x="-5259" y="6586256"/>
            <a:ext cx="12192001"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cSld name="结束页-带纹理">
    <p:bg>
      <p:bgPr>
        <a:solidFill>
          <a:srgbClr val="0052D9"/>
        </a:solidFill>
        <a:effectLst/>
      </p:bgPr>
    </p:bg>
    <p:spTree>
      <p:nvGrpSpPr>
        <p:cNvPr id="1" name=""/>
        <p:cNvGrpSpPr/>
        <p:nvPr/>
      </p:nvGrpSpPr>
      <p:grpSpPr>
        <a:xfrm>
          <a:off x="0" y="0"/>
          <a:ext cx="0" cy="0"/>
          <a:chOff x="0" y="0"/>
          <a:chExt cx="0" cy="0"/>
        </a:xfrm>
      </p:grpSpPr>
      <p:pic>
        <p:nvPicPr>
          <p:cNvPr id="204" name="1-01.png"/>
          <p:cNvPicPr>
            <a:picLocks noChangeAspect="1"/>
          </p:cNvPicPr>
          <p:nvPr/>
        </p:nvPicPr>
        <p:blipFill>
          <a:blip r:embed="rId2"/>
          <a:stretch/>
        </p:blipFill>
        <p:spPr>
          <a:xfrm>
            <a:off x="4293" y="0"/>
            <a:ext cx="12183415" cy="6858000"/>
          </a:xfrm>
          <a:prstGeom prst="rect">
            <a:avLst/>
          </a:prstGeom>
          <a:ln w="12700">
            <a:miter/>
          </a:ln>
        </p:spPr>
      </p:pic>
      <p:sp>
        <p:nvSpPr>
          <p:cNvPr id="205" name="Thanks"/>
          <p:cNvSpPr txBox="1"/>
          <p:nvPr/>
        </p:nvSpPr>
        <p:spPr>
          <a:xfrm>
            <a:off x="561488" y="1665817"/>
            <a:ext cx="4276812" cy="1821011"/>
          </a:xfrm>
          <a:prstGeom prst="rect">
            <a:avLst/>
          </a:prstGeom>
          <a:ln w="12700">
            <a:miter/>
          </a:ln>
        </p:spPr>
        <p:txBody>
          <a:bodyPr wrap="none" lIns="25400" tIns="25400" rIns="25400" bIns="25400">
            <a:spAutoFit/>
          </a:bodyPr>
          <a:lstStyle>
            <a:lvl1pPr lvl="0" algn="l">
              <a:defRPr sz="23000" spc="-1150">
                <a:solidFill>
                  <a:srgbClr val="FFFFFF"/>
                </a:solidFill>
                <a:latin typeface="TTTGBMedium"/>
                <a:ea typeface="TTTGBMedium"/>
              </a:defRPr>
            </a:lvl1pPr>
          </a:lstStyle>
          <a:p>
            <a:r>
              <a:rPr sz="11500">
                <a:latin typeface="腾讯体 W7"/>
                <a:ea typeface="腾讯体 W7"/>
              </a:rPr>
              <a:t>Thanks</a:t>
            </a:r>
          </a:p>
        </p:txBody>
      </p:sp>
      <p:sp>
        <p:nvSpPr>
          <p:cNvPr id="206" name="幻灯片编号"/>
          <p:cNvSpPr txBox="1">
            <a:spLocks noGrp="1"/>
          </p:cNvSpPr>
          <p:nvPr>
            <p:ph type="sldNum" idx="2"/>
          </p:nvPr>
        </p:nvSpPr>
        <p:spPr>
          <a:xfrm>
            <a:off x="0" y="6586256"/>
            <a:ext cx="12192001" cy="287258"/>
          </a:xfrm>
          <a:prstGeom prst="rect">
            <a:avLst/>
          </a:prstGeom>
        </p:spPr>
        <p:txBody>
          <a:bodyPr/>
          <a:lstStyle/>
          <a:p>
            <a:fld id="{86CB4B4D-7CA3-9044-876B-883B54F8677D}"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lvl="0">
              <a:defRPr sz="6000"/>
            </a:lvl1pPr>
          </a:lstStyle>
          <a:p>
            <a:r>
              <a:rPr lang="zh-CN"/>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lvl="0" indent="0">
              <a:buNone/>
              <a:defRPr sz="2400">
                <a:solidFill>
                  <a:schemeClr val="tx1">
                    <a:tint val="75000"/>
                  </a:schemeClr>
                </a:solidFill>
              </a:defRPr>
            </a:lvl1pPr>
            <a:lvl2pPr marL="457200" lvl="1" indent="0">
              <a:buNone/>
              <a:defRPr sz="2000">
                <a:solidFill>
                  <a:schemeClr val="tx1">
                    <a:tint val="75000"/>
                  </a:schemeClr>
                </a:solidFill>
              </a:defRPr>
            </a:lvl2pPr>
            <a:lvl3pPr marL="914400" lvl="2" indent="0">
              <a:buNone/>
              <a:defRPr sz="1800">
                <a:solidFill>
                  <a:schemeClr val="tx1">
                    <a:tint val="75000"/>
                  </a:schemeClr>
                </a:solidFill>
              </a:defRPr>
            </a:lvl3pPr>
            <a:lvl4pPr marL="1371600" lvl="3" indent="0">
              <a:buNone/>
              <a:defRPr sz="1600">
                <a:solidFill>
                  <a:schemeClr val="tx1">
                    <a:tint val="75000"/>
                  </a:schemeClr>
                </a:solidFill>
              </a:defRPr>
            </a:lvl4pPr>
            <a:lvl5pPr marL="1828800" lvl="4" indent="0">
              <a:buNone/>
              <a:defRPr sz="1600">
                <a:solidFill>
                  <a:schemeClr val="tx1">
                    <a:tint val="75000"/>
                  </a:schemeClr>
                </a:solidFill>
              </a:defRPr>
            </a:lvl5pPr>
            <a:lvl6pPr marL="2286000" lvl="5" indent="0">
              <a:buNone/>
              <a:defRPr sz="1600">
                <a:solidFill>
                  <a:schemeClr val="tx1">
                    <a:tint val="75000"/>
                  </a:schemeClr>
                </a:solidFill>
              </a:defRPr>
            </a:lvl6pPr>
            <a:lvl7pPr marL="2743200" lvl="6" indent="0">
              <a:buNone/>
              <a:defRPr sz="1600">
                <a:solidFill>
                  <a:schemeClr val="tx1">
                    <a:tint val="75000"/>
                  </a:schemeClr>
                </a:solidFill>
              </a:defRPr>
            </a:lvl7pPr>
            <a:lvl8pPr marL="3200400" lvl="7" indent="0">
              <a:buNone/>
              <a:defRPr sz="1600">
                <a:solidFill>
                  <a:schemeClr val="tx1">
                    <a:tint val="75000"/>
                  </a:schemeClr>
                </a:solidFill>
              </a:defRPr>
            </a:lvl8pPr>
            <a:lvl9pPr marL="3657600" lvl="8" indent="0">
              <a:buNone/>
              <a:defRPr sz="1600">
                <a:solidFill>
                  <a:schemeClr val="tx1">
                    <a:tint val="75000"/>
                  </a:schemeClr>
                </a:solidFill>
              </a:defRPr>
            </a:lvl9pPr>
          </a:lstStyle>
          <a:p>
            <a:pPr lvl="0"/>
            <a:r>
              <a:rPr lang="zh-CN"/>
              <a:t>单击此处编辑母版文本样式</a:t>
            </a:r>
          </a:p>
        </p:txBody>
      </p:sp>
      <p:sp>
        <p:nvSpPr>
          <p:cNvPr id="4" name="日期占位符 3"/>
          <p:cNvSpPr>
            <a:spLocks noGrp="1"/>
          </p:cNvSpPr>
          <p:nvPr>
            <p:ph type="dt" idx="10"/>
          </p:nvPr>
        </p:nvSpPr>
        <p:spPr/>
        <p:txBody>
          <a:bodyPr/>
          <a:lstStyle/>
          <a:p>
            <a:fld id="{8B654CE2-4A3B-4038-90FB-A686C8095104}" type="datetimeFigureOut">
              <a:rPr lang="en-US" altLang="zh-CN"/>
              <a:t>2/21/22</a:t>
            </a:fld>
            <a:endParaRPr lang="zh-CN"/>
          </a:p>
        </p:txBody>
      </p:sp>
      <p:sp>
        <p:nvSpPr>
          <p:cNvPr id="5" name="页脚占位符 4"/>
          <p:cNvSpPr>
            <a:spLocks noGrp="1"/>
          </p:cNvSpPr>
          <p:nvPr>
            <p:ph type="ftr" idx="11"/>
          </p:nvPr>
        </p:nvSpPr>
        <p:spPr/>
        <p:txBody>
          <a:bodyPr/>
          <a:lstStyle/>
          <a:p>
            <a:endParaRPr lang="zh-CN"/>
          </a:p>
        </p:txBody>
      </p:sp>
      <p:sp>
        <p:nvSpPr>
          <p:cNvPr id="6" name="灯片编号占位符 5"/>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a:xfrm>
            <a:off x="838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内容占位符 3"/>
          <p:cNvSpPr>
            <a:spLocks noGrp="1"/>
          </p:cNvSpPr>
          <p:nvPr>
            <p:ph idx="2"/>
          </p:nvPr>
        </p:nvSpPr>
        <p:spPr>
          <a:xfrm>
            <a:off x="6172200" y="1825625"/>
            <a:ext cx="5181600" cy="435133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日期占位符 4"/>
          <p:cNvSpPr>
            <a:spLocks noGrp="1"/>
          </p:cNvSpPr>
          <p:nvPr>
            <p:ph type="dt" idx="10"/>
          </p:nvPr>
        </p:nvSpPr>
        <p:spPr/>
        <p:txBody>
          <a:bodyPr/>
          <a:lstStyle/>
          <a:p>
            <a:fld id="{8B654CE2-4A3B-4038-90FB-A686C8095104}" type="datetimeFigureOut">
              <a:rPr lang="en-US" altLang="zh-CN"/>
              <a:t>2/21/22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4" name="内容占位符 3"/>
          <p:cNvSpPr>
            <a:spLocks noGrp="1"/>
          </p:cNvSpPr>
          <p:nvPr>
            <p:ph idx="2"/>
          </p:nvPr>
        </p:nvSpPr>
        <p:spPr>
          <a:xfrm>
            <a:off x="839788" y="2505075"/>
            <a:ext cx="5157787"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5" name="文本占位符 4"/>
          <p:cNvSpPr>
            <a:spLocks noGrp="1"/>
          </p:cNvSpPr>
          <p:nvPr>
            <p:ph type="body" idx="3"/>
          </p:nvPr>
        </p:nvSpPr>
        <p:spPr>
          <a:xfrm>
            <a:off x="6172200" y="1681163"/>
            <a:ext cx="5183188" cy="823912"/>
          </a:xfrm>
        </p:spPr>
        <p:txBody>
          <a:bodyPr anchor="b"/>
          <a:lstStyle>
            <a:lvl1pPr marL="0" lvl="0" indent="0">
              <a:buNone/>
              <a:defRPr sz="2400" b="1"/>
            </a:lvl1pPr>
            <a:lvl2pPr marL="457200" lvl="1" indent="0">
              <a:buNone/>
              <a:defRPr sz="2000" b="1"/>
            </a:lvl2pPr>
            <a:lvl3pPr marL="914400" lvl="2" indent="0">
              <a:buNone/>
              <a:defRPr sz="1800" b="1"/>
            </a:lvl3pPr>
            <a:lvl4pPr marL="1371600" lvl="3" indent="0">
              <a:buNone/>
              <a:defRPr sz="1600" b="1"/>
            </a:lvl4pPr>
            <a:lvl5pPr marL="1828800" lvl="4" indent="0">
              <a:buNone/>
              <a:defRPr sz="1600" b="1"/>
            </a:lvl5pPr>
            <a:lvl6pPr marL="2286000" lvl="5" indent="0">
              <a:buNone/>
              <a:defRPr sz="1600" b="1"/>
            </a:lvl6pPr>
            <a:lvl7pPr marL="2743200" lvl="6" indent="0">
              <a:buNone/>
              <a:defRPr sz="1600" b="1"/>
            </a:lvl7pPr>
            <a:lvl8pPr marL="3200400" lvl="7" indent="0">
              <a:buNone/>
              <a:defRPr sz="1600" b="1"/>
            </a:lvl8pPr>
            <a:lvl9pPr marL="3657600" lvl="8" indent="0">
              <a:buNone/>
              <a:defRPr sz="1600" b="1"/>
            </a:lvl9pPr>
          </a:lstStyle>
          <a:p>
            <a:pPr lvl="0"/>
            <a:r>
              <a:rPr lang="zh-CN"/>
              <a:t>单击此处编辑母版文本样式</a:t>
            </a:r>
          </a:p>
        </p:txBody>
      </p:sp>
      <p:sp>
        <p:nvSpPr>
          <p:cNvPr id="6" name="内容占位符 5"/>
          <p:cNvSpPr>
            <a:spLocks noGrp="1"/>
          </p:cNvSpPr>
          <p:nvPr>
            <p:ph idx="4"/>
          </p:nvPr>
        </p:nvSpPr>
        <p:spPr>
          <a:xfrm>
            <a:off x="6172200" y="2505075"/>
            <a:ext cx="5183188" cy="3684588"/>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7" name="日期占位符 6"/>
          <p:cNvSpPr>
            <a:spLocks noGrp="1"/>
          </p:cNvSpPr>
          <p:nvPr>
            <p:ph type="dt" idx="10"/>
          </p:nvPr>
        </p:nvSpPr>
        <p:spPr/>
        <p:txBody>
          <a:bodyPr/>
          <a:lstStyle/>
          <a:p>
            <a:fld id="{8B654CE2-4A3B-4038-90FB-A686C8095104}" type="datetimeFigureOut">
              <a:rPr lang="en-US" altLang="zh-CN"/>
              <a:t>2/21/22</a:t>
            </a:fld>
            <a:endParaRPr lang="zh-CN"/>
          </a:p>
        </p:txBody>
      </p:sp>
      <p:sp>
        <p:nvSpPr>
          <p:cNvPr id="8" name="页脚占位符 7"/>
          <p:cNvSpPr>
            <a:spLocks noGrp="1"/>
          </p:cNvSpPr>
          <p:nvPr>
            <p:ph type="ftr" idx="11"/>
          </p:nvPr>
        </p:nvSpPr>
        <p:spPr/>
        <p:txBody>
          <a:bodyPr/>
          <a:lstStyle/>
          <a:p>
            <a:endParaRPr lang="zh-CN"/>
          </a:p>
        </p:txBody>
      </p:sp>
      <p:sp>
        <p:nvSpPr>
          <p:cNvPr id="9" name="灯片编号占位符 8"/>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日期占位符 2"/>
          <p:cNvSpPr>
            <a:spLocks noGrp="1"/>
          </p:cNvSpPr>
          <p:nvPr>
            <p:ph type="dt" idx="10"/>
          </p:nvPr>
        </p:nvSpPr>
        <p:spPr/>
        <p:txBody>
          <a:bodyPr/>
          <a:lstStyle/>
          <a:p>
            <a:fld id="{8B654CE2-4A3B-4038-90FB-A686C8095104}" type="datetimeFigureOut">
              <a:rPr lang="en-US" altLang="zh-CN"/>
              <a:t>2/21/22</a:t>
            </a:fld>
            <a:endParaRPr lang="zh-CN"/>
          </a:p>
        </p:txBody>
      </p:sp>
      <p:sp>
        <p:nvSpPr>
          <p:cNvPr id="4" name="页脚占位符 3"/>
          <p:cNvSpPr>
            <a:spLocks noGrp="1"/>
          </p:cNvSpPr>
          <p:nvPr>
            <p:ph type="ftr" idx="11"/>
          </p:nvPr>
        </p:nvSpPr>
        <p:spPr/>
        <p:txBody>
          <a:bodyPr/>
          <a:lstStyle/>
          <a:p>
            <a:endParaRPr lang="zh-CN"/>
          </a:p>
        </p:txBody>
      </p:sp>
      <p:sp>
        <p:nvSpPr>
          <p:cNvPr id="5" name="灯片编号占位符 4"/>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sp>
        <p:nvSpPr>
          <p:cNvPr id="2" name="日期占位符 1"/>
          <p:cNvSpPr>
            <a:spLocks noGrp="1"/>
          </p:cNvSpPr>
          <p:nvPr>
            <p:ph type="dt" idx="10"/>
          </p:nvPr>
        </p:nvSpPr>
        <p:spPr/>
        <p:txBody>
          <a:bodyPr/>
          <a:lstStyle/>
          <a:p>
            <a:fld id="{8B654CE2-4A3B-4038-90FB-A686C8095104}" type="datetimeFigureOut">
              <a:rPr lang="en-US" altLang="zh-CN"/>
              <a:t>2/21/22</a:t>
            </a:fld>
            <a:endParaRPr lang="zh-CN"/>
          </a:p>
        </p:txBody>
      </p:sp>
      <p:sp>
        <p:nvSpPr>
          <p:cNvPr id="3" name="页脚占位符 2"/>
          <p:cNvSpPr>
            <a:spLocks noGrp="1"/>
          </p:cNvSpPr>
          <p:nvPr>
            <p:ph type="ftr" idx="11"/>
          </p:nvPr>
        </p:nvSpPr>
        <p:spPr/>
        <p:txBody>
          <a:bodyPr/>
          <a:lstStyle/>
          <a:p>
            <a:endParaRPr lang="zh-CN"/>
          </a:p>
        </p:txBody>
      </p:sp>
      <p:sp>
        <p:nvSpPr>
          <p:cNvPr id="4" name="灯片编号占位符 3"/>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内容占位符 2"/>
          <p:cNvSpPr>
            <a:spLocks noGrp="1"/>
          </p:cNvSpPr>
          <p:nvPr>
            <p:ph idx="1"/>
          </p:nvPr>
        </p:nvSpPr>
        <p:spPr>
          <a:xfrm>
            <a:off x="5183188" y="987425"/>
            <a:ext cx="6172200" cy="4873625"/>
          </a:xfrm>
        </p:spPr>
        <p:txBody>
          <a:bodyPr/>
          <a:lstStyle>
            <a:lvl1pPr lvl="0">
              <a:defRPr sz="3200"/>
            </a:lvl1pPr>
            <a:lvl2pPr lvl="1">
              <a:defRPr sz="2800"/>
            </a:lvl2pPr>
            <a:lvl3pPr lvl="2">
              <a:defRPr sz="2400"/>
            </a:lvl3pPr>
            <a:lvl4pPr lvl="3">
              <a:defRPr sz="2000"/>
            </a:lvl4pPr>
            <a:lvl5pPr lvl="4">
              <a:defRPr sz="2000"/>
            </a:lvl5pPr>
            <a:lvl6pPr lvl="5">
              <a:defRPr sz="2000"/>
            </a:lvl6pPr>
            <a:lvl7pPr lvl="6">
              <a:defRPr sz="2000"/>
            </a:lvl7pPr>
            <a:lvl8pPr lvl="7">
              <a:defRPr sz="2000"/>
            </a:lvl8pPr>
            <a:lvl9pPr lvl="8">
              <a:defRPr sz="2000"/>
            </a:lvl9p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8B654CE2-4A3B-4038-90FB-A686C8095104}" type="datetimeFigureOut">
              <a:rPr lang="en-US" altLang="zh-CN"/>
              <a:t>2/21/22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lvl="0">
              <a:defRPr sz="3200"/>
            </a:lvl1pPr>
          </a:lstStyle>
          <a:p>
            <a:r>
              <a:rPr lang="zh-CN"/>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lvl="0" indent="0">
              <a:buNone/>
              <a:defRPr sz="3200"/>
            </a:lvl1pPr>
            <a:lvl2pPr marL="457200" lvl="1" indent="0">
              <a:buNone/>
              <a:defRPr sz="2800"/>
            </a:lvl2pPr>
            <a:lvl3pPr marL="914400" lvl="2" indent="0">
              <a:buNone/>
              <a:defRPr sz="2400"/>
            </a:lvl3pPr>
            <a:lvl4pPr marL="1371600" lvl="3" indent="0">
              <a:buNone/>
              <a:defRPr sz="2000"/>
            </a:lvl4pPr>
            <a:lvl5pPr marL="1828800" lvl="4" indent="0">
              <a:buNone/>
              <a:defRPr sz="2000"/>
            </a:lvl5pPr>
            <a:lvl6pPr marL="2286000" lvl="5" indent="0">
              <a:buNone/>
              <a:defRPr sz="2000"/>
            </a:lvl6pPr>
            <a:lvl7pPr marL="2743200" lvl="6" indent="0">
              <a:buNone/>
              <a:defRPr sz="2000"/>
            </a:lvl7pPr>
            <a:lvl8pPr marL="3200400" lvl="7" indent="0">
              <a:buNone/>
              <a:defRPr sz="2000"/>
            </a:lvl8pPr>
            <a:lvl9pPr marL="3657600" lvl="8" indent="0">
              <a:buNone/>
              <a:defRPr sz="2000"/>
            </a:lvl9pPr>
          </a:lstStyle>
          <a:p>
            <a:endParaRPr lang="zh-CN"/>
          </a:p>
        </p:txBody>
      </p:sp>
      <p:sp>
        <p:nvSpPr>
          <p:cNvPr id="4" name="文本占位符 3"/>
          <p:cNvSpPr>
            <a:spLocks noGrp="1"/>
          </p:cNvSpPr>
          <p:nvPr>
            <p:ph type="body" idx="2"/>
          </p:nvPr>
        </p:nvSpPr>
        <p:spPr>
          <a:xfrm>
            <a:off x="839788" y="2057400"/>
            <a:ext cx="3932237" cy="3811588"/>
          </a:xfrm>
        </p:spPr>
        <p:txBody>
          <a:bodyPr/>
          <a:lstStyle>
            <a:lvl1pPr marL="0" lvl="0" indent="0">
              <a:buNone/>
              <a:defRPr sz="1600"/>
            </a:lvl1pPr>
            <a:lvl2pPr marL="457200" lvl="1" indent="0">
              <a:buNone/>
              <a:defRPr sz="1400"/>
            </a:lvl2pPr>
            <a:lvl3pPr marL="914400" lvl="2" indent="0">
              <a:buNone/>
              <a:defRPr sz="1200"/>
            </a:lvl3pPr>
            <a:lvl4pPr marL="1371600" lvl="3" indent="0">
              <a:buNone/>
              <a:defRPr sz="1000"/>
            </a:lvl4pPr>
            <a:lvl5pPr marL="1828800" lvl="4" indent="0">
              <a:buNone/>
              <a:defRPr sz="1000"/>
            </a:lvl5pPr>
            <a:lvl6pPr marL="2286000" lvl="5" indent="0">
              <a:buNone/>
              <a:defRPr sz="1000"/>
            </a:lvl6pPr>
            <a:lvl7pPr marL="2743200" lvl="6" indent="0">
              <a:buNone/>
              <a:defRPr sz="1000"/>
            </a:lvl7pPr>
            <a:lvl8pPr marL="3200400" lvl="7" indent="0">
              <a:buNone/>
              <a:defRPr sz="1000"/>
            </a:lvl8pPr>
            <a:lvl9pPr marL="3657600" lvl="8" indent="0">
              <a:buNone/>
              <a:defRPr sz="1000"/>
            </a:lvl9pPr>
          </a:lstStyle>
          <a:p>
            <a:pPr lvl="0"/>
            <a:r>
              <a:rPr lang="zh-CN"/>
              <a:t>单击此处编辑母版文本样式</a:t>
            </a:r>
          </a:p>
        </p:txBody>
      </p:sp>
      <p:sp>
        <p:nvSpPr>
          <p:cNvPr id="5" name="日期占位符 4"/>
          <p:cNvSpPr>
            <a:spLocks noGrp="1"/>
          </p:cNvSpPr>
          <p:nvPr>
            <p:ph type="dt" idx="10"/>
          </p:nvPr>
        </p:nvSpPr>
        <p:spPr/>
        <p:txBody>
          <a:bodyPr/>
          <a:lstStyle/>
          <a:p>
            <a:fld id="{8B654CE2-4A3B-4038-90FB-A686C8095104}" type="datetimeFigureOut">
              <a:rPr lang="en-US" altLang="zh-CN"/>
              <a:t>2/21/22</a:t>
            </a:fld>
            <a:endParaRPr lang="zh-CN"/>
          </a:p>
        </p:txBody>
      </p:sp>
      <p:sp>
        <p:nvSpPr>
          <p:cNvPr id="6" name="页脚占位符 5"/>
          <p:cNvSpPr>
            <a:spLocks noGrp="1"/>
          </p:cNvSpPr>
          <p:nvPr>
            <p:ph type="ftr" idx="11"/>
          </p:nvPr>
        </p:nvSpPr>
        <p:spPr/>
        <p:txBody>
          <a:bodyPr/>
          <a:lstStyle/>
          <a:p>
            <a:endParaRPr lang="zh-CN"/>
          </a:p>
        </p:txBody>
      </p:sp>
      <p:sp>
        <p:nvSpPr>
          <p:cNvPr id="7" name="灯片编号占位符 6"/>
          <p:cNvSpPr>
            <a:spLocks noGrp="1"/>
          </p:cNvSpPr>
          <p:nvPr>
            <p:ph type="sldNum" idx="12"/>
          </p:nvPr>
        </p:nvSpPr>
        <p:spPr/>
        <p:txBody>
          <a:bodyPr/>
          <a:lstStyle/>
          <a:p>
            <a:fld id="{8177E6D4-1B7B-4A55-A4B8-9A82CF4F8693}"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1.pn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a:solidFill>
                  <a:schemeClr val="tx1">
                    <a:tint val="75000"/>
                  </a:schemeClr>
                </a:solidFill>
              </a:defRPr>
            </a:lvl1pPr>
          </a:lstStyle>
          <a:p>
            <a:fld id="{8B654CE2-4A3B-4038-90FB-A686C8095104}" type="datetimeFigureOut">
              <a:rPr lang="en-US" altLang="zh-CN"/>
              <a:t>2/21/22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a:solidFill>
                  <a:schemeClr val="tx1">
                    <a:tint val="75000"/>
                  </a:schemeClr>
                </a:solidFill>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a:solidFill>
                  <a:schemeClr val="tx1">
                    <a:tint val="75000"/>
                  </a:schemeClr>
                </a:solidFill>
              </a:defRPr>
            </a:lvl1pPr>
          </a:lstStyle>
          <a:p>
            <a:fld id="{8177E6D4-1B7B-4A55-A4B8-9A82CF4F8693}"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lvl="0" algn="l" defTabSz="914400">
        <a:lnSpc>
          <a:spcPct val="90000"/>
        </a:lnSpc>
        <a:spcBef>
          <a:spcPct val="0"/>
        </a:spcBef>
        <a:buNone/>
        <a:defRPr sz="4400" kern="1200">
          <a:solidFill>
            <a:schemeClr val="tx1"/>
          </a:solidFill>
          <a:latin typeface="等线 Light"/>
          <a:ea typeface="等线 Light"/>
        </a:defRPr>
      </a:lvl1pPr>
    </p:titleStyle>
    <p:bodyStyle>
      <a:lvl1pPr marL="228600" lvl="0" indent="-228600" algn="l" defTabSz="914400">
        <a:lnSpc>
          <a:spcPct val="90000"/>
        </a:lnSpc>
        <a:spcBef>
          <a:spcPts val="1000"/>
        </a:spcBef>
        <a:buFont typeface="Arial" charset="0"/>
        <a:buChar char="•"/>
        <a:defRPr sz="2800" kern="1200">
          <a:solidFill>
            <a:schemeClr val="tx1"/>
          </a:solidFill>
          <a:latin typeface="等线"/>
          <a:ea typeface="等线"/>
        </a:defRPr>
      </a:lvl1pPr>
      <a:lvl2pPr marL="685800" lvl="1" indent="-228600" algn="l" defTabSz="914400">
        <a:lnSpc>
          <a:spcPct val="90000"/>
        </a:lnSpc>
        <a:spcBef>
          <a:spcPts val="500"/>
        </a:spcBef>
        <a:buFont typeface="Arial" charset="0"/>
        <a:buChar char="•"/>
        <a:defRPr sz="2400" kern="1200">
          <a:solidFill>
            <a:schemeClr val="tx1"/>
          </a:solidFill>
          <a:latin typeface="等线"/>
          <a:ea typeface="等线"/>
        </a:defRPr>
      </a:lvl2pPr>
      <a:lvl3pPr marL="1143000" lvl="2" indent="-228600" algn="l" defTabSz="914400">
        <a:lnSpc>
          <a:spcPct val="90000"/>
        </a:lnSpc>
        <a:spcBef>
          <a:spcPts val="500"/>
        </a:spcBef>
        <a:buFont typeface="Arial" charset="0"/>
        <a:buChar char="•"/>
        <a:defRPr sz="2000" kern="1200">
          <a:solidFill>
            <a:schemeClr val="tx1"/>
          </a:solidFill>
          <a:latin typeface="等线"/>
          <a:ea typeface="等线"/>
        </a:defRPr>
      </a:lvl3pPr>
      <a:lvl4pPr marL="1600200" lvl="3" indent="-228600" algn="l" defTabSz="914400">
        <a:lnSpc>
          <a:spcPct val="90000"/>
        </a:lnSpc>
        <a:spcBef>
          <a:spcPts val="500"/>
        </a:spcBef>
        <a:buFont typeface="Arial" charset="0"/>
        <a:buChar char="•"/>
        <a:defRPr sz="1800" kern="1200">
          <a:solidFill>
            <a:schemeClr val="tx1"/>
          </a:solidFill>
          <a:latin typeface="等线"/>
          <a:ea typeface="等线"/>
        </a:defRPr>
      </a:lvl4pPr>
      <a:lvl5pPr marL="2057400" lvl="4" indent="-228600" algn="l" defTabSz="914400">
        <a:lnSpc>
          <a:spcPct val="90000"/>
        </a:lnSpc>
        <a:spcBef>
          <a:spcPts val="500"/>
        </a:spcBef>
        <a:buFont typeface="Arial" charset="0"/>
        <a:buChar char="•"/>
        <a:defRPr sz="1800" kern="1200">
          <a:solidFill>
            <a:schemeClr val="tx1"/>
          </a:solidFill>
          <a:latin typeface="等线"/>
          <a:ea typeface="等线"/>
        </a:defRPr>
      </a:lvl5pPr>
      <a:lvl6pPr marL="2514600" lvl="5" indent="-228600" algn="l" defTabSz="914400">
        <a:lnSpc>
          <a:spcPct val="90000"/>
        </a:lnSpc>
        <a:spcBef>
          <a:spcPts val="500"/>
        </a:spcBef>
        <a:buFont typeface="Arial" charset="0"/>
        <a:buChar char="•"/>
        <a:defRPr sz="1800" kern="1200">
          <a:solidFill>
            <a:schemeClr val="tx1"/>
          </a:solidFill>
          <a:latin typeface="等线"/>
          <a:ea typeface="等线"/>
        </a:defRPr>
      </a:lvl6pPr>
      <a:lvl7pPr marL="2971800" lvl="6" indent="-228600" algn="l" defTabSz="914400">
        <a:lnSpc>
          <a:spcPct val="90000"/>
        </a:lnSpc>
        <a:spcBef>
          <a:spcPts val="500"/>
        </a:spcBef>
        <a:buFont typeface="Arial" charset="0"/>
        <a:buChar char="•"/>
        <a:defRPr sz="1800" kern="1200">
          <a:solidFill>
            <a:schemeClr val="tx1"/>
          </a:solidFill>
          <a:latin typeface="等线"/>
          <a:ea typeface="等线"/>
        </a:defRPr>
      </a:lvl7pPr>
      <a:lvl8pPr marL="3429000" lvl="7" indent="-228600" algn="l" defTabSz="914400">
        <a:lnSpc>
          <a:spcPct val="90000"/>
        </a:lnSpc>
        <a:spcBef>
          <a:spcPts val="500"/>
        </a:spcBef>
        <a:buFont typeface="Arial" charset="0"/>
        <a:buChar char="•"/>
        <a:defRPr sz="1800" kern="1200">
          <a:solidFill>
            <a:schemeClr val="tx1"/>
          </a:solidFill>
          <a:latin typeface="等线"/>
          <a:ea typeface="等线"/>
        </a:defRPr>
      </a:lvl8pPr>
      <a:lvl9pPr marL="3886200" lvl="8" indent="-228600" algn="l" defTabSz="914400">
        <a:lnSpc>
          <a:spcPct val="90000"/>
        </a:lnSpc>
        <a:spcBef>
          <a:spcPts val="500"/>
        </a:spcBef>
        <a:buFont typeface="Arial" charset="0"/>
        <a:buChar char="•"/>
        <a:defRPr sz="1800" kern="1200">
          <a:solidFill>
            <a:schemeClr val="tx1"/>
          </a:solidFill>
          <a:latin typeface="等线"/>
          <a:ea typeface="等线"/>
        </a:defRPr>
      </a:lvl9pPr>
    </p:bodyStyle>
    <p:otherStyle>
      <a:lvl1pPr marL="0" lvl="0" algn="l" defTabSz="914400">
        <a:defRPr sz="1800" kern="1200">
          <a:solidFill>
            <a:schemeClr val="tx1"/>
          </a:solidFill>
          <a:latin typeface="等线"/>
          <a:ea typeface="等线"/>
        </a:defRPr>
      </a:lvl1pPr>
      <a:lvl2pPr marL="457200" lvl="1" algn="l" defTabSz="914400">
        <a:defRPr sz="1800" kern="1200">
          <a:solidFill>
            <a:schemeClr val="tx1"/>
          </a:solidFill>
          <a:latin typeface="等线"/>
          <a:ea typeface="等线"/>
        </a:defRPr>
      </a:lvl2pPr>
      <a:lvl3pPr marL="914400" lvl="2" algn="l" defTabSz="914400">
        <a:defRPr sz="1800" kern="1200">
          <a:solidFill>
            <a:schemeClr val="tx1"/>
          </a:solidFill>
          <a:latin typeface="等线"/>
          <a:ea typeface="等线"/>
        </a:defRPr>
      </a:lvl3pPr>
      <a:lvl4pPr marL="1371600" lvl="3" algn="l" defTabSz="914400">
        <a:defRPr sz="1800" kern="1200">
          <a:solidFill>
            <a:schemeClr val="tx1"/>
          </a:solidFill>
          <a:latin typeface="等线"/>
          <a:ea typeface="等线"/>
        </a:defRPr>
      </a:lvl4pPr>
      <a:lvl5pPr marL="1828800" lvl="4" algn="l" defTabSz="914400">
        <a:defRPr sz="1800" kern="1200">
          <a:solidFill>
            <a:schemeClr val="tx1"/>
          </a:solidFill>
          <a:latin typeface="等线"/>
          <a:ea typeface="等线"/>
        </a:defRPr>
      </a:lvl5pPr>
      <a:lvl6pPr marL="2286000" lvl="5" algn="l" defTabSz="914400">
        <a:defRPr sz="1800" kern="1200">
          <a:solidFill>
            <a:schemeClr val="tx1"/>
          </a:solidFill>
          <a:latin typeface="等线"/>
          <a:ea typeface="等线"/>
        </a:defRPr>
      </a:lvl6pPr>
      <a:lvl7pPr marL="2743200" lvl="6" algn="l" defTabSz="914400">
        <a:defRPr sz="1800" kern="1200">
          <a:solidFill>
            <a:schemeClr val="tx1"/>
          </a:solidFill>
          <a:latin typeface="等线"/>
          <a:ea typeface="等线"/>
        </a:defRPr>
      </a:lvl7pPr>
      <a:lvl8pPr marL="3200400" lvl="7" algn="l" defTabSz="914400">
        <a:defRPr sz="1800" kern="1200">
          <a:solidFill>
            <a:schemeClr val="tx1"/>
          </a:solidFill>
          <a:latin typeface="等线"/>
          <a:ea typeface="等线"/>
        </a:defRPr>
      </a:lvl8pPr>
      <a:lvl9pPr marL="3657600" lvl="8" algn="l" defTabSz="914400">
        <a:defRPr sz="1800" kern="1200">
          <a:solidFill>
            <a:schemeClr val="tx1"/>
          </a:solidFill>
          <a:latin typeface="等线"/>
          <a:ea typeface="等线"/>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矩形"/>
          <p:cNvSpPr/>
          <p:nvPr/>
        </p:nvSpPr>
        <p:spPr>
          <a:xfrm>
            <a:off x="-5259" y="6543146"/>
            <a:ext cx="12192001" cy="13461"/>
          </a:xfrm>
          <a:prstGeom prst="rect">
            <a:avLst/>
          </a:prstGeom>
          <a:solidFill>
            <a:srgbClr val="000000">
              <a:alpha val="5000"/>
            </a:srgbClr>
          </a:solidFill>
          <a:ln w="12700">
            <a:miter/>
          </a:ln>
        </p:spPr>
        <p:txBody>
          <a:bodyPr lIns="25400" tIns="25400" rIns="25400" bIns="25400" anchor="ctr"/>
          <a:lstStyle/>
          <a:p>
            <a:pPr>
              <a:defRPr sz="1800">
                <a:solidFill>
                  <a:srgbClr val="FFFFFF"/>
                </a:solidFill>
                <a:latin typeface="Helvetica Neue Medium"/>
                <a:ea typeface="Helvetica Neue Medium"/>
              </a:defRPr>
            </a:pPr>
            <a:endParaRPr sz="900"/>
          </a:p>
        </p:txBody>
      </p:sp>
      <p:sp>
        <p:nvSpPr>
          <p:cNvPr id="3" name="幻灯片编号"/>
          <p:cNvSpPr txBox="1">
            <a:spLocks noGrp="1"/>
          </p:cNvSpPr>
          <p:nvPr>
            <p:ph type="sldNum" idx="2"/>
          </p:nvPr>
        </p:nvSpPr>
        <p:spPr>
          <a:xfrm>
            <a:off x="-5259" y="6586256"/>
            <a:ext cx="12192001" cy="287258"/>
          </a:xfrm>
          <a:prstGeom prst="rect">
            <a:avLst/>
          </a:prstGeom>
          <a:ln w="12700">
            <a:miter/>
          </a:ln>
        </p:spPr>
        <p:txBody>
          <a:bodyPr lIns="50800" tIns="50800" rIns="50800" bIns="50800">
            <a:spAutoFit/>
          </a:bodyPr>
          <a:lstStyle>
            <a:lvl1pPr lvl="0" algn="r">
              <a:defRPr sz="1200">
                <a:solidFill>
                  <a:schemeClr val="accent6">
                    <a:lumOff val="21330"/>
                  </a:schemeClr>
                </a:solidFill>
                <a:latin typeface="Helvetica Light"/>
                <a:ea typeface="Helvetica Light"/>
              </a:defRPr>
            </a:lvl1pPr>
          </a:lstStyle>
          <a:p>
            <a:fld id="{86CB4B4D-7CA3-9044-876B-883B54F8677D}" type="slidenum">
              <a:t>‹#›</a:t>
            </a:fld>
            <a:endParaRPr/>
          </a:p>
        </p:txBody>
      </p:sp>
      <p:sp>
        <p:nvSpPr>
          <p:cNvPr id="4" name="Freeform 5"/>
          <p:cNvSpPr/>
          <p:nvPr/>
        </p:nvSpPr>
        <p:spPr>
          <a:xfrm>
            <a:off x="122832" y="6613782"/>
            <a:ext cx="211536" cy="179900"/>
          </a:xfrm>
          <a:custGeom>
            <a:avLst/>
            <a:gdLst/>
            <a:ahLst/>
            <a:cxnLst/>
            <a:rect l="0" t="0" r="r" b="b"/>
            <a:pathLst>
              <a:path w="211536" h="179900">
                <a:moveTo>
                  <a:pt x="31632" y="0"/>
                </a:moveTo>
                <a:lnTo>
                  <a:pt x="0" y="179900"/>
                </a:lnTo>
                <a:lnTo>
                  <a:pt x="179904" y="179900"/>
                </a:lnTo>
                <a:lnTo>
                  <a:pt x="211536" y="0"/>
                </a:lnTo>
                <a:lnTo>
                  <a:pt x="31632" y="0"/>
                </a:lnTo>
                <a:close/>
                <a:moveTo>
                  <a:pt x="120879" y="69411"/>
                </a:moveTo>
                <a:lnTo>
                  <a:pt x="106238" y="154872"/>
                </a:lnTo>
                <a:lnTo>
                  <a:pt x="82626" y="154872"/>
                </a:lnTo>
                <a:lnTo>
                  <a:pt x="97267" y="69411"/>
                </a:lnTo>
                <a:lnTo>
                  <a:pt x="60915" y="69411"/>
                </a:lnTo>
                <a:lnTo>
                  <a:pt x="49574" y="54770"/>
                </a:lnTo>
                <a:lnTo>
                  <a:pt x="99628" y="54770"/>
                </a:lnTo>
                <a:lnTo>
                  <a:pt x="105298" y="25028"/>
                </a:lnTo>
                <a:lnTo>
                  <a:pt x="167623" y="69411"/>
                </a:lnTo>
                <a:lnTo>
                  <a:pt x="120879" y="69411"/>
                </a:lnTo>
                <a:close/>
              </a:path>
            </a:pathLst>
          </a:custGeom>
          <a:solidFill>
            <a:srgbClr val="000000">
              <a:alpha val="20000"/>
            </a:srgbClr>
          </a:solidFill>
          <a:ln w="12700">
            <a:miter/>
          </a:ln>
        </p:spPr>
        <p:txBody>
          <a:bodyPr lIns="22860" rIns="22860"/>
          <a:lstStyle/>
          <a:p>
            <a:pPr defTabSz="457200">
              <a:defRPr sz="1800">
                <a:solidFill>
                  <a:srgbClr val="000000"/>
                </a:solidFill>
                <a:latin typeface="Calibri"/>
                <a:ea typeface="Calibri"/>
              </a:defRPr>
            </a:pPr>
            <a:endParaRPr sz="900"/>
          </a:p>
        </p:txBody>
      </p:sp>
      <p:sp>
        <p:nvSpPr>
          <p:cNvPr id="5" name="正文级别 1…"/>
          <p:cNvSpPr txBox="1">
            <a:spLocks noGrp="1"/>
          </p:cNvSpPr>
          <p:nvPr>
            <p:ph type="body" idx="1"/>
          </p:nvPr>
        </p:nvSpPr>
        <p:spPr>
          <a:xfrm>
            <a:off x="895350" y="1822450"/>
            <a:ext cx="10407650" cy="4419600"/>
          </a:xfrm>
          <a:prstGeom prst="rect">
            <a:avLst/>
          </a:prstGeom>
          <a:ln w="12700">
            <a:miter/>
          </a:ln>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pic>
        <p:nvPicPr>
          <p:cNvPr id="6" name="Page.png"/>
          <p:cNvPicPr>
            <a:picLocks noChangeAspect="1"/>
          </p:cNvPicPr>
          <p:nvPr/>
        </p:nvPicPr>
        <p:blipFill>
          <a:blip r:embed="rId19"/>
          <a:stretch/>
        </p:blipFill>
        <p:spPr>
          <a:xfrm>
            <a:off x="0" y="0"/>
            <a:ext cx="12192000" cy="6858000"/>
          </a:xfrm>
          <a:prstGeom prst="rect">
            <a:avLst/>
          </a:prstGeom>
          <a:ln w="12700">
            <a:miter/>
          </a:ln>
        </p:spPr>
      </p:pic>
      <p:sp>
        <p:nvSpPr>
          <p:cNvPr id="7" name="标题文本"/>
          <p:cNvSpPr txBox="1">
            <a:spLocks noGrp="1"/>
          </p:cNvSpPr>
          <p:nvPr>
            <p:ph type="title"/>
          </p:nvPr>
        </p:nvSpPr>
        <p:spPr>
          <a:xfrm>
            <a:off x="895350" y="285750"/>
            <a:ext cx="10407650" cy="1492250"/>
          </a:xfrm>
          <a:prstGeom prst="rect">
            <a:avLst/>
          </a:prstGeom>
          <a:ln w="12700">
            <a:miter/>
          </a:ln>
        </p:spPr>
        <p:txBody>
          <a:bodyPr lIns="50800" tIns="50800" rIns="50800" bIns="50800" anchor="ctr">
            <a:normAutofit/>
          </a:bodyPr>
          <a:lstStyle/>
          <a:p>
            <a:r>
              <a:t>标题文本</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marL="0" lvl="0" indent="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1pPr>
      <a:lvl2pPr marL="0" lvl="1" indent="1143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2pPr>
      <a:lvl3pPr marL="0" lvl="2" indent="2286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3pPr>
      <a:lvl4pPr marL="0" lvl="3" indent="3429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4pPr>
      <a:lvl5pPr marL="0" lvl="4" indent="4572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5pPr>
      <a:lvl6pPr marL="0" lvl="5" indent="5715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6pPr>
      <a:lvl7pPr marL="0" lvl="6" indent="6858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7pPr>
      <a:lvl8pPr marL="0" lvl="7" indent="8001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8pPr>
      <a:lvl9pPr marL="0" lvl="8" indent="914400" algn="ctr" defTabSz="412750">
        <a:lnSpc>
          <a:spcPct val="100000"/>
        </a:lnSpc>
        <a:spcBef>
          <a:spcPts val="0"/>
        </a:spcBef>
        <a:spcAft>
          <a:spcPts val="0"/>
        </a:spcAft>
        <a:buClrTx/>
        <a:buSzTx/>
        <a:buFontTx/>
        <a:buNone/>
        <a:defRPr sz="7900" b="1" i="0" u="none" strike="noStrike" spc="0" baseline="0">
          <a:ln>
            <a:noFill/>
          </a:ln>
          <a:solidFill>
            <a:srgbClr val="FFFFFF"/>
          </a:solidFill>
          <a:latin typeface="TTTGBMedium"/>
          <a:ea typeface="TTTGBMedium"/>
        </a:defRPr>
      </a:lvl9pPr>
    </p:titleStyle>
    <p:bodyStyle>
      <a:lvl1pPr marL="281354" lvl="0"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1pPr>
      <a:lvl2pPr marL="586154" lvl="1"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2pPr>
      <a:lvl3pPr marL="890954" lvl="2"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3pPr>
      <a:lvl4pPr marL="1195754" lvl="3"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4pPr>
      <a:lvl5pPr marL="1500554" lvl="4"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5pPr>
      <a:lvl6pPr marL="1805354" lvl="5"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6pPr>
      <a:lvl7pPr marL="2110154" lvl="6"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7pPr>
      <a:lvl8pPr marL="2414954" lvl="7"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8pPr>
      <a:lvl9pPr marL="2719754" lvl="8" indent="-281354" algn="l" defTabSz="412750">
        <a:lnSpc>
          <a:spcPct val="80000"/>
        </a:lnSpc>
        <a:spcBef>
          <a:spcPts val="2500"/>
        </a:spcBef>
        <a:spcAft>
          <a:spcPts val="0"/>
        </a:spcAft>
        <a:buClrTx/>
        <a:buSzPct val="75000"/>
        <a:buFontTx/>
        <a:buChar char="•"/>
        <a:defRPr sz="2400" b="0" i="0" u="none" strike="noStrike" spc="0" baseline="0">
          <a:ln>
            <a:noFill/>
          </a:ln>
          <a:solidFill>
            <a:schemeClr val="accent6">
              <a:lumOff val="-9736"/>
            </a:schemeClr>
          </a:solidFill>
          <a:latin typeface="Helvetica"/>
          <a:ea typeface="Helvetica"/>
        </a:defRPr>
      </a:lvl9pPr>
    </p:bodyStyle>
    <p:otherStyle>
      <a:lvl1pPr marL="0" lvl="0" indent="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1pPr>
      <a:lvl2pPr marL="0" lvl="1" indent="1143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2pPr>
      <a:lvl3pPr marL="0" lvl="2" indent="2286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3pPr>
      <a:lvl4pPr marL="0" lvl="3" indent="3429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4pPr>
      <a:lvl5pPr marL="0" lvl="4" indent="4572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5pPr>
      <a:lvl6pPr marL="0" lvl="5" indent="5715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6pPr>
      <a:lvl7pPr marL="0" lvl="6" indent="6858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7pPr>
      <a:lvl8pPr marL="0" lvl="7" indent="8001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8pPr>
      <a:lvl9pPr marL="0" lvl="8" indent="914400" algn="r" defTabSz="412750">
        <a:lnSpc>
          <a:spcPct val="100000"/>
        </a:lnSpc>
        <a:spcBef>
          <a:spcPts val="0"/>
        </a:spcBef>
        <a:spcAft>
          <a:spcPts val="0"/>
        </a:spcAft>
        <a:buClrTx/>
        <a:buSzTx/>
        <a:buFontTx/>
        <a:buNone/>
        <a:defRPr sz="1200" b="0" i="0" u="none" strike="noStrike" spc="0" baseline="0">
          <a:ln>
            <a:noFill/>
          </a:ln>
          <a:solidFill>
            <a:schemeClr val="tx1"/>
          </a:solidFill>
          <a:latin typeface="TTTGBMedium"/>
          <a:ea typeface="TTTGBMedium"/>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5.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15.xml"/><Relationship Id="rId5" Type="http://schemas.openxmlformats.org/officeDocument/2006/relationships/image" Target="../media/image36.sv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5.xml"/><Relationship Id="rId6" Type="http://schemas.openxmlformats.org/officeDocument/2006/relationships/image" Target="../media/image39.png"/><Relationship Id="rId5" Type="http://schemas.openxmlformats.org/officeDocument/2006/relationships/image" Target="../media/image38.sv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15.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9.png"/><Relationship Id="rId1" Type="http://schemas.openxmlformats.org/officeDocument/2006/relationships/slideLayout" Target="../slideLayouts/slideLayout15.xml"/><Relationship Id="rId6" Type="http://schemas.openxmlformats.org/officeDocument/2006/relationships/hyperlink" Target="http://trpc.rick.woa.com/rick/pb/detail?detail=1&amp;id=10594" TargetMode="External"/><Relationship Id="rId5" Type="http://schemas.openxmlformats.org/officeDocument/2006/relationships/hyperlink" Target="http://trpc.rick.woa.com/rick/pb/detail?detail=1&amp;id=11706"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9.png"/><Relationship Id="rId1" Type="http://schemas.openxmlformats.org/officeDocument/2006/relationships/slideLayout" Target="../slideLayouts/slideLayout15.xml"/><Relationship Id="rId5" Type="http://schemas.openxmlformats.org/officeDocument/2006/relationships/image" Target="../media/image38.sv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hyperlink" Target="http://git.code.oa.com/CameraToolsGroup/TAVKit-iOS.git"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svg"/><Relationship Id="rId3" Type="http://schemas.openxmlformats.org/officeDocument/2006/relationships/image" Target="../media/image9.png"/><Relationship Id="rId7" Type="http://schemas.openxmlformats.org/officeDocument/2006/relationships/image" Target="../media/image13.svg"/><Relationship Id="rId12"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2.png"/><Relationship Id="rId11" Type="http://schemas.openxmlformats.org/officeDocument/2006/relationships/image" Target="../media/image17.svg"/><Relationship Id="rId5" Type="http://schemas.openxmlformats.org/officeDocument/2006/relationships/image" Target="../media/image11.sv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共享 连接的力量"/>
          <p:cNvSpPr txBox="1">
            <a:spLocks noGrp="1"/>
          </p:cNvSpPr>
          <p:nvPr>
            <p:ph type="title"/>
          </p:nvPr>
        </p:nvSpPr>
        <p:spPr>
          <a:xfrm>
            <a:off x="695457" y="2123173"/>
            <a:ext cx="11082413" cy="1208154"/>
          </a:xfrm>
          <a:prstGeom prst="rect">
            <a:avLst/>
          </a:prstGeom>
        </p:spPr>
        <p:txBody>
          <a:bodyPr>
            <a:normAutofit/>
          </a:bodyPr>
          <a:lstStyle/>
          <a:p>
            <a:r>
              <a:rPr lang="zh-CN" altLang="en-US" sz="5400" dirty="0">
                <a:latin typeface="腾讯体 W7"/>
                <a:ea typeface="腾讯体 W7"/>
              </a:rPr>
              <a:t>钱禹光</a:t>
            </a:r>
            <a:r>
              <a:rPr lang="zh-CN" sz="5400" dirty="0">
                <a:latin typeface="腾讯体 W7"/>
                <a:ea typeface="腾讯体 W7"/>
              </a:rPr>
              <a:t>（</a:t>
            </a:r>
            <a:r>
              <a:rPr lang="en-US" altLang="zh-CN" sz="5400" dirty="0">
                <a:latin typeface="腾讯体 W7"/>
                <a:ea typeface="腾讯体 W7"/>
              </a:rPr>
              <a:t>Lucasqian</a:t>
            </a:r>
            <a:r>
              <a:rPr lang="zh-CN" sz="5400" dirty="0">
                <a:latin typeface="腾讯体 W7"/>
                <a:ea typeface="腾讯体 W7"/>
              </a:rPr>
              <a:t>）职级评审陈述</a:t>
            </a:r>
            <a:endParaRPr sz="5400" dirty="0">
              <a:latin typeface="腾讯体 W7"/>
              <a:ea typeface="腾讯体 W7"/>
            </a:endParaRPr>
          </a:p>
        </p:txBody>
      </p:sp>
      <p:sp>
        <p:nvSpPr>
          <p:cNvPr id="216" name="Sharing The Power To Connect"/>
          <p:cNvSpPr txBox="1">
            <a:spLocks noGrp="1"/>
          </p:cNvSpPr>
          <p:nvPr>
            <p:ph type="body" idx="1"/>
          </p:nvPr>
        </p:nvSpPr>
        <p:spPr>
          <a:xfrm>
            <a:off x="695457" y="3313185"/>
            <a:ext cx="10305786" cy="1107385"/>
          </a:xfrm>
          <a:prstGeom prst="rect">
            <a:avLst/>
          </a:prstGeom>
        </p:spPr>
        <p:txBody>
          <a:bodyPr/>
          <a:lstStyle>
            <a:lvl1pPr lvl="0" defTabSz="338454">
              <a:defRPr sz="6969"/>
            </a:lvl1pPr>
          </a:lstStyle>
          <a:p>
            <a:pPr>
              <a:lnSpc>
                <a:spcPct val="120000"/>
              </a:lnSpc>
            </a:pPr>
            <a:r>
              <a:rPr lang="zh-CN" sz="1800" dirty="0">
                <a:latin typeface="腾讯体 W7"/>
                <a:ea typeface="腾讯体 W7"/>
              </a:rPr>
              <a:t>当前部门：</a:t>
            </a:r>
            <a:r>
              <a:rPr lang="zh-CN" altLang="en-US" sz="1800" dirty="0">
                <a:latin typeface="腾讯体 W7" panose="020C08030202040F0204" pitchFamily="34" charset="-122"/>
                <a:ea typeface="腾讯体 W7" panose="020C08030202040F0204" pitchFamily="34" charset="-122"/>
              </a:rPr>
              <a:t>在线视频</a:t>
            </a:r>
            <a:r>
              <a:rPr lang="en-US" altLang="zh-CN" sz="1800" dirty="0">
                <a:latin typeface="腾讯体 W7" panose="020C08030202040F0204" pitchFamily="34" charset="-122"/>
                <a:ea typeface="腾讯体 W7" panose="020C08030202040F0204" pitchFamily="34" charset="-122"/>
              </a:rPr>
              <a:t>BU- </a:t>
            </a:r>
            <a:r>
              <a:rPr lang="zh-CN" altLang="en-US" sz="1800" dirty="0">
                <a:latin typeface="腾讯体 W7" panose="020C08030202040F0204" pitchFamily="34" charset="-122"/>
                <a:ea typeface="腾讯体 W7" panose="020C08030202040F0204" pitchFamily="34" charset="-122"/>
              </a:rPr>
              <a:t>平台技术部</a:t>
            </a:r>
            <a:r>
              <a:rPr lang="en-US" altLang="zh-CN" sz="1800" dirty="0">
                <a:latin typeface="腾讯体 W7" panose="020C08030202040F0204" pitchFamily="34" charset="-122"/>
                <a:ea typeface="腾讯体 W7" panose="020C08030202040F0204" pitchFamily="34" charset="-122"/>
              </a:rPr>
              <a:t>- </a:t>
            </a:r>
            <a:r>
              <a:rPr lang="zh-CN" altLang="en-US" sz="1800" dirty="0">
                <a:latin typeface="腾讯体 W7" panose="020C08030202040F0204" pitchFamily="34" charset="-122"/>
                <a:ea typeface="腾讯体 W7" panose="020C08030202040F0204" pitchFamily="34" charset="-122"/>
              </a:rPr>
              <a:t>媒资产品中心</a:t>
            </a:r>
            <a:r>
              <a:rPr lang="en-US" altLang="zh-CN" sz="1800" dirty="0">
                <a:latin typeface="腾讯体 W7" panose="020C08030202040F0204" pitchFamily="34" charset="-122"/>
                <a:ea typeface="腾讯体 W7" panose="020C08030202040F0204" pitchFamily="34" charset="-122"/>
              </a:rPr>
              <a:t>- </a:t>
            </a:r>
            <a:r>
              <a:rPr lang="zh-CN" altLang="en-US" sz="1800" dirty="0">
                <a:latin typeface="腾讯体 W7" panose="020C08030202040F0204" pitchFamily="34" charset="-122"/>
                <a:ea typeface="腾讯体 W7" panose="020C08030202040F0204" pitchFamily="34" charset="-122"/>
              </a:rPr>
              <a:t>媒资平台开发组</a:t>
            </a:r>
            <a:endParaRPr lang="en-US" altLang="zh-CN" sz="1800" dirty="0">
              <a:latin typeface="腾讯体 W7" panose="020C08030202040F0204" pitchFamily="34" charset="-122"/>
              <a:ea typeface="腾讯体 W7" panose="020C08030202040F0204" pitchFamily="34" charset="-122"/>
            </a:endParaRPr>
          </a:p>
          <a:p>
            <a:pPr>
              <a:lnSpc>
                <a:spcPct val="120000"/>
              </a:lnSpc>
            </a:pPr>
            <a:r>
              <a:rPr lang="zh-CN" sz="1800" dirty="0">
                <a:latin typeface="腾讯体 W7"/>
                <a:ea typeface="腾讯体 W7"/>
              </a:rPr>
              <a:t>当前职级信息：</a:t>
            </a:r>
            <a:r>
              <a:rPr lang="zh-CN" altLang="en-US" sz="1800" dirty="0">
                <a:latin typeface="腾讯体 W7" panose="020C08030202040F0204" pitchFamily="34" charset="-122"/>
                <a:ea typeface="腾讯体 W7" panose="020C08030202040F0204" pitchFamily="34" charset="-122"/>
              </a:rPr>
              <a:t>技术研发通道</a:t>
            </a:r>
            <a:r>
              <a:rPr lang="en-US" altLang="zh-CN" sz="1800" dirty="0">
                <a:latin typeface="腾讯体 W7" panose="020C08030202040F0204" pitchFamily="34" charset="-122"/>
                <a:ea typeface="腾讯体 W7" panose="020C08030202040F0204" pitchFamily="34" charset="-122"/>
              </a:rPr>
              <a:t>- </a:t>
            </a:r>
            <a:r>
              <a:rPr lang="zh-CN" altLang="en-US" sz="1800" dirty="0">
                <a:latin typeface="腾讯体 W7" panose="020C08030202040F0204" pitchFamily="34" charset="-122"/>
                <a:ea typeface="腾讯体 W7" panose="020C08030202040F0204" pitchFamily="34" charset="-122"/>
              </a:rPr>
              <a:t>后台开发职位 </a:t>
            </a:r>
            <a:r>
              <a:rPr lang="en-US" altLang="zh-CN" sz="1800" dirty="0">
                <a:latin typeface="腾讯体 W7" panose="020C08030202040F0204" pitchFamily="34" charset="-122"/>
                <a:ea typeface="腾讯体 W7" panose="020C08030202040F0204" pitchFamily="34" charset="-122"/>
              </a:rPr>
              <a:t>9</a:t>
            </a:r>
            <a:r>
              <a:rPr lang="zh-CN" altLang="en-US" sz="1800" dirty="0">
                <a:latin typeface="腾讯体 W7" panose="020C08030202040F0204" pitchFamily="34" charset="-122"/>
                <a:ea typeface="腾讯体 W7" panose="020C08030202040F0204" pitchFamily="34" charset="-122"/>
              </a:rPr>
              <a:t>级</a:t>
            </a:r>
            <a:endParaRPr lang="en-US" altLang="zh-CN" sz="1800" dirty="0">
              <a:latin typeface="腾讯体 W7" panose="020C08030202040F0204" pitchFamily="34" charset="-122"/>
              <a:ea typeface="腾讯体 W7" panose="020C08030202040F0204" pitchFamily="34" charset="-122"/>
            </a:endParaRPr>
          </a:p>
          <a:p>
            <a:pPr>
              <a:lnSpc>
                <a:spcPct val="120000"/>
              </a:lnSpc>
            </a:pPr>
            <a:r>
              <a:rPr lang="zh-CN" sz="1800" dirty="0">
                <a:latin typeface="腾讯体 W7"/>
                <a:ea typeface="腾讯体 W7"/>
              </a:rPr>
              <a:t>目标职级信息：</a:t>
            </a:r>
            <a:r>
              <a:rPr lang="zh-CN" altLang="en-US" sz="1800" dirty="0">
                <a:latin typeface="腾讯体 W7" panose="020C08030202040F0204" pitchFamily="34" charset="-122"/>
                <a:ea typeface="腾讯体 W7" panose="020C08030202040F0204" pitchFamily="34" charset="-122"/>
              </a:rPr>
              <a:t>技术研发通道</a:t>
            </a:r>
            <a:r>
              <a:rPr lang="en-US" altLang="zh-CN" sz="1800" dirty="0">
                <a:latin typeface="腾讯体 W7" panose="020C08030202040F0204" pitchFamily="34" charset="-122"/>
                <a:ea typeface="腾讯体 W7" panose="020C08030202040F0204" pitchFamily="34" charset="-122"/>
              </a:rPr>
              <a:t>- </a:t>
            </a:r>
            <a:r>
              <a:rPr lang="zh-CN" altLang="en-US" sz="1800" dirty="0">
                <a:latin typeface="腾讯体 W7" panose="020C08030202040F0204" pitchFamily="34" charset="-122"/>
                <a:ea typeface="腾讯体 W7" panose="020C08030202040F0204" pitchFamily="34" charset="-122"/>
              </a:rPr>
              <a:t>后台开发职位 </a:t>
            </a:r>
            <a:r>
              <a:rPr lang="en-US" altLang="zh-CN" sz="1800" dirty="0">
                <a:latin typeface="腾讯体 W7" panose="020C08030202040F0204" pitchFamily="34" charset="-122"/>
                <a:ea typeface="腾讯体 W7" panose="020C08030202040F0204" pitchFamily="34" charset="-122"/>
              </a:rPr>
              <a:t>10</a:t>
            </a:r>
            <a:r>
              <a:rPr lang="zh-CN" altLang="en-US" sz="1800" dirty="0">
                <a:latin typeface="腾讯体 W7" panose="020C08030202040F0204" pitchFamily="34" charset="-122"/>
                <a:ea typeface="腾讯体 W7" panose="020C08030202040F0204" pitchFamily="34" charset="-122"/>
              </a:rPr>
              <a:t>级</a:t>
            </a:r>
            <a:endParaRPr sz="1800" dirty="0">
              <a:latin typeface="腾讯体 W7"/>
              <a:ea typeface="腾讯体 W7"/>
            </a:endParaRPr>
          </a:p>
        </p:txBody>
      </p:sp>
      <p:sp>
        <p:nvSpPr>
          <p:cNvPr id="3" name="文本占位符 2"/>
          <p:cNvSpPr>
            <a:spLocks noGrp="1"/>
          </p:cNvSpPr>
          <p:nvPr>
            <p:ph type="body" idx="13"/>
          </p:nvPr>
        </p:nvSpPr>
        <p:spPr>
          <a:xfrm>
            <a:off x="6096000" y="5560930"/>
            <a:ext cx="2582438" cy="549061"/>
          </a:xfrm>
        </p:spPr>
        <p:txBody>
          <a:bodyPr/>
          <a:lstStyle/>
          <a:p>
            <a:r>
              <a:rPr lang="en-US" altLang="zh-CN" dirty="0"/>
              <a:t>2022</a:t>
            </a:r>
            <a:r>
              <a:rPr lang="zh-CN" altLang="en-US" dirty="0"/>
              <a:t>年</a:t>
            </a:r>
            <a:r>
              <a:rPr lang="en-US" altLang="zh-CN" dirty="0"/>
              <a:t>2</a:t>
            </a:r>
            <a:r>
              <a:rPr lang="zh-CN" altLang="en-US" dirty="0"/>
              <a:t>月</a:t>
            </a:r>
            <a:r>
              <a:rPr lang="en-US" altLang="zh-CN" dirty="0"/>
              <a:t>22</a:t>
            </a:r>
            <a:r>
              <a:rPr lang="zh-CN" altLang="en-US" dirty="0"/>
              <a:t>日</a:t>
            </a:r>
            <a:endParaRPr 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10</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存储服务整体设计</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51" name="文本框 50">
            <a:extLst>
              <a:ext uri="{FF2B5EF4-FFF2-40B4-BE49-F238E27FC236}">
                <a16:creationId xmlns:a16="http://schemas.microsoft.com/office/drawing/2014/main" id="{0B40EAF2-63E8-594C-A356-9E14F70F8E67}"/>
              </a:ext>
            </a:extLst>
          </p:cNvPr>
          <p:cNvSpPr txBox="1"/>
          <p:nvPr/>
        </p:nvSpPr>
        <p:spPr>
          <a:xfrm>
            <a:off x="336592" y="722938"/>
            <a:ext cx="3647152" cy="369332"/>
          </a:xfrm>
          <a:prstGeom prst="rect">
            <a:avLst/>
          </a:prstGeom>
          <a:noFill/>
        </p:spPr>
        <p:txBody>
          <a:bodyPr wrap="none" rtlCol="0">
            <a:spAutoFit/>
          </a:bodyPr>
          <a:lstStyle>
            <a:lvl1pPr>
              <a:defRPr>
                <a:solidFill>
                  <a:srgbClr val="034FD8"/>
                </a:solidFill>
                <a:latin typeface="腾讯体 W7"/>
                <a:ea typeface="腾讯体 W7"/>
              </a:defRPr>
            </a:lvl1pPr>
          </a:lstStyle>
          <a:p>
            <a:r>
              <a:rPr lang="zh-CN" altLang="en-US" dirty="0"/>
              <a:t>数据接入层和数据适配层分层设计</a:t>
            </a:r>
            <a:endParaRPr lang="en-US" altLang="zh-CN" dirty="0"/>
          </a:p>
        </p:txBody>
      </p:sp>
      <p:grpSp>
        <p:nvGrpSpPr>
          <p:cNvPr id="3" name="组合 2">
            <a:extLst>
              <a:ext uri="{FF2B5EF4-FFF2-40B4-BE49-F238E27FC236}">
                <a16:creationId xmlns:a16="http://schemas.microsoft.com/office/drawing/2014/main" id="{03552A0C-C101-C04D-A454-524D2C4417C3}"/>
              </a:ext>
            </a:extLst>
          </p:cNvPr>
          <p:cNvGrpSpPr/>
          <p:nvPr/>
        </p:nvGrpSpPr>
        <p:grpSpPr>
          <a:xfrm>
            <a:off x="336592" y="1090713"/>
            <a:ext cx="5013609" cy="5282652"/>
            <a:chOff x="336592" y="1090713"/>
            <a:chExt cx="5013609" cy="5282652"/>
          </a:xfrm>
        </p:grpSpPr>
        <p:pic>
          <p:nvPicPr>
            <p:cNvPr id="125" name="图片 124">
              <a:extLst>
                <a:ext uri="{FF2B5EF4-FFF2-40B4-BE49-F238E27FC236}">
                  <a16:creationId xmlns:a16="http://schemas.microsoft.com/office/drawing/2014/main" id="{D39D25A8-096C-E04C-94B9-00A627BDE3BC}"/>
                </a:ext>
              </a:extLst>
            </p:cNvPr>
            <p:cNvPicPr>
              <a:picLocks noChangeAspect="1"/>
            </p:cNvPicPr>
            <p:nvPr/>
          </p:nvPicPr>
          <p:blipFill>
            <a:blip r:embed="rId4"/>
            <a:stretch>
              <a:fillRect/>
            </a:stretch>
          </p:blipFill>
          <p:spPr>
            <a:xfrm>
              <a:off x="336592" y="1090713"/>
              <a:ext cx="5013609" cy="5282652"/>
            </a:xfrm>
            <a:prstGeom prst="rect">
              <a:avLst/>
            </a:prstGeom>
          </p:spPr>
        </p:pic>
        <p:grpSp>
          <p:nvGrpSpPr>
            <p:cNvPr id="354" name="组合 353">
              <a:extLst>
                <a:ext uri="{FF2B5EF4-FFF2-40B4-BE49-F238E27FC236}">
                  <a16:creationId xmlns:a16="http://schemas.microsoft.com/office/drawing/2014/main" id="{07005555-FDEA-5E4A-98D0-75484618ED62}"/>
                </a:ext>
              </a:extLst>
            </p:cNvPr>
            <p:cNvGrpSpPr/>
            <p:nvPr/>
          </p:nvGrpSpPr>
          <p:grpSpPr>
            <a:xfrm>
              <a:off x="3127801" y="5168634"/>
              <a:ext cx="572370" cy="464339"/>
              <a:chOff x="4508374" y="5212354"/>
              <a:chExt cx="369082" cy="363392"/>
            </a:xfrm>
          </p:grpSpPr>
          <p:sp>
            <p:nvSpPr>
              <p:cNvPr id="355" name="右箭头 354">
                <a:extLst>
                  <a:ext uri="{FF2B5EF4-FFF2-40B4-BE49-F238E27FC236}">
                    <a16:creationId xmlns:a16="http://schemas.microsoft.com/office/drawing/2014/main" id="{0603EBFF-A99E-654D-9E63-AECA547D1B4C}"/>
                  </a:ext>
                </a:extLst>
              </p:cNvPr>
              <p:cNvSpPr/>
              <p:nvPr/>
            </p:nvSpPr>
            <p:spPr>
              <a:xfrm rot="5400000">
                <a:off x="4520333" y="5218624"/>
                <a:ext cx="345163" cy="369082"/>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56" name="文本框 355">
                <a:extLst>
                  <a:ext uri="{FF2B5EF4-FFF2-40B4-BE49-F238E27FC236}">
                    <a16:creationId xmlns:a16="http://schemas.microsoft.com/office/drawing/2014/main" id="{02DEC711-9919-1143-9499-2B325EC702BC}"/>
                  </a:ext>
                </a:extLst>
              </p:cNvPr>
              <p:cNvSpPr txBox="1"/>
              <p:nvPr/>
            </p:nvSpPr>
            <p:spPr>
              <a:xfrm>
                <a:off x="4593973" y="5212354"/>
                <a:ext cx="177705" cy="313127"/>
              </a:xfrm>
              <a:prstGeom prst="rect">
                <a:avLst/>
              </a:prstGeom>
              <a:noFill/>
            </p:spPr>
            <p:txBody>
              <a:bodyPr wrap="square" rtlCol="0">
                <a:spAutoFit/>
              </a:bodyPr>
              <a:lstStyle/>
              <a:p>
                <a:r>
                  <a:rPr kumimoji="1" lang="zh-CN" altLang="en-US" sz="1000" dirty="0">
                    <a:solidFill>
                      <a:schemeClr val="bg2">
                        <a:lumMod val="10000"/>
                      </a:schemeClr>
                    </a:solidFill>
                    <a:latin typeface="TencentSans W7" panose="020C08030202040F0204" pitchFamily="34" charset="-122"/>
                    <a:ea typeface="TencentSans W7" panose="020C08030202040F0204" pitchFamily="34" charset="-122"/>
                  </a:rPr>
                  <a:t>同</a:t>
                </a:r>
                <a:endParaRPr kumimoji="1" lang="en-US" altLang="zh-CN" sz="1000" dirty="0">
                  <a:solidFill>
                    <a:schemeClr val="bg2">
                      <a:lumMod val="10000"/>
                    </a:schemeClr>
                  </a:solidFill>
                  <a:latin typeface="TencentSans W7" panose="020C08030202040F0204" pitchFamily="34" charset="-122"/>
                  <a:ea typeface="TencentSans W7" panose="020C08030202040F0204" pitchFamily="34" charset="-122"/>
                </a:endParaRPr>
              </a:p>
              <a:p>
                <a:r>
                  <a:rPr kumimoji="1" lang="zh-CN" altLang="en-US" sz="1000" dirty="0">
                    <a:solidFill>
                      <a:schemeClr val="bg2">
                        <a:lumMod val="10000"/>
                      </a:schemeClr>
                    </a:solidFill>
                    <a:latin typeface="TencentSans W7" panose="020C08030202040F0204" pitchFamily="34" charset="-122"/>
                    <a:ea typeface="TencentSans W7" panose="020C08030202040F0204" pitchFamily="34" charset="-122"/>
                  </a:rPr>
                  <a:t>步</a:t>
                </a:r>
              </a:p>
            </p:txBody>
          </p:sp>
        </p:grpSp>
      </p:grpSp>
      <p:sp>
        <p:nvSpPr>
          <p:cNvPr id="360" name="文本框 359">
            <a:extLst>
              <a:ext uri="{FF2B5EF4-FFF2-40B4-BE49-F238E27FC236}">
                <a16:creationId xmlns:a16="http://schemas.microsoft.com/office/drawing/2014/main" id="{72C108E4-F994-9D4A-9211-EE2924536658}"/>
              </a:ext>
            </a:extLst>
          </p:cNvPr>
          <p:cNvSpPr txBox="1"/>
          <p:nvPr/>
        </p:nvSpPr>
        <p:spPr>
          <a:xfrm>
            <a:off x="5441142" y="978380"/>
            <a:ext cx="5513370" cy="1439240"/>
          </a:xfrm>
          <a:prstGeom prst="rect">
            <a:avLst/>
          </a:prstGeom>
          <a:noFill/>
        </p:spPr>
        <p:txBody>
          <a:bodyPr wrap="square" rtlCol="0">
            <a:spAutoFit/>
          </a:bodyPr>
          <a:lstStyle/>
          <a:p>
            <a:pPr>
              <a:lnSpc>
                <a:spcPct val="150000"/>
              </a:lnSpc>
            </a:pPr>
            <a:r>
              <a:rPr lang="zh-CN" altLang="en-US" sz="1600" dirty="0">
                <a:solidFill>
                  <a:srgbClr val="034FD8"/>
                </a:solidFill>
                <a:latin typeface="腾讯体 W7"/>
                <a:ea typeface="腾讯体 W7"/>
              </a:rPr>
              <a:t>数据接入层</a:t>
            </a:r>
            <a:endParaRPr lang="en-US" altLang="zh-CN" sz="1600" dirty="0">
              <a:solidFill>
                <a:srgbClr val="034FD8"/>
              </a:solidFill>
              <a:latin typeface="腾讯体 W7"/>
              <a:ea typeface="腾讯体 W7"/>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负责用户鉴权、请求频控</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对外提供一套统一的读写接口，屏蔽掉不同类型存储的内部实现</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提供数据路由功能，同一维度数据对外展示为一张虚拟大宽表</a:t>
            </a:r>
            <a:endParaRPr lang="en-US" altLang="zh-CN" sz="1400" dirty="0">
              <a:solidFill>
                <a:srgbClr val="000000"/>
              </a:solidFill>
              <a:latin typeface="Microsoft YaHei" panose="020B0503020204020204" pitchFamily="34" charset="-122"/>
              <a:ea typeface="Microsoft YaHei" panose="020B0503020204020204" pitchFamily="34" charset="-122"/>
            </a:endParaRPr>
          </a:p>
        </p:txBody>
      </p:sp>
      <p:cxnSp>
        <p:nvCxnSpPr>
          <p:cNvPr id="365" name="直线连接符 364">
            <a:extLst>
              <a:ext uri="{FF2B5EF4-FFF2-40B4-BE49-F238E27FC236}">
                <a16:creationId xmlns:a16="http://schemas.microsoft.com/office/drawing/2014/main" id="{F0D6F1E9-F8E0-B84B-9728-121B715508F9}"/>
              </a:ext>
            </a:extLst>
          </p:cNvPr>
          <p:cNvCxnSpPr>
            <a:cxnSpLocks/>
          </p:cNvCxnSpPr>
          <p:nvPr/>
        </p:nvCxnSpPr>
        <p:spPr>
          <a:xfrm>
            <a:off x="382692" y="4222317"/>
            <a:ext cx="10504764" cy="0"/>
          </a:xfrm>
          <a:prstGeom prst="line">
            <a:avLst/>
          </a:prstGeom>
          <a:ln w="127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6" name="直线连接符 365">
            <a:extLst>
              <a:ext uri="{FF2B5EF4-FFF2-40B4-BE49-F238E27FC236}">
                <a16:creationId xmlns:a16="http://schemas.microsoft.com/office/drawing/2014/main" id="{379395FE-7B67-1442-BECC-60C0737F8B8B}"/>
              </a:ext>
            </a:extLst>
          </p:cNvPr>
          <p:cNvCxnSpPr>
            <a:cxnSpLocks/>
          </p:cNvCxnSpPr>
          <p:nvPr/>
        </p:nvCxnSpPr>
        <p:spPr>
          <a:xfrm>
            <a:off x="382692" y="5096683"/>
            <a:ext cx="10504764" cy="0"/>
          </a:xfrm>
          <a:prstGeom prst="line">
            <a:avLst/>
          </a:prstGeom>
          <a:ln w="127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2" name="直线连接符 361">
            <a:extLst>
              <a:ext uri="{FF2B5EF4-FFF2-40B4-BE49-F238E27FC236}">
                <a16:creationId xmlns:a16="http://schemas.microsoft.com/office/drawing/2014/main" id="{7F7887CC-98C3-A641-9DFE-A3A92F167BB8}"/>
              </a:ext>
            </a:extLst>
          </p:cNvPr>
          <p:cNvCxnSpPr>
            <a:cxnSpLocks/>
          </p:cNvCxnSpPr>
          <p:nvPr/>
        </p:nvCxnSpPr>
        <p:spPr>
          <a:xfrm>
            <a:off x="1344168" y="2487168"/>
            <a:ext cx="9543288" cy="0"/>
          </a:xfrm>
          <a:prstGeom prst="line">
            <a:avLst/>
          </a:prstGeom>
          <a:ln w="127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sp>
        <p:nvSpPr>
          <p:cNvPr id="375" name="文本框 374">
            <a:extLst>
              <a:ext uri="{FF2B5EF4-FFF2-40B4-BE49-F238E27FC236}">
                <a16:creationId xmlns:a16="http://schemas.microsoft.com/office/drawing/2014/main" id="{F3DC3A4A-1681-BD45-A6B8-8F4500865803}"/>
              </a:ext>
            </a:extLst>
          </p:cNvPr>
          <p:cNvSpPr txBox="1"/>
          <p:nvPr/>
        </p:nvSpPr>
        <p:spPr>
          <a:xfrm>
            <a:off x="5441142" y="2592528"/>
            <a:ext cx="5601508" cy="1393074"/>
          </a:xfrm>
          <a:prstGeom prst="rect">
            <a:avLst/>
          </a:prstGeom>
          <a:noFill/>
        </p:spPr>
        <p:txBody>
          <a:bodyPr wrap="square" rtlCol="0">
            <a:spAutoFit/>
          </a:bodyPr>
          <a:lstStyle/>
          <a:p>
            <a:pPr>
              <a:lnSpc>
                <a:spcPct val="150000"/>
              </a:lnSpc>
            </a:pPr>
            <a:r>
              <a:rPr lang="zh-CN" altLang="en-US" sz="1600" dirty="0">
                <a:solidFill>
                  <a:srgbClr val="034FD8"/>
                </a:solidFill>
                <a:latin typeface="腾讯体 W7"/>
                <a:ea typeface="腾讯体 W7"/>
              </a:rPr>
              <a:t>数据适配层</a:t>
            </a:r>
            <a:endParaRPr lang="en-US" altLang="zh-CN" sz="1600" dirty="0">
              <a:solidFill>
                <a:srgbClr val="034FD8"/>
              </a:solidFill>
              <a:latin typeface="腾讯体 W7"/>
              <a:ea typeface="腾讯体 W7"/>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负责将</a:t>
            </a:r>
            <a:r>
              <a:rPr lang="en-US" altLang="zh-CN" sz="1400" dirty="0">
                <a:solidFill>
                  <a:srgbClr val="000000"/>
                </a:solidFill>
                <a:latin typeface="Microsoft YaHei" panose="020B0503020204020204" pitchFamily="34" charset="-122"/>
                <a:ea typeface="Microsoft YaHei" panose="020B0503020204020204" pitchFamily="34" charset="-122"/>
              </a:rPr>
              <a:t>K-V</a:t>
            </a:r>
            <a:r>
              <a:rPr lang="zh-CN" altLang="en-US" sz="1400" dirty="0">
                <a:solidFill>
                  <a:srgbClr val="000000"/>
                </a:solidFill>
                <a:latin typeface="Microsoft YaHei" panose="020B0503020204020204" pitchFamily="34" charset="-122"/>
                <a:ea typeface="Microsoft YaHei" panose="020B0503020204020204" pitchFamily="34" charset="-122"/>
              </a:rPr>
              <a:t>接口协议翻译成实际数据源的操作语句、维护路由信息</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支持多种字段类型：文本，选项，列表，</a:t>
            </a:r>
            <a:r>
              <a:rPr lang="en-US" altLang="zh-CN" sz="1400" dirty="0">
                <a:solidFill>
                  <a:srgbClr val="000000"/>
                </a:solidFill>
                <a:latin typeface="Microsoft YaHei" panose="020B0503020204020204" pitchFamily="34" charset="-122"/>
                <a:ea typeface="Microsoft YaHei" panose="020B0503020204020204" pitchFamily="34" charset="-122"/>
              </a:rPr>
              <a:t>map</a:t>
            </a: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支持多种操作（提供事务能力）：</a:t>
            </a:r>
            <a:r>
              <a:rPr lang="en-US" altLang="zh-CN" sz="1400" dirty="0">
                <a:solidFill>
                  <a:srgbClr val="000000"/>
                </a:solidFill>
                <a:latin typeface="Microsoft YaHei" panose="020B0503020204020204" pitchFamily="34" charset="-122"/>
                <a:ea typeface="Microsoft YaHei" panose="020B0503020204020204" pitchFamily="34" charset="-122"/>
              </a:rPr>
              <a:t> insert</a:t>
            </a:r>
            <a:r>
              <a:rPr lang="zh-CN" altLang="en-US" sz="1400" dirty="0">
                <a:solidFill>
                  <a:srgbClr val="000000"/>
                </a:solidFill>
                <a:latin typeface="Microsoft YaHei" panose="020B0503020204020204" pitchFamily="34" charset="-122"/>
                <a:ea typeface="Microsoft YaHei" panose="020B0503020204020204" pitchFamily="34" charset="-122"/>
              </a:rPr>
              <a:t>，</a:t>
            </a:r>
            <a:r>
              <a:rPr lang="en-US" altLang="zh-CN" sz="1400" dirty="0">
                <a:solidFill>
                  <a:srgbClr val="000000"/>
                </a:solidFill>
                <a:latin typeface="Microsoft YaHei" panose="020B0503020204020204" pitchFamily="34" charset="-122"/>
                <a:ea typeface="Microsoft YaHei" panose="020B0503020204020204" pitchFamily="34" charset="-122"/>
              </a:rPr>
              <a:t>remove</a:t>
            </a:r>
            <a:r>
              <a:rPr lang="zh-CN" altLang="en-US" sz="1400" dirty="0">
                <a:solidFill>
                  <a:srgbClr val="000000"/>
                </a:solidFill>
                <a:latin typeface="Microsoft YaHei" panose="020B0503020204020204" pitchFamily="34" charset="-122"/>
                <a:ea typeface="Microsoft YaHei" panose="020B0503020204020204" pitchFamily="34" charset="-122"/>
              </a:rPr>
              <a:t>，排序</a:t>
            </a:r>
            <a:r>
              <a:rPr lang="en-US" altLang="zh-CN" sz="1400" dirty="0">
                <a:solidFill>
                  <a:srgbClr val="000000"/>
                </a:solidFill>
                <a:latin typeface="Microsoft YaHei" panose="020B0503020204020204" pitchFamily="34" charset="-122"/>
                <a:ea typeface="Microsoft YaHei" panose="020B0503020204020204" pitchFamily="34" charset="-122"/>
              </a:rPr>
              <a:t>……</a:t>
            </a:r>
            <a:endParaRPr lang="zh-CN" altLang="zh-CN" sz="1400" dirty="0">
              <a:solidFill>
                <a:srgbClr val="000000"/>
              </a:solidFill>
              <a:latin typeface="Microsoft YaHei" panose="020B0503020204020204" pitchFamily="34" charset="-122"/>
              <a:ea typeface="Microsoft YaHei" panose="020B0503020204020204" pitchFamily="34" charset="-122"/>
            </a:endParaRPr>
          </a:p>
        </p:txBody>
      </p:sp>
      <p:sp>
        <p:nvSpPr>
          <p:cNvPr id="376" name="文本框 375">
            <a:extLst>
              <a:ext uri="{FF2B5EF4-FFF2-40B4-BE49-F238E27FC236}">
                <a16:creationId xmlns:a16="http://schemas.microsoft.com/office/drawing/2014/main" id="{695AC6C1-F80A-B343-945D-0CC856B5CA5F}"/>
              </a:ext>
            </a:extLst>
          </p:cNvPr>
          <p:cNvSpPr txBox="1"/>
          <p:nvPr/>
        </p:nvSpPr>
        <p:spPr>
          <a:xfrm>
            <a:off x="5441142" y="4225365"/>
            <a:ext cx="6610650" cy="746743"/>
          </a:xfrm>
          <a:prstGeom prst="rect">
            <a:avLst/>
          </a:prstGeom>
          <a:noFill/>
        </p:spPr>
        <p:txBody>
          <a:bodyPr wrap="square" rtlCol="0">
            <a:spAutoFit/>
          </a:bodyPr>
          <a:lstStyle/>
          <a:p>
            <a:pPr>
              <a:lnSpc>
                <a:spcPct val="150000"/>
              </a:lnSpc>
            </a:pPr>
            <a:r>
              <a:rPr lang="zh-CN" altLang="en-US" sz="1600" dirty="0">
                <a:solidFill>
                  <a:srgbClr val="034FD8"/>
                </a:solidFill>
                <a:latin typeface="腾讯体 W7"/>
                <a:ea typeface="腾讯体 W7"/>
              </a:rPr>
              <a:t>主存</a:t>
            </a:r>
            <a:endParaRPr lang="en-US" altLang="zh-CN" sz="1600" dirty="0">
              <a:solidFill>
                <a:srgbClr val="034FD8"/>
              </a:solidFill>
              <a:latin typeface="腾讯体 W7"/>
              <a:ea typeface="腾讯体 W7"/>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根据不同应用场景使用（高可靠性、高请求量、低成本）</a:t>
            </a:r>
            <a:endParaRPr lang="en-US" altLang="zh-CN" sz="1400" dirty="0">
              <a:solidFill>
                <a:srgbClr val="000000"/>
              </a:solidFill>
              <a:latin typeface="Microsoft YaHei" panose="020B0503020204020204" pitchFamily="34" charset="-122"/>
              <a:ea typeface="Microsoft YaHei" panose="020B0503020204020204" pitchFamily="34" charset="-122"/>
            </a:endParaRPr>
          </a:p>
        </p:txBody>
      </p:sp>
      <p:sp>
        <p:nvSpPr>
          <p:cNvPr id="377" name="文本框 376">
            <a:extLst>
              <a:ext uri="{FF2B5EF4-FFF2-40B4-BE49-F238E27FC236}">
                <a16:creationId xmlns:a16="http://schemas.microsoft.com/office/drawing/2014/main" id="{D23283E3-4735-7645-9444-6A396C6075AA}"/>
              </a:ext>
            </a:extLst>
          </p:cNvPr>
          <p:cNvSpPr txBox="1"/>
          <p:nvPr/>
        </p:nvSpPr>
        <p:spPr>
          <a:xfrm>
            <a:off x="5441142" y="5221259"/>
            <a:ext cx="6610650" cy="1069908"/>
          </a:xfrm>
          <a:prstGeom prst="rect">
            <a:avLst/>
          </a:prstGeom>
          <a:noFill/>
        </p:spPr>
        <p:txBody>
          <a:bodyPr wrap="square" rtlCol="0">
            <a:spAutoFit/>
          </a:bodyPr>
          <a:lstStyle/>
          <a:p>
            <a:pPr>
              <a:lnSpc>
                <a:spcPct val="150000"/>
              </a:lnSpc>
            </a:pPr>
            <a:r>
              <a:rPr lang="zh-CN" altLang="en-US" sz="1600" dirty="0">
                <a:solidFill>
                  <a:srgbClr val="034FD8"/>
                </a:solidFill>
                <a:latin typeface="腾讯体 W7"/>
                <a:ea typeface="腾讯体 W7"/>
              </a:rPr>
              <a:t>辅存</a:t>
            </a:r>
            <a:endParaRPr lang="en-US" altLang="zh-CN" sz="1600" dirty="0">
              <a:solidFill>
                <a:srgbClr val="034FD8"/>
              </a:solidFill>
              <a:latin typeface="腾讯体 W7"/>
              <a:ea typeface="腾讯体 W7"/>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数据从主存异步同步</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提供数据检索、数据离线分析、数据缓存功能</a:t>
            </a:r>
            <a:endParaRPr lang="zh-CN" altLang="zh-CN" sz="1400" dirty="0">
              <a:solidFill>
                <a:srgbClr val="000000"/>
              </a:solidFill>
              <a:latin typeface="Microsoft YaHei" panose="020B0503020204020204" pitchFamily="34" charset="-122"/>
              <a:ea typeface="Microsoft YaHei" panose="020B0503020204020204" pitchFamily="34" charset="-122"/>
            </a:endParaRPr>
          </a:p>
        </p:txBody>
      </p:sp>
      <p:sp>
        <p:nvSpPr>
          <p:cNvPr id="2" name="椭圆 1">
            <a:extLst>
              <a:ext uri="{FF2B5EF4-FFF2-40B4-BE49-F238E27FC236}">
                <a16:creationId xmlns:a16="http://schemas.microsoft.com/office/drawing/2014/main" id="{3658F583-765E-5D47-A5BE-0D7726BCB48A}"/>
              </a:ext>
            </a:extLst>
          </p:cNvPr>
          <p:cNvSpPr/>
          <p:nvPr/>
        </p:nvSpPr>
        <p:spPr>
          <a:xfrm>
            <a:off x="3085026" y="5096683"/>
            <a:ext cx="666803" cy="58733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文本框 3">
            <a:extLst>
              <a:ext uri="{FF2B5EF4-FFF2-40B4-BE49-F238E27FC236}">
                <a16:creationId xmlns:a16="http://schemas.microsoft.com/office/drawing/2014/main" id="{E47CF69A-04EA-AB43-BB90-19CD86E6C122}"/>
              </a:ext>
            </a:extLst>
          </p:cNvPr>
          <p:cNvSpPr txBox="1"/>
          <p:nvPr/>
        </p:nvSpPr>
        <p:spPr>
          <a:xfrm>
            <a:off x="1888298" y="5236460"/>
            <a:ext cx="649537"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难点</a:t>
            </a:r>
            <a:r>
              <a:rPr kumimoji="1" lang="en-US" altLang="zh-CN" sz="1400" dirty="0">
                <a:solidFill>
                  <a:srgbClr val="FF0000"/>
                </a:solidFill>
                <a:latin typeface="Microsoft YaHei" panose="020B0503020204020204" pitchFamily="34" charset="-122"/>
                <a:ea typeface="Microsoft YaHei" panose="020B0503020204020204" pitchFamily="34" charset="-122"/>
              </a:rPr>
              <a:t>2</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cxnSp>
        <p:nvCxnSpPr>
          <p:cNvPr id="6" name="直线箭头连接符 5">
            <a:extLst>
              <a:ext uri="{FF2B5EF4-FFF2-40B4-BE49-F238E27FC236}">
                <a16:creationId xmlns:a16="http://schemas.microsoft.com/office/drawing/2014/main" id="{59F70261-A5E2-9D47-B9E8-FC6C9B8E7C1E}"/>
              </a:ext>
            </a:extLst>
          </p:cNvPr>
          <p:cNvCxnSpPr>
            <a:cxnSpLocks/>
            <a:endCxn id="2" idx="2"/>
          </p:cNvCxnSpPr>
          <p:nvPr/>
        </p:nvCxnSpPr>
        <p:spPr>
          <a:xfrm>
            <a:off x="2438400" y="5390348"/>
            <a:ext cx="646626" cy="0"/>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椭圆 22">
            <a:extLst>
              <a:ext uri="{FF2B5EF4-FFF2-40B4-BE49-F238E27FC236}">
                <a16:creationId xmlns:a16="http://schemas.microsoft.com/office/drawing/2014/main" id="{83BC0E2B-13E7-1649-84D8-78E614F8AE04}"/>
              </a:ext>
            </a:extLst>
          </p:cNvPr>
          <p:cNvSpPr/>
          <p:nvPr/>
        </p:nvSpPr>
        <p:spPr>
          <a:xfrm>
            <a:off x="1771597" y="2851822"/>
            <a:ext cx="666803" cy="58733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4" name="文本框 23">
            <a:extLst>
              <a:ext uri="{FF2B5EF4-FFF2-40B4-BE49-F238E27FC236}">
                <a16:creationId xmlns:a16="http://schemas.microsoft.com/office/drawing/2014/main" id="{88A1AF9C-234A-8B43-912A-2A0A3DF3DD67}"/>
              </a:ext>
            </a:extLst>
          </p:cNvPr>
          <p:cNvSpPr txBox="1"/>
          <p:nvPr/>
        </p:nvSpPr>
        <p:spPr>
          <a:xfrm>
            <a:off x="334302" y="3453222"/>
            <a:ext cx="649537"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难点</a:t>
            </a:r>
            <a:r>
              <a:rPr kumimoji="1" lang="en-US" altLang="zh-CN" sz="1400" dirty="0">
                <a:solidFill>
                  <a:srgbClr val="FF0000"/>
                </a:solidFill>
                <a:latin typeface="Microsoft YaHei" panose="020B0503020204020204" pitchFamily="34" charset="-122"/>
                <a:ea typeface="Microsoft YaHei" panose="020B0503020204020204" pitchFamily="34" charset="-122"/>
              </a:rPr>
              <a:t>1</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cxnSp>
        <p:nvCxnSpPr>
          <p:cNvPr id="25" name="直线箭头连接符 24">
            <a:extLst>
              <a:ext uri="{FF2B5EF4-FFF2-40B4-BE49-F238E27FC236}">
                <a16:creationId xmlns:a16="http://schemas.microsoft.com/office/drawing/2014/main" id="{1DE9CAC6-53FF-ED4A-A00A-5A9A5E7B8816}"/>
              </a:ext>
            </a:extLst>
          </p:cNvPr>
          <p:cNvCxnSpPr>
            <a:cxnSpLocks/>
            <a:stCxn id="24" idx="3"/>
            <a:endCxn id="23" idx="2"/>
          </p:cNvCxnSpPr>
          <p:nvPr/>
        </p:nvCxnSpPr>
        <p:spPr>
          <a:xfrm flipV="1">
            <a:off x="983839" y="3145487"/>
            <a:ext cx="787758" cy="461624"/>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椭圆 27">
            <a:extLst>
              <a:ext uri="{FF2B5EF4-FFF2-40B4-BE49-F238E27FC236}">
                <a16:creationId xmlns:a16="http://schemas.microsoft.com/office/drawing/2014/main" id="{435D5FBB-3216-9D4F-BB22-B778C23EA222}"/>
              </a:ext>
            </a:extLst>
          </p:cNvPr>
          <p:cNvSpPr/>
          <p:nvPr/>
        </p:nvSpPr>
        <p:spPr>
          <a:xfrm>
            <a:off x="2229372" y="1872314"/>
            <a:ext cx="666803" cy="58733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29" name="直线箭头连接符 28">
            <a:extLst>
              <a:ext uri="{FF2B5EF4-FFF2-40B4-BE49-F238E27FC236}">
                <a16:creationId xmlns:a16="http://schemas.microsoft.com/office/drawing/2014/main" id="{624EA5E2-7368-3345-A320-81A5F595844B}"/>
              </a:ext>
            </a:extLst>
          </p:cNvPr>
          <p:cNvCxnSpPr>
            <a:cxnSpLocks/>
            <a:stCxn id="24" idx="3"/>
            <a:endCxn id="28" idx="2"/>
          </p:cNvCxnSpPr>
          <p:nvPr/>
        </p:nvCxnSpPr>
        <p:spPr>
          <a:xfrm flipV="1">
            <a:off x="983839" y="2165979"/>
            <a:ext cx="1245533" cy="1441132"/>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37334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11</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路由功能设计</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51" name="文本框 50">
            <a:extLst>
              <a:ext uri="{FF2B5EF4-FFF2-40B4-BE49-F238E27FC236}">
                <a16:creationId xmlns:a16="http://schemas.microsoft.com/office/drawing/2014/main" id="{0B40EAF2-63E8-594C-A356-9E14F70F8E67}"/>
              </a:ext>
            </a:extLst>
          </p:cNvPr>
          <p:cNvSpPr txBox="1"/>
          <p:nvPr/>
        </p:nvSpPr>
        <p:spPr>
          <a:xfrm>
            <a:off x="336592" y="722938"/>
            <a:ext cx="1800493" cy="369332"/>
          </a:xfrm>
          <a:prstGeom prst="rect">
            <a:avLst/>
          </a:prstGeom>
          <a:noFill/>
        </p:spPr>
        <p:txBody>
          <a:bodyPr wrap="none" rtlCol="0">
            <a:spAutoFit/>
          </a:bodyPr>
          <a:lstStyle>
            <a:lvl1pPr>
              <a:defRPr>
                <a:solidFill>
                  <a:srgbClr val="034FD8"/>
                </a:solidFill>
                <a:latin typeface="腾讯体 W7"/>
                <a:ea typeface="腾讯体 W7"/>
              </a:defRPr>
            </a:lvl1pPr>
          </a:lstStyle>
          <a:p>
            <a:r>
              <a:rPr lang="zh-CN" altLang="en-US" dirty="0"/>
              <a:t>业务模型设计：</a:t>
            </a:r>
            <a:endParaRPr lang="en-US" altLang="zh-CN" dirty="0"/>
          </a:p>
        </p:txBody>
      </p:sp>
      <p:grpSp>
        <p:nvGrpSpPr>
          <p:cNvPr id="3" name="组合 2">
            <a:extLst>
              <a:ext uri="{FF2B5EF4-FFF2-40B4-BE49-F238E27FC236}">
                <a16:creationId xmlns:a16="http://schemas.microsoft.com/office/drawing/2014/main" id="{4F0073DB-1353-BA4C-9C2C-ED196E2476A3}"/>
              </a:ext>
            </a:extLst>
          </p:cNvPr>
          <p:cNvGrpSpPr/>
          <p:nvPr/>
        </p:nvGrpSpPr>
        <p:grpSpPr>
          <a:xfrm>
            <a:off x="336592" y="1092270"/>
            <a:ext cx="10439029" cy="3425015"/>
            <a:chOff x="336592" y="1092270"/>
            <a:chExt cx="10439029" cy="3425015"/>
          </a:xfrm>
        </p:grpSpPr>
        <p:grpSp>
          <p:nvGrpSpPr>
            <p:cNvPr id="54" name="组合 53">
              <a:extLst>
                <a:ext uri="{FF2B5EF4-FFF2-40B4-BE49-F238E27FC236}">
                  <a16:creationId xmlns:a16="http://schemas.microsoft.com/office/drawing/2014/main" id="{C521E40C-8FA2-5944-AE46-B85196B15949}"/>
                </a:ext>
              </a:extLst>
            </p:cNvPr>
            <p:cNvGrpSpPr/>
            <p:nvPr/>
          </p:nvGrpSpPr>
          <p:grpSpPr>
            <a:xfrm>
              <a:off x="451695" y="1577385"/>
              <a:ext cx="4920297" cy="1245404"/>
              <a:chOff x="5892800" y="1020012"/>
              <a:chExt cx="4920297" cy="1245404"/>
            </a:xfrm>
          </p:grpSpPr>
          <p:sp>
            <p:nvSpPr>
              <p:cNvPr id="55" name="圆柱体 54">
                <a:extLst>
                  <a:ext uri="{FF2B5EF4-FFF2-40B4-BE49-F238E27FC236}">
                    <a16:creationId xmlns:a16="http://schemas.microsoft.com/office/drawing/2014/main" id="{7A53A19C-6D2D-9146-BB2A-F5DF2B41C2B6}"/>
                  </a:ext>
                </a:extLst>
              </p:cNvPr>
              <p:cNvSpPr/>
              <p:nvPr/>
            </p:nvSpPr>
            <p:spPr>
              <a:xfrm>
                <a:off x="5892800" y="1020012"/>
                <a:ext cx="4920297" cy="1245404"/>
              </a:xfrm>
              <a:prstGeom prst="can">
                <a:avLst>
                  <a:gd name="adj" fmla="val 17862"/>
                </a:avLst>
              </a:prstGeom>
              <a:solidFill>
                <a:schemeClr val="bg1">
                  <a:lumMod val="20000"/>
                  <a:lumOff val="80000"/>
                </a:schemeClr>
              </a:solidFill>
              <a:ln>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6" name="组合 55">
                <a:extLst>
                  <a:ext uri="{FF2B5EF4-FFF2-40B4-BE49-F238E27FC236}">
                    <a16:creationId xmlns:a16="http://schemas.microsoft.com/office/drawing/2014/main" id="{823016C5-AA99-774C-94E3-041064F2B95B}"/>
                  </a:ext>
                </a:extLst>
              </p:cNvPr>
              <p:cNvGrpSpPr/>
              <p:nvPr/>
            </p:nvGrpSpPr>
            <p:grpSpPr>
              <a:xfrm>
                <a:off x="6037897" y="1345312"/>
                <a:ext cx="4683182" cy="879528"/>
                <a:chOff x="6037897" y="1345312"/>
                <a:chExt cx="4683182" cy="879528"/>
              </a:xfrm>
            </p:grpSpPr>
            <p:grpSp>
              <p:nvGrpSpPr>
                <p:cNvPr id="57" name="组合 56">
                  <a:extLst>
                    <a:ext uri="{FF2B5EF4-FFF2-40B4-BE49-F238E27FC236}">
                      <a16:creationId xmlns:a16="http://schemas.microsoft.com/office/drawing/2014/main" id="{96432770-225B-9144-B304-EC6F195ACC80}"/>
                    </a:ext>
                  </a:extLst>
                </p:cNvPr>
                <p:cNvGrpSpPr/>
                <p:nvPr/>
              </p:nvGrpSpPr>
              <p:grpSpPr>
                <a:xfrm>
                  <a:off x="6037897" y="1345312"/>
                  <a:ext cx="663378" cy="879528"/>
                  <a:chOff x="6037897" y="1345312"/>
                  <a:chExt cx="663378" cy="879528"/>
                </a:xfrm>
              </p:grpSpPr>
              <p:sp>
                <p:nvSpPr>
                  <p:cNvPr id="67" name="椭圆 66">
                    <a:extLst>
                      <a:ext uri="{FF2B5EF4-FFF2-40B4-BE49-F238E27FC236}">
                        <a16:creationId xmlns:a16="http://schemas.microsoft.com/office/drawing/2014/main" id="{0C21781D-6647-EF41-A830-CF7A20DBDC8C}"/>
                      </a:ext>
                    </a:extLst>
                  </p:cNvPr>
                  <p:cNvSpPr/>
                  <p:nvPr/>
                </p:nvSpPr>
                <p:spPr>
                  <a:xfrm>
                    <a:off x="6037897" y="1345312"/>
                    <a:ext cx="663378" cy="646056"/>
                  </a:xfrm>
                  <a:prstGeom prst="ellipse">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rPr>
                      <a:t>视频</a:t>
                    </a:r>
                  </a:p>
                </p:txBody>
              </p:sp>
              <p:sp>
                <p:nvSpPr>
                  <p:cNvPr id="68" name="文本框 67">
                    <a:extLst>
                      <a:ext uri="{FF2B5EF4-FFF2-40B4-BE49-F238E27FC236}">
                        <a16:creationId xmlns:a16="http://schemas.microsoft.com/office/drawing/2014/main" id="{5396FAFA-31D4-AA46-A308-0E7707F1FA83}"/>
                      </a:ext>
                    </a:extLst>
                  </p:cNvPr>
                  <p:cNvSpPr txBox="1"/>
                  <p:nvPr/>
                </p:nvSpPr>
                <p:spPr>
                  <a:xfrm>
                    <a:off x="6097717" y="1947841"/>
                    <a:ext cx="543739"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2001</a:t>
                    </a:r>
                    <a:endPar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58" name="组合 57">
                  <a:extLst>
                    <a:ext uri="{FF2B5EF4-FFF2-40B4-BE49-F238E27FC236}">
                      <a16:creationId xmlns:a16="http://schemas.microsoft.com/office/drawing/2014/main" id="{715AFAFB-12C1-3147-9F43-48685A67BEA3}"/>
                    </a:ext>
                  </a:extLst>
                </p:cNvPr>
                <p:cNvGrpSpPr/>
                <p:nvPr/>
              </p:nvGrpSpPr>
              <p:grpSpPr>
                <a:xfrm>
                  <a:off x="7035158" y="1345312"/>
                  <a:ext cx="663378" cy="879528"/>
                  <a:chOff x="7035158" y="1345312"/>
                  <a:chExt cx="663378" cy="879528"/>
                </a:xfrm>
              </p:grpSpPr>
              <p:sp>
                <p:nvSpPr>
                  <p:cNvPr id="65" name="椭圆 64">
                    <a:extLst>
                      <a:ext uri="{FF2B5EF4-FFF2-40B4-BE49-F238E27FC236}">
                        <a16:creationId xmlns:a16="http://schemas.microsoft.com/office/drawing/2014/main" id="{F81C824D-D023-054E-819E-1559195D3495}"/>
                      </a:ext>
                    </a:extLst>
                  </p:cNvPr>
                  <p:cNvSpPr/>
                  <p:nvPr/>
                </p:nvSpPr>
                <p:spPr>
                  <a:xfrm>
                    <a:off x="7035158" y="1345312"/>
                    <a:ext cx="663378" cy="646056"/>
                  </a:xfrm>
                  <a:prstGeom prst="ellipse">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rPr>
                      <a:t>专辑</a:t>
                    </a:r>
                  </a:p>
                </p:txBody>
              </p:sp>
              <p:sp>
                <p:nvSpPr>
                  <p:cNvPr id="66" name="文本框 65">
                    <a:extLst>
                      <a:ext uri="{FF2B5EF4-FFF2-40B4-BE49-F238E27FC236}">
                        <a16:creationId xmlns:a16="http://schemas.microsoft.com/office/drawing/2014/main" id="{A77E07C5-9644-1E40-BC7B-ADF36788AA7E}"/>
                      </a:ext>
                    </a:extLst>
                  </p:cNvPr>
                  <p:cNvSpPr txBox="1"/>
                  <p:nvPr/>
                </p:nvSpPr>
                <p:spPr>
                  <a:xfrm>
                    <a:off x="7094978" y="1947841"/>
                    <a:ext cx="543739"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2003</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59" name="椭圆 58">
                  <a:extLst>
                    <a:ext uri="{FF2B5EF4-FFF2-40B4-BE49-F238E27FC236}">
                      <a16:creationId xmlns:a16="http://schemas.microsoft.com/office/drawing/2014/main" id="{FE8D1A08-83F4-0846-80B3-066E6B3E627D}"/>
                    </a:ext>
                  </a:extLst>
                </p:cNvPr>
                <p:cNvSpPr/>
                <p:nvPr/>
              </p:nvSpPr>
              <p:spPr>
                <a:xfrm>
                  <a:off x="8032967" y="1345312"/>
                  <a:ext cx="663378" cy="646056"/>
                </a:xfrm>
                <a:prstGeom prst="ellipse">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rPr>
                    <a:t>帖子</a:t>
                  </a:r>
                </a:p>
              </p:txBody>
            </p:sp>
            <p:sp>
              <p:nvSpPr>
                <p:cNvPr id="60" name="文本框 59">
                  <a:extLst>
                    <a:ext uri="{FF2B5EF4-FFF2-40B4-BE49-F238E27FC236}">
                      <a16:creationId xmlns:a16="http://schemas.microsoft.com/office/drawing/2014/main" id="{EB1BA6E2-BB73-F54E-91A7-FB9D0C015072}"/>
                    </a:ext>
                  </a:extLst>
                </p:cNvPr>
                <p:cNvSpPr txBox="1"/>
                <p:nvPr/>
              </p:nvSpPr>
              <p:spPr>
                <a:xfrm>
                  <a:off x="8003018" y="1947841"/>
                  <a:ext cx="723275"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100501</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1" name="椭圆 60">
                  <a:extLst>
                    <a:ext uri="{FF2B5EF4-FFF2-40B4-BE49-F238E27FC236}">
                      <a16:creationId xmlns:a16="http://schemas.microsoft.com/office/drawing/2014/main" id="{1C97ABB3-F1DE-5947-9EAA-05697325607C}"/>
                    </a:ext>
                  </a:extLst>
                </p:cNvPr>
                <p:cNvSpPr/>
                <p:nvPr/>
              </p:nvSpPr>
              <p:spPr>
                <a:xfrm>
                  <a:off x="9030230" y="1345312"/>
                  <a:ext cx="663378" cy="646056"/>
                </a:xfrm>
                <a:prstGeom prst="ellipse">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rPr>
                    <a:t>版权</a:t>
                  </a:r>
                </a:p>
              </p:txBody>
            </p:sp>
            <p:sp>
              <p:nvSpPr>
                <p:cNvPr id="62" name="文本框 61">
                  <a:extLst>
                    <a:ext uri="{FF2B5EF4-FFF2-40B4-BE49-F238E27FC236}">
                      <a16:creationId xmlns:a16="http://schemas.microsoft.com/office/drawing/2014/main" id="{AEE58DDC-2481-AC47-B031-CAAEBC6B9836}"/>
                    </a:ext>
                  </a:extLst>
                </p:cNvPr>
                <p:cNvSpPr txBox="1"/>
                <p:nvPr/>
              </p:nvSpPr>
              <p:spPr>
                <a:xfrm>
                  <a:off x="9000411" y="1947841"/>
                  <a:ext cx="723275"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103101</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63" name="椭圆 62">
                  <a:extLst>
                    <a:ext uri="{FF2B5EF4-FFF2-40B4-BE49-F238E27FC236}">
                      <a16:creationId xmlns:a16="http://schemas.microsoft.com/office/drawing/2014/main" id="{C6A9EFDC-54C5-8541-958D-3E460C41B032}"/>
                    </a:ext>
                  </a:extLst>
                </p:cNvPr>
                <p:cNvSpPr/>
                <p:nvPr/>
              </p:nvSpPr>
              <p:spPr>
                <a:xfrm>
                  <a:off x="10027493" y="1345312"/>
                  <a:ext cx="663378" cy="646056"/>
                </a:xfrm>
                <a:prstGeom prst="ellipse">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rgbClr val="FFFFFF"/>
                      </a:solidFill>
                    </a:rPr>
                    <a:t>弹幕</a:t>
                  </a:r>
                </a:p>
              </p:txBody>
            </p:sp>
            <p:sp>
              <p:nvSpPr>
                <p:cNvPr id="64" name="文本框 63">
                  <a:extLst>
                    <a:ext uri="{FF2B5EF4-FFF2-40B4-BE49-F238E27FC236}">
                      <a16:creationId xmlns:a16="http://schemas.microsoft.com/office/drawing/2014/main" id="{1C0654DE-9B86-AC41-9DFA-E03C34ED5A25}"/>
                    </a:ext>
                  </a:extLst>
                </p:cNvPr>
                <p:cNvSpPr txBox="1"/>
                <p:nvPr/>
              </p:nvSpPr>
              <p:spPr>
                <a:xfrm>
                  <a:off x="9997804" y="1947841"/>
                  <a:ext cx="723275"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103401</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grpSp>
          <p:nvGrpSpPr>
            <p:cNvPr id="2" name="组合 1">
              <a:extLst>
                <a:ext uri="{FF2B5EF4-FFF2-40B4-BE49-F238E27FC236}">
                  <a16:creationId xmlns:a16="http://schemas.microsoft.com/office/drawing/2014/main" id="{3EBA13D1-FE54-6E48-BCCA-9168320AC8B2}"/>
                </a:ext>
              </a:extLst>
            </p:cNvPr>
            <p:cNvGrpSpPr/>
            <p:nvPr/>
          </p:nvGrpSpPr>
          <p:grpSpPr>
            <a:xfrm>
              <a:off x="336592" y="1092270"/>
              <a:ext cx="10439029" cy="3425015"/>
              <a:chOff x="336592" y="1092270"/>
              <a:chExt cx="10439029" cy="3425015"/>
            </a:xfrm>
          </p:grpSpPr>
          <p:sp>
            <p:nvSpPr>
              <p:cNvPr id="53" name="文本框 52">
                <a:extLst>
                  <a:ext uri="{FF2B5EF4-FFF2-40B4-BE49-F238E27FC236}">
                    <a16:creationId xmlns:a16="http://schemas.microsoft.com/office/drawing/2014/main" id="{FAB15A42-67E0-F243-9E70-D0FC384F1D49}"/>
                  </a:ext>
                </a:extLst>
              </p:cNvPr>
              <p:cNvSpPr txBox="1"/>
              <p:nvPr/>
            </p:nvSpPr>
            <p:spPr>
              <a:xfrm>
                <a:off x="336592" y="1092270"/>
                <a:ext cx="4576894"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对业务进行抽象，按业务域分为不同的数据集</a:t>
                </a:r>
              </a:p>
            </p:txBody>
          </p:sp>
          <p:grpSp>
            <p:nvGrpSpPr>
              <p:cNvPr id="105" name="组合 104">
                <a:extLst>
                  <a:ext uri="{FF2B5EF4-FFF2-40B4-BE49-F238E27FC236}">
                    <a16:creationId xmlns:a16="http://schemas.microsoft.com/office/drawing/2014/main" id="{668B9E2C-71D0-AD4D-878D-582B75253E55}"/>
                  </a:ext>
                </a:extLst>
              </p:cNvPr>
              <p:cNvGrpSpPr/>
              <p:nvPr/>
            </p:nvGrpSpPr>
            <p:grpSpPr>
              <a:xfrm>
                <a:off x="6096000" y="1092270"/>
                <a:ext cx="4679621" cy="3425015"/>
                <a:chOff x="336592" y="3094946"/>
                <a:chExt cx="4679621" cy="3425015"/>
              </a:xfrm>
            </p:grpSpPr>
            <p:grpSp>
              <p:nvGrpSpPr>
                <p:cNvPr id="34" name="组合 33">
                  <a:extLst>
                    <a:ext uri="{FF2B5EF4-FFF2-40B4-BE49-F238E27FC236}">
                      <a16:creationId xmlns:a16="http://schemas.microsoft.com/office/drawing/2014/main" id="{C5B3B554-D66B-7C48-A83F-0C3D6F90E9CF}"/>
                    </a:ext>
                  </a:extLst>
                </p:cNvPr>
                <p:cNvGrpSpPr/>
                <p:nvPr/>
              </p:nvGrpSpPr>
              <p:grpSpPr>
                <a:xfrm>
                  <a:off x="336592" y="3094946"/>
                  <a:ext cx="4679621" cy="1650679"/>
                  <a:chOff x="5834062" y="2444162"/>
                  <a:chExt cx="4679621" cy="1650679"/>
                </a:xfrm>
              </p:grpSpPr>
              <p:sp>
                <p:nvSpPr>
                  <p:cNvPr id="35" name="文本框 34">
                    <a:extLst>
                      <a:ext uri="{FF2B5EF4-FFF2-40B4-BE49-F238E27FC236}">
                        <a16:creationId xmlns:a16="http://schemas.microsoft.com/office/drawing/2014/main" id="{E3ACFCEF-7CFE-684F-9024-795C7ECC69B5}"/>
                      </a:ext>
                    </a:extLst>
                  </p:cNvPr>
                  <p:cNvSpPr txBox="1"/>
                  <p:nvPr/>
                </p:nvSpPr>
                <p:spPr>
                  <a:xfrm>
                    <a:off x="5834062" y="2444162"/>
                    <a:ext cx="4371710" cy="338554"/>
                  </a:xfrm>
                  <a:prstGeom prst="rect">
                    <a:avLst/>
                  </a:prstGeom>
                  <a:noFill/>
                </p:spPr>
                <p:txBody>
                  <a:bodyPr wrap="none" rtlCol="0">
                    <a:spAutoFit/>
                  </a:bodyPr>
                  <a:lstStyle/>
                  <a:p>
                    <a:pPr marL="285750" indent="-28575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对存储进行抽象，数据源代表逻辑存储集合</a:t>
                    </a:r>
                  </a:p>
                </p:txBody>
              </p:sp>
              <p:grpSp>
                <p:nvGrpSpPr>
                  <p:cNvPr id="36" name="组合 35">
                    <a:extLst>
                      <a:ext uri="{FF2B5EF4-FFF2-40B4-BE49-F238E27FC236}">
                        <a16:creationId xmlns:a16="http://schemas.microsoft.com/office/drawing/2014/main" id="{19C7A73D-19FA-8740-888E-14E96FFD1F54}"/>
                      </a:ext>
                    </a:extLst>
                  </p:cNvPr>
                  <p:cNvGrpSpPr/>
                  <p:nvPr/>
                </p:nvGrpSpPr>
                <p:grpSpPr>
                  <a:xfrm>
                    <a:off x="6250724" y="2884599"/>
                    <a:ext cx="1077369" cy="1189646"/>
                    <a:chOff x="6049028" y="3046120"/>
                    <a:chExt cx="1077369" cy="1189646"/>
                  </a:xfrm>
                </p:grpSpPr>
                <p:sp>
                  <p:nvSpPr>
                    <p:cNvPr id="47" name="矩形 46">
                      <a:extLst>
                        <a:ext uri="{FF2B5EF4-FFF2-40B4-BE49-F238E27FC236}">
                          <a16:creationId xmlns:a16="http://schemas.microsoft.com/office/drawing/2014/main" id="{F6BFFC3D-4231-CA46-B80F-0930B94993C8}"/>
                        </a:ext>
                      </a:extLst>
                    </p:cNvPr>
                    <p:cNvSpPr/>
                    <p:nvPr/>
                  </p:nvSpPr>
                  <p:spPr>
                    <a:xfrm>
                      <a:off x="6172722" y="3046120"/>
                      <a:ext cx="829981" cy="317500"/>
                    </a:xfrm>
                    <a:prstGeom prst="rect">
                      <a:avLst/>
                    </a:prstGeom>
                    <a:solidFill>
                      <a:schemeClr val="accent1">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数据集</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A</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8" name="圆柱体 47">
                      <a:extLst>
                        <a:ext uri="{FF2B5EF4-FFF2-40B4-BE49-F238E27FC236}">
                          <a16:creationId xmlns:a16="http://schemas.microsoft.com/office/drawing/2014/main" id="{393751D9-99AF-D34E-A5EA-7753FAAFD8CE}"/>
                        </a:ext>
                      </a:extLst>
                    </p:cNvPr>
                    <p:cNvSpPr/>
                    <p:nvPr/>
                  </p:nvSpPr>
                  <p:spPr>
                    <a:xfrm>
                      <a:off x="6049028" y="3535417"/>
                      <a:ext cx="456247" cy="700349"/>
                    </a:xfrm>
                    <a:prstGeom prst="can">
                      <a:avLst>
                        <a:gd name="adj" fmla="val 13866"/>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5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数</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据</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源</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1</a:t>
                      </a:r>
                      <a:endPar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9" name="圆柱体 48">
                      <a:extLst>
                        <a:ext uri="{FF2B5EF4-FFF2-40B4-BE49-F238E27FC236}">
                          <a16:creationId xmlns:a16="http://schemas.microsoft.com/office/drawing/2014/main" id="{EB1E5FE6-4CA2-5345-900D-A1BC74578733}"/>
                        </a:ext>
                      </a:extLst>
                    </p:cNvPr>
                    <p:cNvSpPr/>
                    <p:nvPr/>
                  </p:nvSpPr>
                  <p:spPr>
                    <a:xfrm>
                      <a:off x="6670150" y="3535417"/>
                      <a:ext cx="456247" cy="700349"/>
                    </a:xfrm>
                    <a:prstGeom prst="can">
                      <a:avLst>
                        <a:gd name="adj" fmla="val 13866"/>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5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数</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据</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源</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2</a:t>
                      </a:r>
                      <a:endPar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50" name="直线箭头连接符 49">
                      <a:extLst>
                        <a:ext uri="{FF2B5EF4-FFF2-40B4-BE49-F238E27FC236}">
                          <a16:creationId xmlns:a16="http://schemas.microsoft.com/office/drawing/2014/main" id="{69086271-2541-1042-8503-4AC3A674376D}"/>
                        </a:ext>
                      </a:extLst>
                    </p:cNvPr>
                    <p:cNvCxnSpPr>
                      <a:stCxn id="47" idx="2"/>
                      <a:endCxn id="48" idx="1"/>
                    </p:cNvCxnSpPr>
                    <p:nvPr/>
                  </p:nvCxnSpPr>
                  <p:spPr>
                    <a:xfrm flipH="1">
                      <a:off x="6277152" y="3363620"/>
                      <a:ext cx="310561" cy="171797"/>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6A845EB8-0F81-9247-9633-C11A101E0B0B}"/>
                        </a:ext>
                      </a:extLst>
                    </p:cNvPr>
                    <p:cNvCxnSpPr>
                      <a:cxnSpLocks/>
                      <a:stCxn id="47" idx="2"/>
                      <a:endCxn id="49" idx="1"/>
                    </p:cNvCxnSpPr>
                    <p:nvPr/>
                  </p:nvCxnSpPr>
                  <p:spPr>
                    <a:xfrm>
                      <a:off x="6587713" y="3363620"/>
                      <a:ext cx="310561" cy="171797"/>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组合 36">
                    <a:extLst>
                      <a:ext uri="{FF2B5EF4-FFF2-40B4-BE49-F238E27FC236}">
                        <a16:creationId xmlns:a16="http://schemas.microsoft.com/office/drawing/2014/main" id="{AF5872D5-FB94-7846-8F12-7C3766B8026D}"/>
                      </a:ext>
                    </a:extLst>
                  </p:cNvPr>
                  <p:cNvGrpSpPr/>
                  <p:nvPr/>
                </p:nvGrpSpPr>
                <p:grpSpPr>
                  <a:xfrm>
                    <a:off x="8263573" y="2881377"/>
                    <a:ext cx="2250110" cy="1213464"/>
                    <a:chOff x="8469901" y="2884599"/>
                    <a:chExt cx="2250110" cy="1213464"/>
                  </a:xfrm>
                </p:grpSpPr>
                <p:sp>
                  <p:nvSpPr>
                    <p:cNvPr id="38" name="矩形 37">
                      <a:extLst>
                        <a:ext uri="{FF2B5EF4-FFF2-40B4-BE49-F238E27FC236}">
                          <a16:creationId xmlns:a16="http://schemas.microsoft.com/office/drawing/2014/main" id="{BBE063F4-C1FE-9645-8FB8-49ED61816BF1}"/>
                        </a:ext>
                      </a:extLst>
                    </p:cNvPr>
                    <p:cNvSpPr/>
                    <p:nvPr/>
                  </p:nvSpPr>
                  <p:spPr>
                    <a:xfrm>
                      <a:off x="8469901" y="2887370"/>
                      <a:ext cx="829981" cy="317500"/>
                    </a:xfrm>
                    <a:prstGeom prst="rect">
                      <a:avLst/>
                    </a:prstGeom>
                    <a:solidFill>
                      <a:schemeClr val="accent1">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数据集</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B</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39" name="矩形 38">
                      <a:extLst>
                        <a:ext uri="{FF2B5EF4-FFF2-40B4-BE49-F238E27FC236}">
                          <a16:creationId xmlns:a16="http://schemas.microsoft.com/office/drawing/2014/main" id="{B9EC5E0E-2D2F-3845-8477-7D695A186AD3}"/>
                        </a:ext>
                      </a:extLst>
                    </p:cNvPr>
                    <p:cNvSpPr/>
                    <p:nvPr/>
                  </p:nvSpPr>
                  <p:spPr>
                    <a:xfrm>
                      <a:off x="9890030" y="2884599"/>
                      <a:ext cx="829981" cy="317500"/>
                    </a:xfrm>
                    <a:prstGeom prst="rect">
                      <a:avLst/>
                    </a:prstGeom>
                    <a:solidFill>
                      <a:schemeClr val="accent1">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数据集</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C</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0" name="圆柱体 39">
                      <a:extLst>
                        <a:ext uri="{FF2B5EF4-FFF2-40B4-BE49-F238E27FC236}">
                          <a16:creationId xmlns:a16="http://schemas.microsoft.com/office/drawing/2014/main" id="{18B78A9C-AA7B-9A48-B418-3CB65D97DA4F}"/>
                        </a:ext>
                      </a:extLst>
                    </p:cNvPr>
                    <p:cNvSpPr/>
                    <p:nvPr/>
                  </p:nvSpPr>
                  <p:spPr>
                    <a:xfrm>
                      <a:off x="8489061" y="3397714"/>
                      <a:ext cx="456247" cy="700349"/>
                    </a:xfrm>
                    <a:prstGeom prst="can">
                      <a:avLst>
                        <a:gd name="adj" fmla="val 13866"/>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5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数</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据</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源</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3</a:t>
                      </a:r>
                      <a:endPar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1" name="圆柱体 40">
                      <a:extLst>
                        <a:ext uri="{FF2B5EF4-FFF2-40B4-BE49-F238E27FC236}">
                          <a16:creationId xmlns:a16="http://schemas.microsoft.com/office/drawing/2014/main" id="{DA87FAD0-60CA-F049-BE7F-E22D243D4820}"/>
                        </a:ext>
                      </a:extLst>
                    </p:cNvPr>
                    <p:cNvSpPr/>
                    <p:nvPr/>
                  </p:nvSpPr>
                  <p:spPr>
                    <a:xfrm>
                      <a:off x="9361796" y="3397714"/>
                      <a:ext cx="456247" cy="700349"/>
                    </a:xfrm>
                    <a:prstGeom prst="can">
                      <a:avLst>
                        <a:gd name="adj" fmla="val 13866"/>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50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a:solidFill>
                            <a:schemeClr val="bg2">
                              <a:lumMod val="10000"/>
                            </a:schemeClr>
                          </a:solidFill>
                          <a:latin typeface="Microsoft YaHei" panose="020B0503020204020204" pitchFamily="34" charset="-122"/>
                          <a:ea typeface="Microsoft YaHei" panose="020B0503020204020204" pitchFamily="34" charset="-122"/>
                        </a:rPr>
                        <a:t>数</a:t>
                      </a:r>
                      <a:endParaRPr kumimoji="1" lang="en-US" altLang="zh-CN" sz="100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a:solidFill>
                            <a:schemeClr val="bg2">
                              <a:lumMod val="10000"/>
                            </a:schemeClr>
                          </a:solidFill>
                          <a:latin typeface="Microsoft YaHei" panose="020B0503020204020204" pitchFamily="34" charset="-122"/>
                          <a:ea typeface="Microsoft YaHei" panose="020B0503020204020204" pitchFamily="34" charset="-122"/>
                        </a:rPr>
                        <a:t>据</a:t>
                      </a:r>
                      <a:endParaRPr kumimoji="1" lang="en-US" altLang="zh-CN" sz="100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a:solidFill>
                            <a:schemeClr val="bg2">
                              <a:lumMod val="10000"/>
                            </a:schemeClr>
                          </a:solidFill>
                          <a:latin typeface="Microsoft YaHei" panose="020B0503020204020204" pitchFamily="34" charset="-122"/>
                          <a:ea typeface="Microsoft YaHei" panose="020B0503020204020204" pitchFamily="34" charset="-122"/>
                        </a:rPr>
                        <a:t>源</a:t>
                      </a:r>
                      <a:endParaRPr kumimoji="1" lang="en-US" altLang="zh-CN" sz="100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00">
                          <a:solidFill>
                            <a:schemeClr val="bg2">
                              <a:lumMod val="10000"/>
                            </a:schemeClr>
                          </a:solidFill>
                          <a:latin typeface="Microsoft YaHei" panose="020B0503020204020204" pitchFamily="34" charset="-122"/>
                          <a:ea typeface="Microsoft YaHei" panose="020B0503020204020204" pitchFamily="34" charset="-122"/>
                        </a:rPr>
                        <a:t>4</a:t>
                      </a:r>
                      <a:endPar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2" name="圆柱体 41">
                      <a:extLst>
                        <a:ext uri="{FF2B5EF4-FFF2-40B4-BE49-F238E27FC236}">
                          <a16:creationId xmlns:a16="http://schemas.microsoft.com/office/drawing/2014/main" id="{7B8AAC8A-10DE-F14F-BEAF-76286E65F892}"/>
                        </a:ext>
                      </a:extLst>
                    </p:cNvPr>
                    <p:cNvSpPr/>
                    <p:nvPr/>
                  </p:nvSpPr>
                  <p:spPr>
                    <a:xfrm>
                      <a:off x="10234532" y="3397714"/>
                      <a:ext cx="456247" cy="700349"/>
                    </a:xfrm>
                    <a:prstGeom prst="can">
                      <a:avLst>
                        <a:gd name="adj" fmla="val 13866"/>
                      </a:avLst>
                    </a:prstGeom>
                    <a:solidFill>
                      <a:schemeClr val="bg1">
                        <a:lumMod val="60000"/>
                        <a:lumOff val="4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5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数</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据</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源</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5</a:t>
                      </a:r>
                      <a:endPar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43" name="直线箭头连接符 42">
                      <a:extLst>
                        <a:ext uri="{FF2B5EF4-FFF2-40B4-BE49-F238E27FC236}">
                          <a16:creationId xmlns:a16="http://schemas.microsoft.com/office/drawing/2014/main" id="{4425779B-F42A-3543-ABBA-621B023CE9D5}"/>
                        </a:ext>
                      </a:extLst>
                    </p:cNvPr>
                    <p:cNvCxnSpPr>
                      <a:cxnSpLocks/>
                      <a:stCxn id="38" idx="2"/>
                      <a:endCxn id="40" idx="1"/>
                    </p:cNvCxnSpPr>
                    <p:nvPr/>
                  </p:nvCxnSpPr>
                  <p:spPr>
                    <a:xfrm flipH="1">
                      <a:off x="8717185" y="3204870"/>
                      <a:ext cx="167707" cy="19284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CBEEF403-47CF-DB4A-B88D-366C1941D990}"/>
                        </a:ext>
                      </a:extLst>
                    </p:cNvPr>
                    <p:cNvCxnSpPr>
                      <a:cxnSpLocks/>
                      <a:stCxn id="38" idx="2"/>
                      <a:endCxn id="41" idx="1"/>
                    </p:cNvCxnSpPr>
                    <p:nvPr/>
                  </p:nvCxnSpPr>
                  <p:spPr>
                    <a:xfrm>
                      <a:off x="8884892" y="3204870"/>
                      <a:ext cx="705028" cy="19284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2523479B-2E1B-AE4A-B9ED-40C1E8C8AF13}"/>
                        </a:ext>
                      </a:extLst>
                    </p:cNvPr>
                    <p:cNvCxnSpPr>
                      <a:cxnSpLocks/>
                      <a:stCxn id="39" idx="2"/>
                      <a:endCxn id="41" idx="1"/>
                    </p:cNvCxnSpPr>
                    <p:nvPr/>
                  </p:nvCxnSpPr>
                  <p:spPr>
                    <a:xfrm flipH="1">
                      <a:off x="9589920" y="3202099"/>
                      <a:ext cx="715101" cy="195615"/>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90FCD4C1-A639-984C-B0DE-5DCFD75CE2E8}"/>
                        </a:ext>
                      </a:extLst>
                    </p:cNvPr>
                    <p:cNvCxnSpPr>
                      <a:cxnSpLocks/>
                      <a:stCxn id="39" idx="2"/>
                      <a:endCxn id="42" idx="1"/>
                    </p:cNvCxnSpPr>
                    <p:nvPr/>
                  </p:nvCxnSpPr>
                  <p:spPr>
                    <a:xfrm>
                      <a:off x="10305021" y="3202099"/>
                      <a:ext cx="157635" cy="195615"/>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5" name="文本框 4">
                  <a:extLst>
                    <a:ext uri="{FF2B5EF4-FFF2-40B4-BE49-F238E27FC236}">
                      <a16:creationId xmlns:a16="http://schemas.microsoft.com/office/drawing/2014/main" id="{0EBD3597-1989-0A46-A75C-92E88BA31C56}"/>
                    </a:ext>
                  </a:extLst>
                </p:cNvPr>
                <p:cNvSpPr txBox="1"/>
                <p:nvPr/>
              </p:nvSpPr>
              <p:spPr>
                <a:xfrm>
                  <a:off x="737940" y="4804816"/>
                  <a:ext cx="1107996"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独立部署场景</a:t>
                  </a:r>
                </a:p>
              </p:txBody>
            </p:sp>
            <p:sp>
              <p:nvSpPr>
                <p:cNvPr id="74" name="文本框 73">
                  <a:extLst>
                    <a:ext uri="{FF2B5EF4-FFF2-40B4-BE49-F238E27FC236}">
                      <a16:creationId xmlns:a16="http://schemas.microsoft.com/office/drawing/2014/main" id="{8BDF753A-0D0F-824D-A15B-A6B62A0DA009}"/>
                    </a:ext>
                  </a:extLst>
                </p:cNvPr>
                <p:cNvSpPr txBox="1"/>
                <p:nvPr/>
              </p:nvSpPr>
              <p:spPr>
                <a:xfrm>
                  <a:off x="3332123" y="4804816"/>
                  <a:ext cx="1107996" cy="276999"/>
                </a:xfrm>
                <a:prstGeom prst="rect">
                  <a:avLst/>
                </a:prstGeom>
                <a:noFill/>
              </p:spPr>
              <p:txBody>
                <a:bodyPr wrap="none" rtlCol="0">
                  <a:spAutoFit/>
                </a:bodyPr>
                <a:lstStyle/>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混合部署场景</a:t>
                  </a:r>
                </a:p>
              </p:txBody>
            </p:sp>
            <p:grpSp>
              <p:nvGrpSpPr>
                <p:cNvPr id="95" name="组合 94">
                  <a:extLst>
                    <a:ext uri="{FF2B5EF4-FFF2-40B4-BE49-F238E27FC236}">
                      <a16:creationId xmlns:a16="http://schemas.microsoft.com/office/drawing/2014/main" id="{811341E6-C80D-1544-8194-434D1C33F8AD}"/>
                    </a:ext>
                  </a:extLst>
                </p:cNvPr>
                <p:cNvGrpSpPr/>
                <p:nvPr/>
              </p:nvGrpSpPr>
              <p:grpSpPr>
                <a:xfrm>
                  <a:off x="1643538" y="4745625"/>
                  <a:ext cx="1537556" cy="1774336"/>
                  <a:chOff x="5544257" y="2787777"/>
                  <a:chExt cx="1537556" cy="1774336"/>
                </a:xfrm>
              </p:grpSpPr>
              <p:grpSp>
                <p:nvGrpSpPr>
                  <p:cNvPr id="20" name="组合 19">
                    <a:extLst>
                      <a:ext uri="{FF2B5EF4-FFF2-40B4-BE49-F238E27FC236}">
                        <a16:creationId xmlns:a16="http://schemas.microsoft.com/office/drawing/2014/main" id="{8408E1D8-A767-694F-836D-91E707210F58}"/>
                      </a:ext>
                    </a:extLst>
                  </p:cNvPr>
                  <p:cNvGrpSpPr/>
                  <p:nvPr/>
                </p:nvGrpSpPr>
                <p:grpSpPr>
                  <a:xfrm>
                    <a:off x="5544257" y="3038823"/>
                    <a:ext cx="1537556" cy="1523290"/>
                    <a:chOff x="5268194" y="3505142"/>
                    <a:chExt cx="1537556" cy="1523290"/>
                  </a:xfrm>
                </p:grpSpPr>
                <p:grpSp>
                  <p:nvGrpSpPr>
                    <p:cNvPr id="16" name="组合 15">
                      <a:extLst>
                        <a:ext uri="{FF2B5EF4-FFF2-40B4-BE49-F238E27FC236}">
                          <a16:creationId xmlns:a16="http://schemas.microsoft.com/office/drawing/2014/main" id="{ABCF07ED-71FD-5E44-9F2D-03A7005E1F3A}"/>
                        </a:ext>
                      </a:extLst>
                    </p:cNvPr>
                    <p:cNvGrpSpPr/>
                    <p:nvPr/>
                  </p:nvGrpSpPr>
                  <p:grpSpPr>
                    <a:xfrm>
                      <a:off x="5503191" y="3741060"/>
                      <a:ext cx="1134852" cy="1144873"/>
                      <a:chOff x="5660397" y="3537264"/>
                      <a:chExt cx="1134852" cy="1144873"/>
                    </a:xfrm>
                  </p:grpSpPr>
                  <p:pic>
                    <p:nvPicPr>
                      <p:cNvPr id="14" name="图片 13">
                        <a:extLst>
                          <a:ext uri="{FF2B5EF4-FFF2-40B4-BE49-F238E27FC236}">
                            <a16:creationId xmlns:a16="http://schemas.microsoft.com/office/drawing/2014/main" id="{4AD11187-0154-9843-9137-94CD5145D72F}"/>
                          </a:ext>
                        </a:extLst>
                      </p:cNvPr>
                      <p:cNvPicPr>
                        <a:picLocks noChangeAspect="1"/>
                      </p:cNvPicPr>
                      <p:nvPr/>
                    </p:nvPicPr>
                    <p:blipFill>
                      <a:blip r:embed="rId4"/>
                      <a:stretch>
                        <a:fillRect/>
                      </a:stretch>
                    </p:blipFill>
                    <p:spPr>
                      <a:xfrm>
                        <a:off x="5660397" y="3537264"/>
                        <a:ext cx="1134852" cy="574892"/>
                      </a:xfrm>
                      <a:prstGeom prst="rect">
                        <a:avLst/>
                      </a:prstGeom>
                    </p:spPr>
                  </p:pic>
                  <p:pic>
                    <p:nvPicPr>
                      <p:cNvPr id="15" name="图片 14">
                        <a:extLst>
                          <a:ext uri="{FF2B5EF4-FFF2-40B4-BE49-F238E27FC236}">
                            <a16:creationId xmlns:a16="http://schemas.microsoft.com/office/drawing/2014/main" id="{BD17AC96-3D30-0945-A931-C74B3D837F66}"/>
                          </a:ext>
                        </a:extLst>
                      </p:cNvPr>
                      <p:cNvPicPr>
                        <a:picLocks noChangeAspect="1"/>
                      </p:cNvPicPr>
                      <p:nvPr/>
                    </p:nvPicPr>
                    <p:blipFill>
                      <a:blip r:embed="rId5"/>
                      <a:stretch>
                        <a:fillRect/>
                      </a:stretch>
                    </p:blipFill>
                    <p:spPr>
                      <a:xfrm>
                        <a:off x="5697269" y="4123829"/>
                        <a:ext cx="397795" cy="558308"/>
                      </a:xfrm>
                      <a:prstGeom prst="rect">
                        <a:avLst/>
                      </a:prstGeom>
                    </p:spPr>
                  </p:pic>
                </p:grpSp>
                <p:sp>
                  <p:nvSpPr>
                    <p:cNvPr id="19" name="椭圆 18">
                      <a:extLst>
                        <a:ext uri="{FF2B5EF4-FFF2-40B4-BE49-F238E27FC236}">
                          <a16:creationId xmlns:a16="http://schemas.microsoft.com/office/drawing/2014/main" id="{D7067225-CF96-B44B-B78E-89B318B43294}"/>
                        </a:ext>
                      </a:extLst>
                    </p:cNvPr>
                    <p:cNvSpPr/>
                    <p:nvPr/>
                  </p:nvSpPr>
                  <p:spPr>
                    <a:xfrm>
                      <a:off x="5268194" y="3505142"/>
                      <a:ext cx="1537556" cy="1523290"/>
                    </a:xfrm>
                    <a:prstGeom prst="ellipse">
                      <a:avLst/>
                    </a:prstGeom>
                    <a:noFill/>
                    <a:ln>
                      <a:solidFill>
                        <a:schemeClr val="bg2">
                          <a:lumMod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2" name="直线连接符 21">
                    <a:extLst>
                      <a:ext uri="{FF2B5EF4-FFF2-40B4-BE49-F238E27FC236}">
                        <a16:creationId xmlns:a16="http://schemas.microsoft.com/office/drawing/2014/main" id="{B7FE4E7D-7E4F-1042-9BA1-D2954AF810CF}"/>
                      </a:ext>
                    </a:extLst>
                  </p:cNvPr>
                  <p:cNvCxnSpPr>
                    <a:cxnSpLocks/>
                    <a:stCxn id="40" idx="3"/>
                  </p:cNvCxnSpPr>
                  <p:nvPr/>
                </p:nvCxnSpPr>
                <p:spPr>
                  <a:xfrm>
                    <a:off x="6914106" y="2787777"/>
                    <a:ext cx="151029" cy="790059"/>
                  </a:xfrm>
                  <a:prstGeom prst="line">
                    <a:avLst/>
                  </a:prstGeom>
                  <a:ln w="127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0" name="直线连接符 99">
                    <a:extLst>
                      <a:ext uri="{FF2B5EF4-FFF2-40B4-BE49-F238E27FC236}">
                        <a16:creationId xmlns:a16="http://schemas.microsoft.com/office/drawing/2014/main" id="{005D8BC7-B071-274B-A885-255E52D20C32}"/>
                      </a:ext>
                    </a:extLst>
                  </p:cNvPr>
                  <p:cNvCxnSpPr>
                    <a:cxnSpLocks/>
                    <a:endCxn id="40" idx="3"/>
                  </p:cNvCxnSpPr>
                  <p:nvPr/>
                </p:nvCxnSpPr>
                <p:spPr>
                  <a:xfrm flipV="1">
                    <a:off x="6147815" y="2787777"/>
                    <a:ext cx="766291" cy="251046"/>
                  </a:xfrm>
                  <a:prstGeom prst="line">
                    <a:avLst/>
                  </a:prstGeom>
                  <a:ln w="12700">
                    <a:solidFill>
                      <a:schemeClr val="bg2">
                        <a:lumMod val="10000"/>
                      </a:schemeClr>
                    </a:solidFill>
                    <a:prstDash val="dash"/>
                  </a:ln>
                </p:spPr>
                <p:style>
                  <a:lnRef idx="1">
                    <a:schemeClr val="accent1"/>
                  </a:lnRef>
                  <a:fillRef idx="0">
                    <a:schemeClr val="accent1"/>
                  </a:fillRef>
                  <a:effectRef idx="0">
                    <a:schemeClr val="accent1"/>
                  </a:effectRef>
                  <a:fontRef idx="minor">
                    <a:schemeClr val="tx1"/>
                  </a:fontRef>
                </p:style>
              </p:cxnSp>
            </p:grpSp>
          </p:grpSp>
        </p:grpSp>
      </p:grpSp>
      <p:grpSp>
        <p:nvGrpSpPr>
          <p:cNvPr id="109" name="组合 108">
            <a:extLst>
              <a:ext uri="{FF2B5EF4-FFF2-40B4-BE49-F238E27FC236}">
                <a16:creationId xmlns:a16="http://schemas.microsoft.com/office/drawing/2014/main" id="{05146BD2-C23A-FB4B-94E2-949950D08F3E}"/>
              </a:ext>
            </a:extLst>
          </p:cNvPr>
          <p:cNvGrpSpPr/>
          <p:nvPr/>
        </p:nvGrpSpPr>
        <p:grpSpPr>
          <a:xfrm>
            <a:off x="498847" y="5026358"/>
            <a:ext cx="4927600" cy="933462"/>
            <a:chOff x="1809750" y="5463078"/>
            <a:chExt cx="4927600" cy="933462"/>
          </a:xfrm>
        </p:grpSpPr>
        <p:pic>
          <p:nvPicPr>
            <p:cNvPr id="110" name="图片 109">
              <a:extLst>
                <a:ext uri="{FF2B5EF4-FFF2-40B4-BE49-F238E27FC236}">
                  <a16:creationId xmlns:a16="http://schemas.microsoft.com/office/drawing/2014/main" id="{414B0B53-F0D8-5F49-A32C-134568AE4316}"/>
                </a:ext>
              </a:extLst>
            </p:cNvPr>
            <p:cNvPicPr>
              <a:picLocks noChangeAspect="1"/>
            </p:cNvPicPr>
            <p:nvPr/>
          </p:nvPicPr>
          <p:blipFill>
            <a:blip r:embed="rId6"/>
            <a:stretch>
              <a:fillRect/>
            </a:stretch>
          </p:blipFill>
          <p:spPr>
            <a:xfrm>
              <a:off x="1809750" y="5463078"/>
              <a:ext cx="4927600" cy="933462"/>
            </a:xfrm>
            <a:prstGeom prst="rect">
              <a:avLst/>
            </a:prstGeom>
          </p:spPr>
        </p:pic>
        <p:sp>
          <p:nvSpPr>
            <p:cNvPr id="111" name="矩形 110">
              <a:extLst>
                <a:ext uri="{FF2B5EF4-FFF2-40B4-BE49-F238E27FC236}">
                  <a16:creationId xmlns:a16="http://schemas.microsoft.com/office/drawing/2014/main" id="{73518C94-1BCD-6947-B5B3-48EBB87D95BE}"/>
                </a:ext>
              </a:extLst>
            </p:cNvPr>
            <p:cNvSpPr/>
            <p:nvPr/>
          </p:nvSpPr>
          <p:spPr>
            <a:xfrm>
              <a:off x="1809750" y="5463078"/>
              <a:ext cx="4927600" cy="933462"/>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4" name="组合 103">
            <a:extLst>
              <a:ext uri="{FF2B5EF4-FFF2-40B4-BE49-F238E27FC236}">
                <a16:creationId xmlns:a16="http://schemas.microsoft.com/office/drawing/2014/main" id="{407FAC8A-B277-2A4D-B575-3F45FBE8344F}"/>
              </a:ext>
            </a:extLst>
          </p:cNvPr>
          <p:cNvGrpSpPr/>
          <p:nvPr/>
        </p:nvGrpSpPr>
        <p:grpSpPr>
          <a:xfrm>
            <a:off x="425865" y="3224660"/>
            <a:ext cx="4435830" cy="1709728"/>
            <a:chOff x="5827252" y="1092270"/>
            <a:chExt cx="4435830" cy="1709728"/>
          </a:xfrm>
        </p:grpSpPr>
        <p:sp>
          <p:nvSpPr>
            <p:cNvPr id="112" name="文本框 111">
              <a:extLst>
                <a:ext uri="{FF2B5EF4-FFF2-40B4-BE49-F238E27FC236}">
                  <a16:creationId xmlns:a16="http://schemas.microsoft.com/office/drawing/2014/main" id="{9D2E5FE0-3AA2-4642-9BC6-17FF960C2517}"/>
                </a:ext>
              </a:extLst>
            </p:cNvPr>
            <p:cNvSpPr txBox="1"/>
            <p:nvPr/>
          </p:nvSpPr>
          <p:spPr>
            <a:xfrm>
              <a:off x="5827252" y="1092270"/>
              <a:ext cx="2954655" cy="369332"/>
            </a:xfrm>
            <a:prstGeom prst="rect">
              <a:avLst/>
            </a:prstGeom>
            <a:noFill/>
          </p:spPr>
          <p:txBody>
            <a:bodyPr wrap="none" rtlCol="0">
              <a:spAutoFit/>
            </a:bodyPr>
            <a:lstStyle/>
            <a:p>
              <a:r>
                <a:rPr lang="zh-CN" altLang="en-US" dirty="0">
                  <a:solidFill>
                    <a:srgbClr val="034FD8"/>
                  </a:solidFill>
                  <a:latin typeface="腾讯体 W7"/>
                  <a:ea typeface="腾讯体 W7"/>
                </a:rPr>
                <a:t>支持数据源自定义连接器：</a:t>
              </a:r>
            </a:p>
          </p:txBody>
        </p:sp>
        <p:sp>
          <p:nvSpPr>
            <p:cNvPr id="103" name="文本框 102">
              <a:extLst>
                <a:ext uri="{FF2B5EF4-FFF2-40B4-BE49-F238E27FC236}">
                  <a16:creationId xmlns:a16="http://schemas.microsoft.com/office/drawing/2014/main" id="{54D94F23-6B51-9843-8DB8-54D0C08E5944}"/>
                </a:ext>
              </a:extLst>
            </p:cNvPr>
            <p:cNvSpPr txBox="1"/>
            <p:nvPr/>
          </p:nvSpPr>
          <p:spPr>
            <a:xfrm>
              <a:off x="5827252" y="1455091"/>
              <a:ext cx="4435830" cy="1346907"/>
            </a:xfrm>
            <a:prstGeom prst="rect">
              <a:avLst/>
            </a:prstGeom>
            <a:noFill/>
          </p:spPr>
          <p:txBody>
            <a:bodyPr wrap="none" rtlCol="0">
              <a:spAutoFit/>
            </a:bodyPr>
            <a:lstStyle/>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支持多种连接方式：北极星、</a:t>
              </a:r>
              <a:r>
                <a:rPr lang="en-US" altLang="zh-CN" sz="1400" dirty="0">
                  <a:solidFill>
                    <a:srgbClr val="000000"/>
                  </a:solidFill>
                  <a:latin typeface="Microsoft YaHei" panose="020B0503020204020204" pitchFamily="34" charset="-122"/>
                  <a:ea typeface="Microsoft YaHei" panose="020B0503020204020204" pitchFamily="34" charset="-122"/>
                </a:rPr>
                <a:t>cl5</a:t>
              </a:r>
              <a:r>
                <a:rPr lang="zh-CN" altLang="en-US" sz="1400" dirty="0">
                  <a:solidFill>
                    <a:srgbClr val="000000"/>
                  </a:solidFill>
                  <a:latin typeface="Microsoft YaHei" panose="020B0503020204020204" pitchFamily="34" charset="-122"/>
                  <a:ea typeface="Microsoft YaHei" panose="020B0503020204020204" pitchFamily="34" charset="-122"/>
                </a:rPr>
                <a:t>、</a:t>
              </a:r>
              <a:r>
                <a:rPr lang="en-US" altLang="zh-CN" sz="1400" dirty="0">
                  <a:solidFill>
                    <a:srgbClr val="000000"/>
                  </a:solidFill>
                  <a:latin typeface="Microsoft YaHei" panose="020B0503020204020204" pitchFamily="34" charset="-122"/>
                  <a:ea typeface="Microsoft YaHei" panose="020B0503020204020204" pitchFamily="34" charset="-122"/>
                </a:rPr>
                <a:t>ons</a:t>
              </a:r>
              <a:r>
                <a:rPr lang="zh-CN" altLang="en-US" sz="1400" dirty="0">
                  <a:solidFill>
                    <a:srgbClr val="000000"/>
                  </a:solidFill>
                  <a:latin typeface="Microsoft YaHei" panose="020B0503020204020204" pitchFamily="34" charset="-122"/>
                  <a:ea typeface="Microsoft YaHei" panose="020B0503020204020204" pitchFamily="34" charset="-122"/>
                </a:rPr>
                <a:t>域名、直连</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支持定制附加连接信息</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支持多存储实例连接池管理</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rtl="0" hangingPunct="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支持只读从库连接配置，用于读写分离功能</a:t>
              </a:r>
            </a:p>
          </p:txBody>
        </p:sp>
      </p:grpSp>
    </p:spTree>
    <p:extLst>
      <p:ext uri="{BB962C8B-B14F-4D97-AF65-F5344CB8AC3E}">
        <p14:creationId xmlns:p14="http://schemas.microsoft.com/office/powerpoint/2010/main" val="2012176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12</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路由功能设计</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51" name="文本框 50">
            <a:extLst>
              <a:ext uri="{FF2B5EF4-FFF2-40B4-BE49-F238E27FC236}">
                <a16:creationId xmlns:a16="http://schemas.microsoft.com/office/drawing/2014/main" id="{0B40EAF2-63E8-594C-A356-9E14F70F8E67}"/>
              </a:ext>
            </a:extLst>
          </p:cNvPr>
          <p:cNvSpPr txBox="1"/>
          <p:nvPr/>
        </p:nvSpPr>
        <p:spPr>
          <a:xfrm>
            <a:off x="336592" y="722938"/>
            <a:ext cx="2492990" cy="369332"/>
          </a:xfrm>
          <a:prstGeom prst="rect">
            <a:avLst/>
          </a:prstGeom>
          <a:noFill/>
        </p:spPr>
        <p:txBody>
          <a:bodyPr wrap="none" rtlCol="0">
            <a:spAutoFit/>
          </a:bodyPr>
          <a:lstStyle>
            <a:lvl1pPr>
              <a:defRPr>
                <a:solidFill>
                  <a:srgbClr val="034FD8"/>
                </a:solidFill>
                <a:latin typeface="腾讯体 W7"/>
                <a:ea typeface="腾讯体 W7"/>
              </a:defRPr>
            </a:lvl1pPr>
          </a:lstStyle>
          <a:p>
            <a:r>
              <a:rPr lang="zh-CN" altLang="en-US" dirty="0"/>
              <a:t>支持自定义路由算法：</a:t>
            </a:r>
          </a:p>
        </p:txBody>
      </p:sp>
      <p:pic>
        <p:nvPicPr>
          <p:cNvPr id="24" name="图片 23">
            <a:extLst>
              <a:ext uri="{FF2B5EF4-FFF2-40B4-BE49-F238E27FC236}">
                <a16:creationId xmlns:a16="http://schemas.microsoft.com/office/drawing/2014/main" id="{2AD517BD-312A-3C4F-A166-B76C3F7387F1}"/>
              </a:ext>
            </a:extLst>
          </p:cNvPr>
          <p:cNvPicPr>
            <a:picLocks noChangeAspect="1"/>
          </p:cNvPicPr>
          <p:nvPr/>
        </p:nvPicPr>
        <p:blipFill>
          <a:blip r:embed="rId4"/>
          <a:stretch>
            <a:fillRect/>
          </a:stretch>
        </p:blipFill>
        <p:spPr>
          <a:xfrm>
            <a:off x="336592" y="2925825"/>
            <a:ext cx="4127500" cy="3416300"/>
          </a:xfrm>
          <a:prstGeom prst="rect">
            <a:avLst/>
          </a:prstGeom>
        </p:spPr>
      </p:pic>
      <p:sp>
        <p:nvSpPr>
          <p:cNvPr id="70" name="文本框 69">
            <a:extLst>
              <a:ext uri="{FF2B5EF4-FFF2-40B4-BE49-F238E27FC236}">
                <a16:creationId xmlns:a16="http://schemas.microsoft.com/office/drawing/2014/main" id="{EB11FCD8-8CDD-C349-BE14-CA059C385579}"/>
              </a:ext>
            </a:extLst>
          </p:cNvPr>
          <p:cNvSpPr txBox="1"/>
          <p:nvPr/>
        </p:nvSpPr>
        <p:spPr>
          <a:xfrm>
            <a:off x="336592" y="2613994"/>
            <a:ext cx="2492990" cy="369332"/>
          </a:xfrm>
          <a:prstGeom prst="rect">
            <a:avLst/>
          </a:prstGeom>
          <a:noFill/>
        </p:spPr>
        <p:txBody>
          <a:bodyPr wrap="none" rtlCol="0">
            <a:spAutoFit/>
          </a:bodyPr>
          <a:lstStyle/>
          <a:p>
            <a:r>
              <a:rPr lang="zh-CN" altLang="en-US" dirty="0">
                <a:solidFill>
                  <a:srgbClr val="034FD8"/>
                </a:solidFill>
                <a:latin typeface="腾讯体 W7"/>
                <a:ea typeface="腾讯体 W7"/>
              </a:rPr>
              <a:t>提供数据源路由能力：</a:t>
            </a:r>
          </a:p>
        </p:txBody>
      </p:sp>
      <p:sp>
        <p:nvSpPr>
          <p:cNvPr id="2" name="文本框 1">
            <a:extLst>
              <a:ext uri="{FF2B5EF4-FFF2-40B4-BE49-F238E27FC236}">
                <a16:creationId xmlns:a16="http://schemas.microsoft.com/office/drawing/2014/main" id="{B03A7C54-C3C7-C34C-A413-D4026280162A}"/>
              </a:ext>
            </a:extLst>
          </p:cNvPr>
          <p:cNvSpPr txBox="1"/>
          <p:nvPr/>
        </p:nvSpPr>
        <p:spPr>
          <a:xfrm>
            <a:off x="336592" y="1102175"/>
            <a:ext cx="4243469" cy="102374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基于</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ID</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哈希，实现分库分表功能</a:t>
            </a:r>
            <a:endPar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基于用户分组，实现单一数据集多租户数据管理</a:t>
            </a:r>
            <a:endPar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支持字段级别的路由配置</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nvGrpSpPr>
          <p:cNvPr id="15" name="组合 14">
            <a:extLst>
              <a:ext uri="{FF2B5EF4-FFF2-40B4-BE49-F238E27FC236}">
                <a16:creationId xmlns:a16="http://schemas.microsoft.com/office/drawing/2014/main" id="{2DCF6E36-F58C-2D45-B74A-1E631FF4DD77}"/>
              </a:ext>
            </a:extLst>
          </p:cNvPr>
          <p:cNvGrpSpPr/>
          <p:nvPr/>
        </p:nvGrpSpPr>
        <p:grpSpPr>
          <a:xfrm>
            <a:off x="5201396" y="599208"/>
            <a:ext cx="5602728" cy="2384118"/>
            <a:chOff x="5192518" y="894693"/>
            <a:chExt cx="4518000" cy="2029674"/>
          </a:xfrm>
        </p:grpSpPr>
        <p:pic>
          <p:nvPicPr>
            <p:cNvPr id="14" name="图片 13">
              <a:extLst>
                <a:ext uri="{FF2B5EF4-FFF2-40B4-BE49-F238E27FC236}">
                  <a16:creationId xmlns:a16="http://schemas.microsoft.com/office/drawing/2014/main" id="{DD01D4AD-2BC8-474B-ADDB-F0DF84F790ED}"/>
                </a:ext>
              </a:extLst>
            </p:cNvPr>
            <p:cNvPicPr>
              <a:picLocks noChangeAspect="1"/>
            </p:cNvPicPr>
            <p:nvPr/>
          </p:nvPicPr>
          <p:blipFill>
            <a:blip r:embed="rId5"/>
            <a:stretch>
              <a:fillRect/>
            </a:stretch>
          </p:blipFill>
          <p:spPr>
            <a:xfrm>
              <a:off x="5192518" y="2257263"/>
              <a:ext cx="4518000" cy="646211"/>
            </a:xfrm>
            <a:prstGeom prst="rect">
              <a:avLst/>
            </a:prstGeom>
          </p:spPr>
        </p:pic>
        <p:pic>
          <p:nvPicPr>
            <p:cNvPr id="12" name="图片 11">
              <a:extLst>
                <a:ext uri="{FF2B5EF4-FFF2-40B4-BE49-F238E27FC236}">
                  <a16:creationId xmlns:a16="http://schemas.microsoft.com/office/drawing/2014/main" id="{2B12F65C-C55F-AF47-BAB0-62996E849506}"/>
                </a:ext>
              </a:extLst>
            </p:cNvPr>
            <p:cNvPicPr>
              <a:picLocks noChangeAspect="1"/>
            </p:cNvPicPr>
            <p:nvPr/>
          </p:nvPicPr>
          <p:blipFill>
            <a:blip r:embed="rId6"/>
            <a:stretch>
              <a:fillRect/>
            </a:stretch>
          </p:blipFill>
          <p:spPr>
            <a:xfrm>
              <a:off x="5192518" y="1557706"/>
              <a:ext cx="4518000" cy="704244"/>
            </a:xfrm>
            <a:prstGeom prst="rect">
              <a:avLst/>
            </a:prstGeom>
          </p:spPr>
        </p:pic>
        <p:grpSp>
          <p:nvGrpSpPr>
            <p:cNvPr id="25" name="组合 24">
              <a:extLst>
                <a:ext uri="{FF2B5EF4-FFF2-40B4-BE49-F238E27FC236}">
                  <a16:creationId xmlns:a16="http://schemas.microsoft.com/office/drawing/2014/main" id="{D6D47F4B-C835-414C-ACFF-515EC442F63B}"/>
                </a:ext>
              </a:extLst>
            </p:cNvPr>
            <p:cNvGrpSpPr/>
            <p:nvPr/>
          </p:nvGrpSpPr>
          <p:grpSpPr>
            <a:xfrm>
              <a:off x="5192518" y="894693"/>
              <a:ext cx="4517003" cy="2029674"/>
              <a:chOff x="1809750" y="4669331"/>
              <a:chExt cx="4517003" cy="2029674"/>
            </a:xfrm>
          </p:grpSpPr>
          <p:pic>
            <p:nvPicPr>
              <p:cNvPr id="29" name="图片 28">
                <a:extLst>
                  <a:ext uri="{FF2B5EF4-FFF2-40B4-BE49-F238E27FC236}">
                    <a16:creationId xmlns:a16="http://schemas.microsoft.com/office/drawing/2014/main" id="{3BBF1DA3-14D4-424C-9E78-0FEFF27F795F}"/>
                  </a:ext>
                </a:extLst>
              </p:cNvPr>
              <p:cNvPicPr>
                <a:picLocks noChangeAspect="1"/>
              </p:cNvPicPr>
              <p:nvPr/>
            </p:nvPicPr>
            <p:blipFill>
              <a:blip r:embed="rId7"/>
              <a:stretch>
                <a:fillRect/>
              </a:stretch>
            </p:blipFill>
            <p:spPr>
              <a:xfrm>
                <a:off x="1809750" y="4669331"/>
                <a:ext cx="4517003" cy="699285"/>
              </a:xfrm>
              <a:prstGeom prst="rect">
                <a:avLst/>
              </a:prstGeom>
            </p:spPr>
          </p:pic>
          <p:sp>
            <p:nvSpPr>
              <p:cNvPr id="30" name="矩形 29">
                <a:extLst>
                  <a:ext uri="{FF2B5EF4-FFF2-40B4-BE49-F238E27FC236}">
                    <a16:creationId xmlns:a16="http://schemas.microsoft.com/office/drawing/2014/main" id="{9B9E7035-62D3-414D-B9DE-756FDE8935B7}"/>
                  </a:ext>
                </a:extLst>
              </p:cNvPr>
              <p:cNvSpPr/>
              <p:nvPr/>
            </p:nvSpPr>
            <p:spPr>
              <a:xfrm>
                <a:off x="1809750" y="4669331"/>
                <a:ext cx="4517003" cy="2029674"/>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21" name="组合 20">
            <a:extLst>
              <a:ext uri="{FF2B5EF4-FFF2-40B4-BE49-F238E27FC236}">
                <a16:creationId xmlns:a16="http://schemas.microsoft.com/office/drawing/2014/main" id="{548C8D81-D547-E54B-A8B4-2AE2C91F96F6}"/>
              </a:ext>
            </a:extLst>
          </p:cNvPr>
          <p:cNvGrpSpPr/>
          <p:nvPr/>
        </p:nvGrpSpPr>
        <p:grpSpPr>
          <a:xfrm>
            <a:off x="5164196" y="3642701"/>
            <a:ext cx="5824030" cy="2455293"/>
            <a:chOff x="5122415" y="2613994"/>
            <a:chExt cx="5824030" cy="2455293"/>
          </a:xfrm>
        </p:grpSpPr>
        <p:sp>
          <p:nvSpPr>
            <p:cNvPr id="73" name="文本框 72">
              <a:extLst>
                <a:ext uri="{FF2B5EF4-FFF2-40B4-BE49-F238E27FC236}">
                  <a16:creationId xmlns:a16="http://schemas.microsoft.com/office/drawing/2014/main" id="{76B8579E-1B0F-234E-9B8C-67FC5DECF06B}"/>
                </a:ext>
              </a:extLst>
            </p:cNvPr>
            <p:cNvSpPr txBox="1"/>
            <p:nvPr/>
          </p:nvSpPr>
          <p:spPr>
            <a:xfrm>
              <a:off x="5122415" y="2613994"/>
              <a:ext cx="877163" cy="369332"/>
            </a:xfrm>
            <a:prstGeom prst="rect">
              <a:avLst/>
            </a:prstGeom>
            <a:noFill/>
          </p:spPr>
          <p:txBody>
            <a:bodyPr wrap="none" rtlCol="0">
              <a:spAutoFit/>
            </a:bodyPr>
            <a:lstStyle/>
            <a:p>
              <a:r>
                <a:rPr lang="zh-CN" altLang="en-US" dirty="0">
                  <a:solidFill>
                    <a:srgbClr val="034FD8"/>
                  </a:solidFill>
                  <a:latin typeface="腾讯体 W7"/>
                  <a:ea typeface="腾讯体 W7"/>
                </a:rPr>
                <a:t>总结：</a:t>
              </a:r>
            </a:p>
          </p:txBody>
        </p:sp>
        <p:sp>
          <p:nvSpPr>
            <p:cNvPr id="19" name="文本框 18">
              <a:extLst>
                <a:ext uri="{FF2B5EF4-FFF2-40B4-BE49-F238E27FC236}">
                  <a16:creationId xmlns:a16="http://schemas.microsoft.com/office/drawing/2014/main" id="{47F9599A-9946-084F-9560-D52E1DE5A968}"/>
                </a:ext>
              </a:extLst>
            </p:cNvPr>
            <p:cNvSpPr txBox="1"/>
            <p:nvPr/>
          </p:nvSpPr>
          <p:spPr>
            <a:xfrm>
              <a:off x="5553623" y="2995865"/>
              <a:ext cx="4961615" cy="102374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通过对业务和存储进行抽象，降低了存储实例的管理难度</a:t>
              </a:r>
              <a:endPar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通过自定义连接器打通了不同类型存储的访问方式</a:t>
              </a:r>
              <a:endParaRPr kumimoji="1"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通过自定义路由算法提高了服务的灵活性</a:t>
              </a:r>
            </a:p>
          </p:txBody>
        </p:sp>
        <p:sp>
          <p:nvSpPr>
            <p:cNvPr id="20" name="文本框 19">
              <a:extLst>
                <a:ext uri="{FF2B5EF4-FFF2-40B4-BE49-F238E27FC236}">
                  <a16:creationId xmlns:a16="http://schemas.microsoft.com/office/drawing/2014/main" id="{224BB71B-6DC2-6841-A1A8-A061CC15376D}"/>
                </a:ext>
              </a:extLst>
            </p:cNvPr>
            <p:cNvSpPr txBox="1"/>
            <p:nvPr/>
          </p:nvSpPr>
          <p:spPr>
            <a:xfrm>
              <a:off x="5122415" y="4699955"/>
              <a:ext cx="5824030"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可通过配置化的方式加入一个新存储实例</a:t>
              </a:r>
              <a:r>
                <a:rPr kumimoji="1" lang="en-US" altLang="zh-CN" dirty="0">
                  <a:solidFill>
                    <a:srgbClr val="FF0000"/>
                  </a:solidFill>
                  <a:latin typeface="Microsoft YaHei" panose="020B0503020204020204" pitchFamily="34" charset="-122"/>
                  <a:ea typeface="Microsoft YaHei" panose="020B0503020204020204" pitchFamily="34" charset="-122"/>
                </a:rPr>
                <a:t>/</a:t>
              </a:r>
              <a:r>
                <a:rPr kumimoji="1" lang="zh-CN" altLang="en-US" dirty="0">
                  <a:solidFill>
                    <a:srgbClr val="FF0000"/>
                  </a:solidFill>
                  <a:latin typeface="Microsoft YaHei" panose="020B0503020204020204" pitchFamily="34" charset="-122"/>
                  <a:ea typeface="Microsoft YaHei" panose="020B0503020204020204" pitchFamily="34" charset="-122"/>
                </a:rPr>
                <a:t>变更数据路由</a:t>
              </a:r>
            </a:p>
          </p:txBody>
        </p:sp>
        <p:sp>
          <p:nvSpPr>
            <p:cNvPr id="76" name="右箭头 75">
              <a:extLst>
                <a:ext uri="{FF2B5EF4-FFF2-40B4-BE49-F238E27FC236}">
                  <a16:creationId xmlns:a16="http://schemas.microsoft.com/office/drawing/2014/main" id="{69FA933B-2F65-0B4B-83A0-6393133FF06F}"/>
                </a:ext>
              </a:extLst>
            </p:cNvPr>
            <p:cNvSpPr/>
            <p:nvPr/>
          </p:nvSpPr>
          <p:spPr>
            <a:xfrm rot="5400000">
              <a:off x="7824225" y="4158641"/>
              <a:ext cx="420410" cy="411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spTree>
    <p:extLst>
      <p:ext uri="{BB962C8B-B14F-4D97-AF65-F5344CB8AC3E}">
        <p14:creationId xmlns:p14="http://schemas.microsoft.com/office/powerpoint/2010/main" val="27124008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13</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异构存储同步</a:t>
            </a:r>
            <a:endParaRPr lang="zh-CN" sz="2400" dirty="0">
              <a:latin typeface="腾讯体 W7"/>
              <a:ea typeface="腾讯体 W7"/>
            </a:endParaRPr>
          </a:p>
        </p:txBody>
      </p:sp>
      <p:grpSp>
        <p:nvGrpSpPr>
          <p:cNvPr id="11" name="成组"/>
          <p:cNvGrpSpPr/>
          <p:nvPr/>
        </p:nvGrpSpPr>
        <p:grpSpPr>
          <a:xfrm>
            <a:off x="336589"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3185487" cy="369332"/>
          </a:xfrm>
          <a:prstGeom prst="rect">
            <a:avLst/>
          </a:prstGeom>
          <a:noFill/>
        </p:spPr>
        <p:txBody>
          <a:bodyPr wrap="none" rtlCol="0">
            <a:spAutoFit/>
          </a:bodyPr>
          <a:lstStyle/>
          <a:p>
            <a:r>
              <a:rPr lang="zh-CN" altLang="en-US" dirty="0">
                <a:solidFill>
                  <a:srgbClr val="034FD8"/>
                </a:solidFill>
                <a:latin typeface="腾讯体 W7"/>
                <a:ea typeface="腾讯体 W7"/>
              </a:rPr>
              <a:t>异构存储增量同步方案选型：</a:t>
            </a:r>
          </a:p>
        </p:txBody>
      </p:sp>
      <p:graphicFrame>
        <p:nvGraphicFramePr>
          <p:cNvPr id="3" name="表格 3">
            <a:extLst>
              <a:ext uri="{FF2B5EF4-FFF2-40B4-BE49-F238E27FC236}">
                <a16:creationId xmlns:a16="http://schemas.microsoft.com/office/drawing/2014/main" id="{3AD88862-66AF-3546-9B74-5ED02F90741F}"/>
              </a:ext>
            </a:extLst>
          </p:cNvPr>
          <p:cNvGraphicFramePr>
            <a:graphicFrameLocks noGrp="1"/>
          </p:cNvGraphicFramePr>
          <p:nvPr>
            <p:extLst>
              <p:ext uri="{D42A27DB-BD31-4B8C-83A1-F6EECF244321}">
                <p14:modId xmlns:p14="http://schemas.microsoft.com/office/powerpoint/2010/main" val="2676219554"/>
              </p:ext>
            </p:extLst>
          </p:nvPr>
        </p:nvGraphicFramePr>
        <p:xfrm>
          <a:off x="431839" y="1185846"/>
          <a:ext cx="9575121" cy="2557390"/>
        </p:xfrm>
        <a:graphic>
          <a:graphicData uri="http://schemas.openxmlformats.org/drawingml/2006/table">
            <a:tbl>
              <a:tblPr firstRow="1" bandRow="1">
                <a:tableStyleId>{5C22544A-7EE6-4342-B048-85BDC9FD1C3A}</a:tableStyleId>
              </a:tblPr>
              <a:tblGrid>
                <a:gridCol w="577040">
                  <a:extLst>
                    <a:ext uri="{9D8B030D-6E8A-4147-A177-3AD203B41FA5}">
                      <a16:colId xmlns:a16="http://schemas.microsoft.com/office/drawing/2014/main" val="2148284892"/>
                    </a:ext>
                  </a:extLst>
                </a:gridCol>
                <a:gridCol w="737707">
                  <a:extLst>
                    <a:ext uri="{9D8B030D-6E8A-4147-A177-3AD203B41FA5}">
                      <a16:colId xmlns:a16="http://schemas.microsoft.com/office/drawing/2014/main" val="2792180654"/>
                    </a:ext>
                  </a:extLst>
                </a:gridCol>
                <a:gridCol w="748264">
                  <a:extLst>
                    <a:ext uri="{9D8B030D-6E8A-4147-A177-3AD203B41FA5}">
                      <a16:colId xmlns:a16="http://schemas.microsoft.com/office/drawing/2014/main" val="3663339773"/>
                    </a:ext>
                  </a:extLst>
                </a:gridCol>
                <a:gridCol w="748264">
                  <a:extLst>
                    <a:ext uri="{9D8B030D-6E8A-4147-A177-3AD203B41FA5}">
                      <a16:colId xmlns:a16="http://schemas.microsoft.com/office/drawing/2014/main" val="3949675385"/>
                    </a:ext>
                  </a:extLst>
                </a:gridCol>
                <a:gridCol w="1013379">
                  <a:extLst>
                    <a:ext uri="{9D8B030D-6E8A-4147-A177-3AD203B41FA5}">
                      <a16:colId xmlns:a16="http://schemas.microsoft.com/office/drawing/2014/main" val="3783213350"/>
                    </a:ext>
                  </a:extLst>
                </a:gridCol>
                <a:gridCol w="748264">
                  <a:extLst>
                    <a:ext uri="{9D8B030D-6E8A-4147-A177-3AD203B41FA5}">
                      <a16:colId xmlns:a16="http://schemas.microsoft.com/office/drawing/2014/main" val="3572497348"/>
                    </a:ext>
                  </a:extLst>
                </a:gridCol>
                <a:gridCol w="748264">
                  <a:extLst>
                    <a:ext uri="{9D8B030D-6E8A-4147-A177-3AD203B41FA5}">
                      <a16:colId xmlns:a16="http://schemas.microsoft.com/office/drawing/2014/main" val="811481872"/>
                    </a:ext>
                  </a:extLst>
                </a:gridCol>
                <a:gridCol w="1348525">
                  <a:extLst>
                    <a:ext uri="{9D8B030D-6E8A-4147-A177-3AD203B41FA5}">
                      <a16:colId xmlns:a16="http://schemas.microsoft.com/office/drawing/2014/main" val="2198882448"/>
                    </a:ext>
                  </a:extLst>
                </a:gridCol>
                <a:gridCol w="2905414">
                  <a:extLst>
                    <a:ext uri="{9D8B030D-6E8A-4147-A177-3AD203B41FA5}">
                      <a16:colId xmlns:a16="http://schemas.microsoft.com/office/drawing/2014/main" val="2241105565"/>
                    </a:ext>
                  </a:extLst>
                </a:gridCol>
              </a:tblGrid>
              <a:tr h="511478">
                <a:tc gridSpan="2">
                  <a:txBody>
                    <a:bodyPr/>
                    <a:lstStyle/>
                    <a:p>
                      <a:pPr algn="ctr"/>
                      <a:r>
                        <a:rPr lang="zh-CN" altLang="en-US" dirty="0">
                          <a:solidFill>
                            <a:srgbClr val="FFFFFF"/>
                          </a:solidFill>
                        </a:rPr>
                        <a:t>同步方式</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hMerge="1">
                  <a:txBody>
                    <a:bodyPr/>
                    <a:lstStyle/>
                    <a:p>
                      <a:endParaRPr lang="zh-CN" altLang="en-US"/>
                    </a:p>
                  </a:txBody>
                  <a:tcPr/>
                </a:tc>
                <a:tc>
                  <a:txBody>
                    <a:bodyPr/>
                    <a:lstStyle/>
                    <a:p>
                      <a:pPr algn="ctr"/>
                      <a:r>
                        <a:rPr lang="zh-CN" altLang="en-US" sz="1200" b="1" i="0" u="none" strike="noStrike" spc="0" baseline="0" dirty="0">
                          <a:ln>
                            <a:noFill/>
                          </a:ln>
                          <a:solidFill>
                            <a:srgbClr val="FFFFFF"/>
                          </a:solidFill>
                          <a:latin typeface="+mn-lt"/>
                          <a:ea typeface="+mn-ea"/>
                          <a:cs typeface="+mn-cs"/>
                        </a:rPr>
                        <a:t>侵入性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b="1" i="0" u="none" strike="noStrike" spc="0" baseline="0" dirty="0">
                          <a:ln>
                            <a:noFill/>
                          </a:ln>
                          <a:solidFill>
                            <a:srgbClr val="FFFFFF"/>
                          </a:solidFill>
                          <a:latin typeface="+mn-lt"/>
                          <a:ea typeface="+mn-ea"/>
                          <a:cs typeface="+mn-cs"/>
                        </a:rPr>
                        <a:t>可靠性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b="1" i="0" u="none" strike="noStrike" spc="0" baseline="0" dirty="0">
                          <a:ln>
                            <a:noFill/>
                          </a:ln>
                          <a:solidFill>
                            <a:srgbClr val="FFFFFF"/>
                          </a:solidFill>
                          <a:latin typeface="+mn-lt"/>
                          <a:ea typeface="+mn-ea"/>
                          <a:cs typeface="+mn-cs"/>
                        </a:rPr>
                        <a:t>一致性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b="1" i="0" u="none" strike="noStrike" spc="0" baseline="0" dirty="0">
                          <a:ln>
                            <a:noFill/>
                          </a:ln>
                          <a:solidFill>
                            <a:srgbClr val="FFFFFF"/>
                          </a:solidFill>
                          <a:latin typeface="+mn-lt"/>
                          <a:ea typeface="+mn-ea"/>
                          <a:cs typeface="+mn-cs"/>
                        </a:rPr>
                        <a:t>时延</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b="1" i="0" u="none" strike="noStrike" spc="0" baseline="0" dirty="0">
                          <a:ln>
                            <a:noFill/>
                          </a:ln>
                          <a:solidFill>
                            <a:srgbClr val="FFFFFF"/>
                          </a:solidFill>
                          <a:latin typeface="+mn-lt"/>
                          <a:ea typeface="+mn-ea"/>
                          <a:cs typeface="+mn-cs"/>
                        </a:rPr>
                        <a:t>扩展性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b="1" i="0" u="none" strike="noStrike" spc="0" baseline="0" dirty="0">
                          <a:ln>
                            <a:noFill/>
                          </a:ln>
                          <a:solidFill>
                            <a:srgbClr val="FFFFFF"/>
                          </a:solidFill>
                          <a:latin typeface="+mn-lt"/>
                          <a:ea typeface="+mn-ea"/>
                          <a:cs typeface="+mn-cs"/>
                        </a:rPr>
                        <a:t>数据源性能影响</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b="1" i="0" u="none" strike="noStrike" spc="0" baseline="0" dirty="0">
                          <a:ln>
                            <a:noFill/>
                          </a:ln>
                          <a:solidFill>
                            <a:srgbClr val="FFFFFF"/>
                          </a:solidFill>
                          <a:latin typeface="+mn-lt"/>
                          <a:ea typeface="+mn-ea"/>
                          <a:cs typeface="+mn-cs"/>
                        </a:rPr>
                        <a:t>特点</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400014681"/>
                  </a:ext>
                </a:extLst>
              </a:tr>
              <a:tr h="511478">
                <a:tc gridSpan="2">
                  <a:txBody>
                    <a:bodyPr/>
                    <a:lstStyle/>
                    <a:p>
                      <a:pPr algn="ctr"/>
                      <a:r>
                        <a:rPr lang="zh-CN" altLang="en-US" dirty="0">
                          <a:solidFill>
                            <a:schemeClr val="bg1">
                              <a:lumMod val="50000"/>
                            </a:schemeClr>
                          </a:solidFill>
                        </a:rPr>
                        <a:t>应用层多写</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hMerge="1">
                  <a:txBody>
                    <a:bodyPr/>
                    <a:lstStyle/>
                    <a:p>
                      <a:endParaRPr lang="zh-CN" altLang="en-US"/>
                    </a:p>
                  </a:txBody>
                  <a:tcPr/>
                </a:tc>
                <a:tc>
                  <a:txBody>
                    <a:bodyPr/>
                    <a:lstStyle/>
                    <a:p>
                      <a:pPr algn="ctr"/>
                      <a:r>
                        <a:rPr lang="zh-CN" altLang="en-US" dirty="0">
                          <a:solidFill>
                            <a:schemeClr val="bg1">
                              <a:lumMod val="50000"/>
                            </a:schemeClr>
                          </a:solidFill>
                        </a:rPr>
                        <a:t>是</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低</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低</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低</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低</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无</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唯一优点是开发成本低</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434989707"/>
                  </a:ext>
                </a:extLst>
              </a:tr>
              <a:tr h="511478">
                <a:tc gridSpan="2">
                  <a:txBody>
                    <a:bodyPr/>
                    <a:lstStyle/>
                    <a:p>
                      <a:pPr algn="ctr"/>
                      <a:r>
                        <a:rPr lang="zh-CN" altLang="en-US" dirty="0">
                          <a:solidFill>
                            <a:schemeClr val="bg1">
                              <a:lumMod val="50000"/>
                            </a:schemeClr>
                          </a:solidFill>
                        </a:rPr>
                        <a:t>异步队列复制</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hMerge="1">
                  <a:txBody>
                    <a:bodyPr/>
                    <a:lstStyle/>
                    <a:p>
                      <a:endParaRPr lang="zh-CN" altLang="en-US"/>
                    </a:p>
                  </a:txBody>
                  <a:tcPr/>
                </a:tc>
                <a:tc>
                  <a:txBody>
                    <a:bodyPr/>
                    <a:lstStyle/>
                    <a:p>
                      <a:pPr algn="ctr"/>
                      <a:r>
                        <a:rPr lang="zh-CN" altLang="en-US" dirty="0">
                          <a:solidFill>
                            <a:schemeClr val="bg1">
                              <a:lumMod val="50000"/>
                            </a:schemeClr>
                          </a:solidFill>
                        </a:rPr>
                        <a:t>是</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高</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强一致性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中</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高</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有</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通用性高的方案，有一次读放大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946178531"/>
                  </a:ext>
                </a:extLst>
              </a:tr>
              <a:tr h="511478">
                <a:tc rowSpan="2">
                  <a:txBody>
                    <a:bodyPr/>
                    <a:lstStyle/>
                    <a:p>
                      <a:pPr algn="ctr"/>
                      <a:r>
                        <a:rPr lang="en-US" altLang="zh-CN" dirty="0">
                          <a:solidFill>
                            <a:schemeClr val="bg1">
                              <a:lumMod val="50000"/>
                            </a:schemeClr>
                          </a:solidFill>
                        </a:rPr>
                        <a:t>CDC</a:t>
                      </a:r>
                      <a:r>
                        <a:rPr lang="zh-CN" altLang="en-US" dirty="0">
                          <a:solidFill>
                            <a:schemeClr val="bg1">
                              <a:lumMod val="50000"/>
                            </a:schemeClr>
                          </a:solidFill>
                        </a:rPr>
                        <a:t>技术</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轮询</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是</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高</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marL="0" marR="0" lvl="0" indent="0" algn="ctr" defTabSz="412750" eaLnBrk="1" fontAlgn="auto" latinLnBrk="0" hangingPunct="1">
                        <a:lnSpc>
                          <a:spcPct val="100000"/>
                        </a:lnSpc>
                        <a:spcBef>
                          <a:spcPts val="0"/>
                        </a:spcBef>
                        <a:spcAft>
                          <a:spcPts val="0"/>
                        </a:spcAft>
                        <a:buClrTx/>
                        <a:buSzTx/>
                        <a:buFontTx/>
                        <a:buNone/>
                        <a:tabLst/>
                        <a:defRPr/>
                      </a:pPr>
                      <a:r>
                        <a:rPr lang="zh-CN" altLang="en-US" dirty="0">
                          <a:solidFill>
                            <a:schemeClr val="bg1">
                              <a:lumMod val="50000"/>
                            </a:schemeClr>
                          </a:solidFill>
                        </a:rPr>
                        <a:t>最终一致性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高</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中</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有</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轮询依据与数据耦合</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524814404"/>
                  </a:ext>
                </a:extLst>
              </a:tr>
              <a:tr h="511478">
                <a:tc vMerge="1">
                  <a:txBody>
                    <a:bodyPr/>
                    <a:lstStyle/>
                    <a:p>
                      <a:pPr algn="ctr"/>
                      <a:endParaRPr lang="zh-CN" altLang="en-US" dirty="0"/>
                    </a:p>
                  </a:txBody>
                  <a:tcPr anchor="ctr">
                    <a:lnL w="6350" cap="flat" cmpd="sng" algn="ctr">
                      <a:solidFill>
                        <a:schemeClr val="tx1">
                          <a:lumMod val="50000"/>
                        </a:schemeClr>
                      </a:solidFill>
                      <a:prstDash val="solid"/>
                      <a:round/>
                      <a:headEnd type="none" w="med" len="med"/>
                      <a:tailEnd type="none" w="med" len="med"/>
                    </a:lnL>
                    <a:lnR w="6350" cap="flat" cmpd="sng" algn="ctr">
                      <a:solidFill>
                        <a:schemeClr val="tx1">
                          <a:lumMod val="50000"/>
                        </a:schemeClr>
                      </a:solidFill>
                      <a:prstDash val="solid"/>
                      <a:round/>
                      <a:headEnd type="none" w="med" len="med"/>
                      <a:tailEnd type="none" w="med" len="med"/>
                    </a:lnR>
                    <a:lnT w="6350" cap="flat" cmpd="sng" algn="ctr">
                      <a:solidFill>
                        <a:schemeClr val="tx1">
                          <a:lumMod val="50000"/>
                        </a:schemeClr>
                      </a:solidFill>
                      <a:prstDash val="solid"/>
                      <a:round/>
                      <a:headEnd type="none" w="med" len="med"/>
                      <a:tailEnd type="none" w="med" len="med"/>
                    </a:lnT>
                    <a:lnB w="6350" cap="flat" cmpd="sng" algn="ctr">
                      <a:solidFill>
                        <a:schemeClr val="tx1">
                          <a:lumMod val="50000"/>
                        </a:schemeClr>
                      </a:solidFill>
                      <a:prstDash val="solid"/>
                      <a:round/>
                      <a:headEnd type="none" w="med" len="med"/>
                      <a:tailEnd type="none" w="med" len="med"/>
                    </a:lnB>
                  </a:tcPr>
                </a:tc>
                <a:tc>
                  <a:txBody>
                    <a:bodyPr/>
                    <a:lstStyle/>
                    <a:p>
                      <a:pPr algn="ctr"/>
                      <a:r>
                        <a:rPr lang="en-US" altLang="zh-CN" dirty="0">
                          <a:solidFill>
                            <a:schemeClr val="bg1">
                              <a:lumMod val="50000"/>
                            </a:schemeClr>
                          </a:solidFill>
                        </a:rPr>
                        <a:t>binlog</a:t>
                      </a:r>
                      <a:endParaRPr lang="zh-CN" altLang="en-US" dirty="0">
                        <a:solidFill>
                          <a:schemeClr val="bg1">
                            <a:lumMod val="50000"/>
                          </a:schemeClr>
                        </a:solidFill>
                      </a:endParaRP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否</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高</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强一致性</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中</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中</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rgbClr val="FF0000"/>
                          </a:solidFill>
                        </a:rPr>
                        <a:t>无</a:t>
                      </a: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dirty="0">
                          <a:solidFill>
                            <a:schemeClr val="bg1">
                              <a:lumMod val="50000"/>
                            </a:schemeClr>
                          </a:solidFill>
                        </a:rPr>
                        <a:t>需要存储本身支持</a:t>
                      </a:r>
                      <a:r>
                        <a:rPr lang="en-US" altLang="zh-CN" dirty="0">
                          <a:solidFill>
                            <a:schemeClr val="bg1">
                              <a:lumMod val="50000"/>
                            </a:schemeClr>
                          </a:solidFill>
                        </a:rPr>
                        <a:t>binlog</a:t>
                      </a:r>
                      <a:endParaRPr lang="zh-CN" altLang="en-US" dirty="0">
                        <a:solidFill>
                          <a:schemeClr val="bg1">
                            <a:lumMod val="50000"/>
                          </a:schemeClr>
                        </a:solidFill>
                      </a:endParaRPr>
                    </a:p>
                  </a:txBody>
                  <a:tcPr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06567927"/>
                  </a:ext>
                </a:extLst>
              </a:tr>
            </a:tbl>
          </a:graphicData>
        </a:graphic>
      </p:graphicFrame>
      <p:sp>
        <p:nvSpPr>
          <p:cNvPr id="13" name="文本框 12">
            <a:extLst>
              <a:ext uri="{FF2B5EF4-FFF2-40B4-BE49-F238E27FC236}">
                <a16:creationId xmlns:a16="http://schemas.microsoft.com/office/drawing/2014/main" id="{5DE27748-0331-F94B-85C0-1D8E76890A1C}"/>
              </a:ext>
            </a:extLst>
          </p:cNvPr>
          <p:cNvSpPr txBox="1"/>
          <p:nvPr/>
        </p:nvSpPr>
        <p:spPr>
          <a:xfrm>
            <a:off x="382689" y="4343274"/>
            <a:ext cx="6224781" cy="369332"/>
          </a:xfrm>
          <a:prstGeom prst="rect">
            <a:avLst/>
          </a:prstGeom>
          <a:noFill/>
        </p:spPr>
        <p:txBody>
          <a:bodyPr wrap="none" rtlCol="0">
            <a:spAutoFit/>
          </a:bodyPr>
          <a:lstStyle/>
          <a:p>
            <a:r>
              <a:rPr lang="zh-CN" altLang="en-US" dirty="0">
                <a:solidFill>
                  <a:srgbClr val="034FD8"/>
                </a:solidFill>
                <a:latin typeface="腾讯体 W7"/>
                <a:ea typeface="腾讯体 W7"/>
              </a:rPr>
              <a:t>问题：</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主存需要支持多种存储，可能存在不支持</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binlog</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方式的存储</a:t>
            </a:r>
            <a:endParaRPr lang="en-US" altLang="zh-CN" dirty="0">
              <a:solidFill>
                <a:schemeClr val="bg2">
                  <a:lumMod val="10000"/>
                </a:schemeClr>
              </a:solidFill>
              <a:latin typeface="Microsoft YaHei" panose="020B0503020204020204" pitchFamily="34" charset="-122"/>
              <a:ea typeface="Microsoft YaHei" panose="020B0503020204020204" pitchFamily="34" charset="-122"/>
            </a:endParaRPr>
          </a:p>
        </p:txBody>
      </p:sp>
      <p:grpSp>
        <p:nvGrpSpPr>
          <p:cNvPr id="6" name="组合 5">
            <a:extLst>
              <a:ext uri="{FF2B5EF4-FFF2-40B4-BE49-F238E27FC236}">
                <a16:creationId xmlns:a16="http://schemas.microsoft.com/office/drawing/2014/main" id="{B30A13ED-9BE3-8C4C-A72E-D179C484E9C3}"/>
              </a:ext>
            </a:extLst>
          </p:cNvPr>
          <p:cNvGrpSpPr/>
          <p:nvPr/>
        </p:nvGrpSpPr>
        <p:grpSpPr>
          <a:xfrm>
            <a:off x="382689" y="4814834"/>
            <a:ext cx="6436377" cy="1156792"/>
            <a:chOff x="336589" y="4515362"/>
            <a:chExt cx="6436377" cy="1156792"/>
          </a:xfrm>
        </p:grpSpPr>
        <p:sp>
          <p:nvSpPr>
            <p:cNvPr id="201" name="文本框 200">
              <a:extLst>
                <a:ext uri="{FF2B5EF4-FFF2-40B4-BE49-F238E27FC236}">
                  <a16:creationId xmlns:a16="http://schemas.microsoft.com/office/drawing/2014/main" id="{F176067B-4F55-8646-9688-6A111CFD6C7D}"/>
                </a:ext>
              </a:extLst>
            </p:cNvPr>
            <p:cNvSpPr txBox="1"/>
            <p:nvPr/>
          </p:nvSpPr>
          <p:spPr>
            <a:xfrm>
              <a:off x="336589" y="4884694"/>
              <a:ext cx="6436377" cy="7874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当主存支持</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binlog</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时，优先选择</a:t>
              </a:r>
              <a:r>
                <a:rPr lang="en-US" altLang="zh-CN" sz="1600" dirty="0">
                  <a:solidFill>
                    <a:srgbClr val="FF0000"/>
                  </a:solidFill>
                  <a:latin typeface="Microsoft YaHei" panose="020B0503020204020204" pitchFamily="34" charset="-122"/>
                  <a:ea typeface="Microsoft YaHei" panose="020B0503020204020204" pitchFamily="34" charset="-122"/>
                </a:rPr>
                <a:t>binlog</a:t>
              </a:r>
              <a:r>
                <a:rPr lang="zh-CN" altLang="en-US" sz="1600" dirty="0">
                  <a:solidFill>
                    <a:srgbClr val="FF0000"/>
                  </a:solidFill>
                  <a:latin typeface="Microsoft YaHei" panose="020B0503020204020204" pitchFamily="34" charset="-122"/>
                  <a:ea typeface="Microsoft YaHei" panose="020B0503020204020204" pitchFamily="34" charset="-122"/>
                </a:rPr>
                <a:t>同步方式</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当主存不支持</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binlog</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时，基于</a:t>
              </a:r>
              <a:r>
                <a:rPr lang="zh-CN" altLang="en-US" sz="1600" dirty="0">
                  <a:solidFill>
                    <a:srgbClr val="FF0000"/>
                  </a:solidFill>
                  <a:latin typeface="Microsoft YaHei" panose="020B0503020204020204" pitchFamily="34" charset="-122"/>
                  <a:ea typeface="Microsoft YaHei" panose="020B0503020204020204" pitchFamily="34" charset="-122"/>
                </a:rPr>
                <a:t>异步队列复制方式</a:t>
              </a:r>
              <a:r>
                <a:rPr lang="zh-CN" altLang="en-US" sz="1600" dirty="0">
                  <a:solidFill>
                    <a:sysClr val="windowText" lastClr="000000"/>
                  </a:solidFill>
                  <a:latin typeface="Microsoft YaHei" panose="020B0503020204020204" pitchFamily="34" charset="-122"/>
                  <a:ea typeface="Microsoft YaHei" panose="020B0503020204020204" pitchFamily="34" charset="-122"/>
                </a:rPr>
                <a:t>设计一套通用方案</a:t>
              </a:r>
              <a:endParaRPr lang="en-US" altLang="zh-CN" sz="1600" dirty="0">
                <a:solidFill>
                  <a:sysClr val="windowText" lastClr="000000"/>
                </a:solidFill>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a16="http://schemas.microsoft.com/office/drawing/2014/main" id="{20AA4086-2AD7-8240-887C-6AF7A988D724}"/>
                </a:ext>
              </a:extLst>
            </p:cNvPr>
            <p:cNvSpPr txBox="1"/>
            <p:nvPr/>
          </p:nvSpPr>
          <p:spPr>
            <a:xfrm>
              <a:off x="336589" y="4515362"/>
              <a:ext cx="4812536" cy="369332"/>
            </a:xfrm>
            <a:prstGeom prst="rect">
              <a:avLst/>
            </a:prstGeom>
            <a:noFill/>
          </p:spPr>
          <p:txBody>
            <a:bodyPr wrap="none" rtlCol="0">
              <a:spAutoFit/>
            </a:bodyPr>
            <a:lstStyle/>
            <a:p>
              <a:r>
                <a:rPr lang="zh-CN" altLang="en-US" dirty="0">
                  <a:solidFill>
                    <a:srgbClr val="034FD8"/>
                  </a:solidFill>
                  <a:latin typeface="腾讯体 W7"/>
                  <a:ea typeface="腾讯体 W7"/>
                </a:rPr>
                <a:t>解决思路：将主存按是否支持</a:t>
              </a:r>
              <a:r>
                <a:rPr lang="en-US" altLang="zh-CN" dirty="0">
                  <a:solidFill>
                    <a:srgbClr val="034FD8"/>
                  </a:solidFill>
                  <a:latin typeface="腾讯体 W7"/>
                  <a:ea typeface="腾讯体 W7"/>
                </a:rPr>
                <a:t>binlog</a:t>
              </a:r>
              <a:r>
                <a:rPr lang="zh-CN" altLang="en-US" dirty="0">
                  <a:solidFill>
                    <a:srgbClr val="034FD8"/>
                  </a:solidFill>
                  <a:latin typeface="腾讯体 W7"/>
                  <a:ea typeface="腾讯体 W7"/>
                </a:rPr>
                <a:t>进行分类</a:t>
              </a:r>
            </a:p>
          </p:txBody>
        </p:sp>
      </p:grpSp>
      <p:sp>
        <p:nvSpPr>
          <p:cNvPr id="20" name="文本框 19">
            <a:extLst>
              <a:ext uri="{FF2B5EF4-FFF2-40B4-BE49-F238E27FC236}">
                <a16:creationId xmlns:a16="http://schemas.microsoft.com/office/drawing/2014/main" id="{9870959F-807A-584F-9136-2E22873F0E97}"/>
              </a:ext>
            </a:extLst>
          </p:cNvPr>
          <p:cNvSpPr txBox="1"/>
          <p:nvPr/>
        </p:nvSpPr>
        <p:spPr>
          <a:xfrm>
            <a:off x="382689" y="3871713"/>
            <a:ext cx="4160113" cy="369332"/>
          </a:xfrm>
          <a:prstGeom prst="rect">
            <a:avLst/>
          </a:prstGeom>
          <a:noFill/>
        </p:spPr>
        <p:txBody>
          <a:bodyPr wrap="none" rtlCol="0">
            <a:spAutoFit/>
          </a:bodyPr>
          <a:lstStyle/>
          <a:p>
            <a:r>
              <a:rPr lang="zh-CN" altLang="en-US" dirty="0">
                <a:solidFill>
                  <a:srgbClr val="034FD8"/>
                </a:solidFill>
                <a:latin typeface="腾讯体 W7"/>
                <a:ea typeface="腾讯体 W7"/>
              </a:rPr>
              <a:t>痛点：</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时效性、数据积压问题、数据一致性</a:t>
            </a:r>
            <a:endParaRPr lang="en-US" altLang="zh-CN" dirty="0">
              <a:solidFill>
                <a:schemeClr val="bg2">
                  <a:lumMod val="1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46510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14</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异构存储同步</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2723823" cy="369332"/>
          </a:xfrm>
          <a:prstGeom prst="rect">
            <a:avLst/>
          </a:prstGeom>
          <a:noFill/>
        </p:spPr>
        <p:txBody>
          <a:bodyPr wrap="none" rtlCol="0">
            <a:spAutoFit/>
          </a:bodyPr>
          <a:lstStyle/>
          <a:p>
            <a:r>
              <a:rPr lang="zh-CN" altLang="en-US" dirty="0">
                <a:solidFill>
                  <a:srgbClr val="034FD8"/>
                </a:solidFill>
                <a:latin typeface="腾讯体 W7"/>
                <a:ea typeface="腾讯体 W7"/>
              </a:rPr>
              <a:t>异构存储增量同步方案：</a:t>
            </a:r>
          </a:p>
        </p:txBody>
      </p:sp>
      <p:grpSp>
        <p:nvGrpSpPr>
          <p:cNvPr id="8" name="组合 7">
            <a:extLst>
              <a:ext uri="{FF2B5EF4-FFF2-40B4-BE49-F238E27FC236}">
                <a16:creationId xmlns:a16="http://schemas.microsoft.com/office/drawing/2014/main" id="{60FC2462-97F7-4A4B-9814-1B9B1C7DC5BE}"/>
              </a:ext>
            </a:extLst>
          </p:cNvPr>
          <p:cNvGrpSpPr/>
          <p:nvPr/>
        </p:nvGrpSpPr>
        <p:grpSpPr>
          <a:xfrm>
            <a:off x="325138" y="4131404"/>
            <a:ext cx="10647467" cy="1821777"/>
            <a:chOff x="336589" y="3995354"/>
            <a:chExt cx="10647467" cy="1821777"/>
          </a:xfrm>
        </p:grpSpPr>
        <p:sp>
          <p:nvSpPr>
            <p:cNvPr id="4" name="文本框 3">
              <a:extLst>
                <a:ext uri="{FF2B5EF4-FFF2-40B4-BE49-F238E27FC236}">
                  <a16:creationId xmlns:a16="http://schemas.microsoft.com/office/drawing/2014/main" id="{FB789DE9-4077-F34A-8BA5-B9D8E50DAC20}"/>
                </a:ext>
              </a:extLst>
            </p:cNvPr>
            <p:cNvSpPr txBox="1"/>
            <p:nvPr/>
          </p:nvSpPr>
          <p:spPr>
            <a:xfrm>
              <a:off x="336589" y="3995354"/>
              <a:ext cx="3139001" cy="369332"/>
            </a:xfrm>
            <a:prstGeom prst="rect">
              <a:avLst/>
            </a:prstGeom>
            <a:noFill/>
          </p:spPr>
          <p:txBody>
            <a:bodyPr wrap="none" rtlCol="0">
              <a:spAutoFit/>
            </a:bodyPr>
            <a:lstStyle/>
            <a:p>
              <a:r>
                <a:rPr lang="en-US" altLang="zh-CN" dirty="0">
                  <a:solidFill>
                    <a:srgbClr val="034FD8"/>
                  </a:solidFill>
                  <a:latin typeface="腾讯体 W7"/>
                  <a:ea typeface="腾讯体 W7"/>
                </a:rPr>
                <a:t>CDC</a:t>
              </a:r>
              <a:r>
                <a:rPr lang="zh-CN" altLang="en-US" dirty="0">
                  <a:solidFill>
                    <a:srgbClr val="034FD8"/>
                  </a:solidFill>
                  <a:latin typeface="腾讯体 W7"/>
                  <a:ea typeface="腾讯体 W7"/>
                </a:rPr>
                <a:t>服务统一分发变更消息：</a:t>
              </a:r>
              <a:endParaRPr lang="en-US" altLang="zh-CN" dirty="0">
                <a:solidFill>
                  <a:srgbClr val="034FD8"/>
                </a:solidFill>
                <a:latin typeface="腾讯体 W7"/>
                <a:ea typeface="腾讯体 W7"/>
              </a:endParaRPr>
            </a:p>
          </p:txBody>
        </p:sp>
        <p:sp>
          <p:nvSpPr>
            <p:cNvPr id="7" name="文本框 6">
              <a:extLst>
                <a:ext uri="{FF2B5EF4-FFF2-40B4-BE49-F238E27FC236}">
                  <a16:creationId xmlns:a16="http://schemas.microsoft.com/office/drawing/2014/main" id="{76EC6E41-A393-5D45-B1ED-B6CC81F63AB3}"/>
                </a:ext>
              </a:extLst>
            </p:cNvPr>
            <p:cNvSpPr txBox="1"/>
            <p:nvPr/>
          </p:nvSpPr>
          <p:spPr>
            <a:xfrm>
              <a:off x="336589" y="4291008"/>
              <a:ext cx="10647467" cy="1526123"/>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消费不同数据同步方式的变更消息，理解底层数据实现，转换为</a:t>
              </a:r>
              <a:r>
                <a:rPr lang="zh-CN" altLang="en-US" sz="1600" dirty="0">
                  <a:solidFill>
                    <a:srgbClr val="FF0000"/>
                  </a:solidFill>
                  <a:latin typeface="Microsoft YaHei" panose="020B0503020204020204" pitchFamily="34" charset="-122"/>
                  <a:ea typeface="Microsoft YaHei" panose="020B0503020204020204" pitchFamily="34" charset="-122"/>
                </a:rPr>
                <a:t>统一的数据变更协议</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，提供字段级别的数据变更</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同一</a:t>
              </a:r>
              <a:r>
                <a:rPr lang="en-US" altLang="zh-CN" sz="1600" dirty="0">
                  <a:solidFill>
                    <a:srgbClr val="FF0000"/>
                  </a:solidFill>
                  <a:latin typeface="Microsoft YaHei" panose="020B0503020204020204" pitchFamily="34" charset="-122"/>
                  <a:ea typeface="Microsoft YaHei" panose="020B0503020204020204" pitchFamily="34" charset="-122"/>
                </a:rPr>
                <a:t>ID</a:t>
              </a:r>
              <a:r>
                <a:rPr lang="zh-CN" altLang="en-US" sz="1600" dirty="0">
                  <a:solidFill>
                    <a:srgbClr val="FF0000"/>
                  </a:solidFill>
                  <a:latin typeface="Microsoft YaHei" panose="020B0503020204020204" pitchFamily="34" charset="-122"/>
                  <a:ea typeface="Microsoft YaHei" panose="020B0503020204020204" pitchFamily="34" charset="-122"/>
                </a:rPr>
                <a:t>落在同一个</a:t>
              </a:r>
              <a:r>
                <a:rPr lang="en-US" altLang="zh-CN" sz="1600" dirty="0">
                  <a:solidFill>
                    <a:srgbClr val="FF0000"/>
                  </a:solidFill>
                  <a:latin typeface="Microsoft YaHei" panose="020B0503020204020204" pitchFamily="34" charset="-122"/>
                  <a:ea typeface="Microsoft YaHei" panose="020B0503020204020204" pitchFamily="34" charset="-122"/>
                </a:rPr>
                <a:t>partition</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解决时序问题</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通过规则引擎按照</a:t>
              </a:r>
              <a:r>
                <a:rPr lang="zh-CN" altLang="en-US" sz="1600" dirty="0">
                  <a:solidFill>
                    <a:srgbClr val="FF0000"/>
                  </a:solidFill>
                  <a:latin typeface="Microsoft YaHei" panose="020B0503020204020204" pitchFamily="34" charset="-122"/>
                  <a:ea typeface="Microsoft YaHei" panose="020B0503020204020204" pitchFamily="34" charset="-122"/>
                </a:rPr>
                <a:t>重要性分发</a:t>
              </a:r>
              <a:r>
                <a:rPr lang="en-US" altLang="zh-CN" sz="1600" dirty="0">
                  <a:solidFill>
                    <a:srgbClr val="FF0000"/>
                  </a:solidFill>
                  <a:latin typeface="Microsoft YaHei" panose="020B0503020204020204" pitchFamily="34" charset="-122"/>
                  <a:ea typeface="Microsoft YaHei" panose="020B0503020204020204" pitchFamily="34" charset="-122"/>
                </a:rPr>
                <a:t>ID</a:t>
              </a:r>
              <a:r>
                <a:rPr lang="zh-CN" altLang="en-US" sz="1600" dirty="0">
                  <a:solidFill>
                    <a:srgbClr val="FF0000"/>
                  </a:solidFill>
                  <a:latin typeface="Microsoft YaHei" panose="020B0503020204020204" pitchFamily="34" charset="-122"/>
                  <a:ea typeface="Microsoft YaHei" panose="020B0503020204020204" pitchFamily="34" charset="-122"/>
                </a:rPr>
                <a:t>到不同队列</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，重要数据优先处理，解决数据积压问题</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目标存储故障存储数据在消息队列中，保证</a:t>
              </a:r>
              <a:r>
                <a:rPr lang="zh-CN" altLang="en-US" sz="1600" dirty="0">
                  <a:solidFill>
                    <a:srgbClr val="FF0000"/>
                  </a:solidFill>
                  <a:latin typeface="Microsoft YaHei" panose="020B0503020204020204" pitchFamily="34" charset="-122"/>
                  <a:ea typeface="Microsoft YaHei" panose="020B0503020204020204" pitchFamily="34" charset="-122"/>
                </a:rPr>
                <a:t>不丢数据</a:t>
              </a:r>
              <a:endParaRPr lang="en-US" altLang="zh-CN" sz="1600" dirty="0">
                <a:solidFill>
                  <a:srgbClr val="FF0000"/>
                </a:solidFill>
                <a:latin typeface="Microsoft YaHei" panose="020B0503020204020204" pitchFamily="34" charset="-122"/>
                <a:ea typeface="Microsoft YaHei" panose="020B0503020204020204" pitchFamily="34" charset="-122"/>
              </a:endParaRPr>
            </a:p>
          </p:txBody>
        </p:sp>
      </p:grpSp>
      <p:grpSp>
        <p:nvGrpSpPr>
          <p:cNvPr id="6" name="组合 5">
            <a:extLst>
              <a:ext uri="{FF2B5EF4-FFF2-40B4-BE49-F238E27FC236}">
                <a16:creationId xmlns:a16="http://schemas.microsoft.com/office/drawing/2014/main" id="{92769051-C5FF-EA44-A4B7-9EC9FCAB3C03}"/>
              </a:ext>
            </a:extLst>
          </p:cNvPr>
          <p:cNvGrpSpPr/>
          <p:nvPr/>
        </p:nvGrpSpPr>
        <p:grpSpPr>
          <a:xfrm>
            <a:off x="382692" y="1134399"/>
            <a:ext cx="11069609" cy="2976121"/>
            <a:chOff x="336589" y="1132169"/>
            <a:chExt cx="11069609" cy="2976121"/>
          </a:xfrm>
        </p:grpSpPr>
        <p:grpSp>
          <p:nvGrpSpPr>
            <p:cNvPr id="41" name="组合 40">
              <a:extLst>
                <a:ext uri="{FF2B5EF4-FFF2-40B4-BE49-F238E27FC236}">
                  <a16:creationId xmlns:a16="http://schemas.microsoft.com/office/drawing/2014/main" id="{92420B7C-3845-0B41-8715-D11CB4CD618B}"/>
                </a:ext>
              </a:extLst>
            </p:cNvPr>
            <p:cNvGrpSpPr/>
            <p:nvPr/>
          </p:nvGrpSpPr>
          <p:grpSpPr>
            <a:xfrm>
              <a:off x="8760922" y="1222907"/>
              <a:ext cx="2645276" cy="1875180"/>
              <a:chOff x="7996325" y="3988867"/>
              <a:chExt cx="2645276" cy="1875180"/>
            </a:xfrm>
          </p:grpSpPr>
          <p:sp>
            <p:nvSpPr>
              <p:cNvPr id="39" name="文本框 38">
                <a:extLst>
                  <a:ext uri="{FF2B5EF4-FFF2-40B4-BE49-F238E27FC236}">
                    <a16:creationId xmlns:a16="http://schemas.microsoft.com/office/drawing/2014/main" id="{1C35E3A7-B3AE-E842-9E60-BB1EA6998260}"/>
                  </a:ext>
                </a:extLst>
              </p:cNvPr>
              <p:cNvSpPr txBox="1"/>
              <p:nvPr/>
            </p:nvSpPr>
            <p:spPr>
              <a:xfrm>
                <a:off x="7996325" y="3988867"/>
                <a:ext cx="1313180" cy="261610"/>
              </a:xfrm>
              <a:prstGeom prst="rect">
                <a:avLst/>
              </a:prstGeom>
              <a:noFill/>
            </p:spPr>
            <p:txBody>
              <a:bodyPr wrap="none" rtlCol="0">
                <a:spAutoFit/>
              </a:bodyPr>
              <a:lstStyle/>
              <a:p>
                <a:r>
                  <a:rPr kumimoji="1" lang="zh-CN" altLang="en-US" sz="1100" dirty="0">
                    <a:solidFill>
                      <a:srgbClr val="FF0000"/>
                    </a:solidFill>
                    <a:latin typeface="TencentSans W7" panose="020C08030202040F0204" pitchFamily="34" charset="-122"/>
                    <a:ea typeface="TencentSans W7" panose="020C08030202040F0204" pitchFamily="34" charset="-122"/>
                  </a:rPr>
                  <a:t>提供数据订阅能力</a:t>
                </a:r>
              </a:p>
            </p:txBody>
          </p:sp>
          <p:sp>
            <p:nvSpPr>
              <p:cNvPr id="43" name="文本框 42">
                <a:extLst>
                  <a:ext uri="{FF2B5EF4-FFF2-40B4-BE49-F238E27FC236}">
                    <a16:creationId xmlns:a16="http://schemas.microsoft.com/office/drawing/2014/main" id="{22C7AC20-1581-684B-9295-A92F33A2F9EA}"/>
                  </a:ext>
                </a:extLst>
              </p:cNvPr>
              <p:cNvSpPr txBox="1"/>
              <p:nvPr/>
            </p:nvSpPr>
            <p:spPr>
              <a:xfrm>
                <a:off x="7996325" y="4527305"/>
                <a:ext cx="1313180" cy="261610"/>
              </a:xfrm>
              <a:prstGeom prst="rect">
                <a:avLst/>
              </a:prstGeom>
              <a:noFill/>
            </p:spPr>
            <p:txBody>
              <a:bodyPr wrap="none" rtlCol="0">
                <a:spAutoFit/>
              </a:bodyPr>
              <a:lstStyle/>
              <a:p>
                <a:r>
                  <a:rPr kumimoji="1" lang="zh-CN" altLang="en-US" sz="1100" dirty="0">
                    <a:solidFill>
                      <a:srgbClr val="FF0000"/>
                    </a:solidFill>
                    <a:latin typeface="TencentSans W7" panose="020C08030202040F0204" pitchFamily="34" charset="-122"/>
                    <a:ea typeface="TencentSans W7" panose="020C08030202040F0204" pitchFamily="34" charset="-122"/>
                  </a:rPr>
                  <a:t>提供数据检索能力</a:t>
                </a:r>
              </a:p>
            </p:txBody>
          </p:sp>
          <p:sp>
            <p:nvSpPr>
              <p:cNvPr id="44" name="文本框 43">
                <a:extLst>
                  <a:ext uri="{FF2B5EF4-FFF2-40B4-BE49-F238E27FC236}">
                    <a16:creationId xmlns:a16="http://schemas.microsoft.com/office/drawing/2014/main" id="{A9FAEAF2-8A7D-DC43-A7ED-AAF35CAA13D2}"/>
                  </a:ext>
                </a:extLst>
              </p:cNvPr>
              <p:cNvSpPr txBox="1"/>
              <p:nvPr/>
            </p:nvSpPr>
            <p:spPr>
              <a:xfrm>
                <a:off x="7996325" y="5064871"/>
                <a:ext cx="2645276" cy="261610"/>
              </a:xfrm>
              <a:prstGeom prst="rect">
                <a:avLst/>
              </a:prstGeom>
              <a:noFill/>
            </p:spPr>
            <p:txBody>
              <a:bodyPr wrap="none" rtlCol="0">
                <a:spAutoFit/>
              </a:bodyPr>
              <a:lstStyle/>
              <a:p>
                <a:r>
                  <a:rPr kumimoji="1" lang="zh-CN" altLang="en-US" sz="1100" dirty="0">
                    <a:solidFill>
                      <a:srgbClr val="FF0000"/>
                    </a:solidFill>
                    <a:latin typeface="TencentSans W7" panose="020C08030202040F0204" pitchFamily="34" charset="-122"/>
                    <a:ea typeface="TencentSans W7" panose="020C08030202040F0204" pitchFamily="34" charset="-122"/>
                  </a:rPr>
                  <a:t>高请求量场景，容忍一定时延（百</a:t>
                </a:r>
                <a:r>
                  <a:rPr kumimoji="1" lang="en-US" altLang="zh-CN" sz="1100" dirty="0">
                    <a:solidFill>
                      <a:srgbClr val="FF0000"/>
                    </a:solidFill>
                    <a:latin typeface="TencentSans W7" panose="020C08030202040F0204" pitchFamily="34" charset="-122"/>
                    <a:ea typeface="TencentSans W7" panose="020C08030202040F0204" pitchFamily="34" charset="-122"/>
                  </a:rPr>
                  <a:t>ms</a:t>
                </a:r>
                <a:r>
                  <a:rPr kumimoji="1" lang="zh-CN" altLang="en-US" sz="1100" dirty="0">
                    <a:solidFill>
                      <a:srgbClr val="FF0000"/>
                    </a:solidFill>
                    <a:latin typeface="TencentSans W7" panose="020C08030202040F0204" pitchFamily="34" charset="-122"/>
                    <a:ea typeface="TencentSans W7" panose="020C08030202040F0204" pitchFamily="34" charset="-122"/>
                  </a:rPr>
                  <a:t>）</a:t>
                </a:r>
              </a:p>
            </p:txBody>
          </p:sp>
          <p:sp>
            <p:nvSpPr>
              <p:cNvPr id="46" name="文本框 45">
                <a:extLst>
                  <a:ext uri="{FF2B5EF4-FFF2-40B4-BE49-F238E27FC236}">
                    <a16:creationId xmlns:a16="http://schemas.microsoft.com/office/drawing/2014/main" id="{7E9C8400-B602-2445-A363-A1C470439ED6}"/>
                  </a:ext>
                </a:extLst>
              </p:cNvPr>
              <p:cNvSpPr txBox="1"/>
              <p:nvPr/>
            </p:nvSpPr>
            <p:spPr>
              <a:xfrm>
                <a:off x="7996325" y="5602437"/>
                <a:ext cx="1595309" cy="261610"/>
              </a:xfrm>
              <a:prstGeom prst="rect">
                <a:avLst/>
              </a:prstGeom>
              <a:noFill/>
            </p:spPr>
            <p:txBody>
              <a:bodyPr wrap="none" rtlCol="0">
                <a:spAutoFit/>
              </a:bodyPr>
              <a:lstStyle/>
              <a:p>
                <a:r>
                  <a:rPr kumimoji="1" lang="zh-CN" altLang="en-US" sz="1100" dirty="0">
                    <a:solidFill>
                      <a:srgbClr val="FF0000"/>
                    </a:solidFill>
                    <a:latin typeface="TencentSans W7" panose="020C08030202040F0204" pitchFamily="34" charset="-122"/>
                    <a:ea typeface="TencentSans W7" panose="020C08030202040F0204" pitchFamily="34" charset="-122"/>
                  </a:rPr>
                  <a:t>提供离线数据分析能力</a:t>
                </a:r>
              </a:p>
            </p:txBody>
          </p:sp>
        </p:grpSp>
        <p:pic>
          <p:nvPicPr>
            <p:cNvPr id="5" name="图片 4">
              <a:extLst>
                <a:ext uri="{FF2B5EF4-FFF2-40B4-BE49-F238E27FC236}">
                  <a16:creationId xmlns:a16="http://schemas.microsoft.com/office/drawing/2014/main" id="{BC8EF336-5638-BD4F-9EF9-0F2175D65064}"/>
                </a:ext>
              </a:extLst>
            </p:cNvPr>
            <p:cNvPicPr>
              <a:picLocks noChangeAspect="1"/>
            </p:cNvPicPr>
            <p:nvPr/>
          </p:nvPicPr>
          <p:blipFill>
            <a:blip r:embed="rId4"/>
            <a:stretch>
              <a:fillRect/>
            </a:stretch>
          </p:blipFill>
          <p:spPr>
            <a:xfrm>
              <a:off x="336589" y="1132169"/>
              <a:ext cx="8509000" cy="2976121"/>
            </a:xfrm>
            <a:prstGeom prst="rect">
              <a:avLst/>
            </a:prstGeom>
          </p:spPr>
        </p:pic>
      </p:grpSp>
    </p:spTree>
    <p:extLst>
      <p:ext uri="{BB962C8B-B14F-4D97-AF65-F5344CB8AC3E}">
        <p14:creationId xmlns:p14="http://schemas.microsoft.com/office/powerpoint/2010/main" val="3525989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15</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易用性</a:t>
            </a:r>
            <a:endParaRPr lang="zh-CN" sz="2400" dirty="0">
              <a:latin typeface="腾讯体 W7"/>
              <a:ea typeface="腾讯体 W7"/>
            </a:endParaRPr>
          </a:p>
        </p:txBody>
      </p:sp>
      <p:grpSp>
        <p:nvGrpSpPr>
          <p:cNvPr id="11" name="成组"/>
          <p:cNvGrpSpPr/>
          <p:nvPr/>
        </p:nvGrpSpPr>
        <p:grpSpPr>
          <a:xfrm>
            <a:off x="334990"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334990" y="717612"/>
            <a:ext cx="3416320" cy="369332"/>
          </a:xfrm>
          <a:prstGeom prst="rect">
            <a:avLst/>
          </a:prstGeom>
          <a:noFill/>
        </p:spPr>
        <p:txBody>
          <a:bodyPr wrap="none" rtlCol="0">
            <a:spAutoFit/>
          </a:bodyPr>
          <a:lstStyle/>
          <a:p>
            <a:r>
              <a:rPr lang="zh-CN" altLang="en-US" dirty="0">
                <a:solidFill>
                  <a:srgbClr val="034FD8"/>
                </a:solidFill>
                <a:latin typeface="腾讯体 W7"/>
                <a:ea typeface="腾讯体 W7"/>
              </a:rPr>
              <a:t>通过统一接入平台完成功能收拢</a:t>
            </a:r>
          </a:p>
        </p:txBody>
      </p:sp>
      <p:sp>
        <p:nvSpPr>
          <p:cNvPr id="77" name="文本框 76">
            <a:extLst>
              <a:ext uri="{FF2B5EF4-FFF2-40B4-BE49-F238E27FC236}">
                <a16:creationId xmlns:a16="http://schemas.microsoft.com/office/drawing/2014/main" id="{522172C1-C559-F44A-B234-0E248DAC4FAA}"/>
              </a:ext>
            </a:extLst>
          </p:cNvPr>
          <p:cNvSpPr txBox="1"/>
          <p:nvPr/>
        </p:nvSpPr>
        <p:spPr>
          <a:xfrm>
            <a:off x="5019000" y="4042223"/>
            <a:ext cx="5128327" cy="2403287"/>
          </a:xfrm>
          <a:prstGeom prst="rect">
            <a:avLst/>
          </a:prstGeom>
          <a:noFill/>
        </p:spPr>
        <p:txBody>
          <a:bodyPr wrap="none" rtlCol="0">
            <a:spAutoFit/>
          </a:bodyPr>
          <a:lstStyle/>
          <a:p>
            <a:pPr>
              <a:lnSpc>
                <a:spcPct val="150000"/>
              </a:lnSpc>
            </a:pPr>
            <a:r>
              <a:rPr lang="zh-CN" altLang="en-US" dirty="0">
                <a:solidFill>
                  <a:srgbClr val="034FD8"/>
                </a:solidFill>
                <a:latin typeface="腾讯体 W7"/>
                <a:ea typeface="腾讯体 W7"/>
              </a:rPr>
              <a:t>协议标准化：</a:t>
            </a:r>
            <a:endParaRPr lang="en-US" altLang="zh-CN" dirty="0">
              <a:solidFill>
                <a:srgbClr val="034FD8"/>
              </a:solidFill>
              <a:latin typeface="腾讯体 W7"/>
              <a:ea typeface="腾讯体 W7"/>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数据读写、数据订阅、数据检索统一使用</a:t>
            </a:r>
            <a:r>
              <a:rPr lang="zh-CN" altLang="en-US" sz="1600" dirty="0">
                <a:solidFill>
                  <a:srgbClr val="FF0000"/>
                </a:solidFill>
                <a:latin typeface="Microsoft YaHei" panose="020B0503020204020204" pitchFamily="34" charset="-122"/>
                <a:ea typeface="Microsoft YaHei" panose="020B0503020204020204" pitchFamily="34" charset="-122"/>
              </a:rPr>
              <a:t>一套协议</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rgbClr val="034FD8"/>
                </a:solidFill>
                <a:latin typeface="TencentSans W7" panose="020C08030202040F0204" pitchFamily="34" charset="-122"/>
                <a:ea typeface="TencentSans W7" panose="020C08030202040F0204" pitchFamily="34" charset="-122"/>
              </a:rPr>
              <a:t>流程标准化：</a:t>
            </a:r>
            <a:endParaRPr lang="en-US" altLang="zh-CN" dirty="0">
              <a:solidFill>
                <a:srgbClr val="FF0000"/>
              </a:solidFill>
              <a:latin typeface="TencentSans W7" panose="020C08030202040F0204" pitchFamily="34" charset="-122"/>
              <a:ea typeface="TencentSans W7" panose="020C08030202040F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注册业务</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选择功能</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申请接口</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审批</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调用接口</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pPr>
            <a:r>
              <a:rPr lang="zh-CN" altLang="en-US" dirty="0">
                <a:solidFill>
                  <a:srgbClr val="034FD8"/>
                </a:solidFill>
                <a:latin typeface="TencentSans W7" panose="020C08030202040F0204" pitchFamily="34" charset="-122"/>
                <a:ea typeface="TencentSans W7" panose="020C08030202040F0204" pitchFamily="34" charset="-122"/>
              </a:rPr>
              <a:t>管理标准化：</a:t>
            </a:r>
            <a:endParaRPr lang="en-US" altLang="zh-CN" dirty="0">
              <a:solidFill>
                <a:srgbClr val="034FD8"/>
              </a:solidFill>
              <a:latin typeface="TencentSans W7" panose="020C08030202040F0204" pitchFamily="34" charset="-122"/>
              <a:ea typeface="TencentSans W7" panose="020C08030202040F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接口</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用户</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流量</a:t>
            </a:r>
            <a:r>
              <a:rPr lang="zh-CN" altLang="en-US" sz="1600" dirty="0">
                <a:solidFill>
                  <a:srgbClr val="FF0000"/>
                </a:solidFill>
                <a:latin typeface="Microsoft YaHei" panose="020B0503020204020204" pitchFamily="34" charset="-122"/>
                <a:ea typeface="Microsoft YaHei" panose="020B0503020204020204" pitchFamily="34" charset="-122"/>
              </a:rPr>
              <a:t>统一管理</a:t>
            </a:r>
            <a:endParaRPr lang="en-US" altLang="zh-CN" sz="1600" dirty="0">
              <a:solidFill>
                <a:srgbClr val="FF0000"/>
              </a:solidFill>
              <a:latin typeface="Microsoft YaHei" panose="020B0503020204020204" pitchFamily="34" charset="-122"/>
              <a:ea typeface="Microsoft YaHei" panose="020B0503020204020204" pitchFamily="34" charset="-122"/>
            </a:endParaRPr>
          </a:p>
        </p:txBody>
      </p:sp>
      <p:grpSp>
        <p:nvGrpSpPr>
          <p:cNvPr id="87" name="组合 86">
            <a:extLst>
              <a:ext uri="{FF2B5EF4-FFF2-40B4-BE49-F238E27FC236}">
                <a16:creationId xmlns:a16="http://schemas.microsoft.com/office/drawing/2014/main" id="{D93E7335-177A-3341-AC48-C2138E53C70A}"/>
              </a:ext>
            </a:extLst>
          </p:cNvPr>
          <p:cNvGrpSpPr/>
          <p:nvPr/>
        </p:nvGrpSpPr>
        <p:grpSpPr>
          <a:xfrm>
            <a:off x="5019000" y="1080060"/>
            <a:ext cx="6397683" cy="2994790"/>
            <a:chOff x="5019000" y="757293"/>
            <a:chExt cx="6790311" cy="3497720"/>
          </a:xfrm>
        </p:grpSpPr>
        <p:grpSp>
          <p:nvGrpSpPr>
            <p:cNvPr id="78" name="组合 77">
              <a:extLst>
                <a:ext uri="{FF2B5EF4-FFF2-40B4-BE49-F238E27FC236}">
                  <a16:creationId xmlns:a16="http://schemas.microsoft.com/office/drawing/2014/main" id="{FC189DDF-240F-8E48-8AF2-4A9C0D4AD277}"/>
                </a:ext>
              </a:extLst>
            </p:cNvPr>
            <p:cNvGrpSpPr/>
            <p:nvPr/>
          </p:nvGrpSpPr>
          <p:grpSpPr>
            <a:xfrm>
              <a:off x="5019000" y="757293"/>
              <a:ext cx="6790311" cy="3497720"/>
              <a:chOff x="5019000" y="392205"/>
              <a:chExt cx="6790311" cy="3497720"/>
            </a:xfrm>
          </p:grpSpPr>
          <p:pic>
            <p:nvPicPr>
              <p:cNvPr id="25" name="图片 24">
                <a:extLst>
                  <a:ext uri="{FF2B5EF4-FFF2-40B4-BE49-F238E27FC236}">
                    <a16:creationId xmlns:a16="http://schemas.microsoft.com/office/drawing/2014/main" id="{3F93700E-64AE-E24F-A23B-B7BC4BE2E2E4}"/>
                  </a:ext>
                </a:extLst>
              </p:cNvPr>
              <p:cNvPicPr>
                <a:picLocks noChangeAspect="1"/>
              </p:cNvPicPr>
              <p:nvPr/>
            </p:nvPicPr>
            <p:blipFill>
              <a:blip r:embed="rId4"/>
              <a:stretch>
                <a:fillRect/>
              </a:stretch>
            </p:blipFill>
            <p:spPr>
              <a:xfrm>
                <a:off x="5019000" y="392205"/>
                <a:ext cx="6790311" cy="3497720"/>
              </a:xfrm>
              <a:prstGeom prst="rect">
                <a:avLst/>
              </a:prstGeom>
            </p:spPr>
          </p:pic>
          <p:sp>
            <p:nvSpPr>
              <p:cNvPr id="50" name="矩形 49">
                <a:extLst>
                  <a:ext uri="{FF2B5EF4-FFF2-40B4-BE49-F238E27FC236}">
                    <a16:creationId xmlns:a16="http://schemas.microsoft.com/office/drawing/2014/main" id="{75967F69-1531-4342-8081-9918931A8461}"/>
                  </a:ext>
                </a:extLst>
              </p:cNvPr>
              <p:cNvSpPr/>
              <p:nvPr/>
            </p:nvSpPr>
            <p:spPr>
              <a:xfrm>
                <a:off x="5733738" y="971115"/>
                <a:ext cx="1768839" cy="207938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文本框 50">
                <a:extLst>
                  <a:ext uri="{FF2B5EF4-FFF2-40B4-BE49-F238E27FC236}">
                    <a16:creationId xmlns:a16="http://schemas.microsoft.com/office/drawing/2014/main" id="{EDAF50B7-F051-A742-A28D-01ADCA0CA75D}"/>
                  </a:ext>
                </a:extLst>
              </p:cNvPr>
              <p:cNvSpPr txBox="1"/>
              <p:nvPr/>
            </p:nvSpPr>
            <p:spPr>
              <a:xfrm>
                <a:off x="6269344" y="474334"/>
                <a:ext cx="697627"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选择功能</a:t>
                </a:r>
              </a:p>
            </p:txBody>
          </p:sp>
          <p:cxnSp>
            <p:nvCxnSpPr>
              <p:cNvPr id="53" name="直线箭头连接符 52">
                <a:extLst>
                  <a:ext uri="{FF2B5EF4-FFF2-40B4-BE49-F238E27FC236}">
                    <a16:creationId xmlns:a16="http://schemas.microsoft.com/office/drawing/2014/main" id="{FFDBEA3D-332B-4042-819D-995C2CBF1885}"/>
                  </a:ext>
                </a:extLst>
              </p:cNvPr>
              <p:cNvCxnSpPr>
                <a:cxnSpLocks/>
                <a:stCxn id="51" idx="2"/>
                <a:endCxn id="50" idx="0"/>
              </p:cNvCxnSpPr>
              <p:nvPr/>
            </p:nvCxnSpPr>
            <p:spPr>
              <a:xfrm>
                <a:off x="6618158" y="720555"/>
                <a:ext cx="0" cy="25056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42948F41-11E3-4B48-A4BA-39F1F964BCC1}"/>
                  </a:ext>
                </a:extLst>
              </p:cNvPr>
              <p:cNvSpPr/>
              <p:nvPr/>
            </p:nvSpPr>
            <p:spPr>
              <a:xfrm>
                <a:off x="5106649" y="3343872"/>
                <a:ext cx="989351" cy="46363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a:extLst>
                  <a:ext uri="{FF2B5EF4-FFF2-40B4-BE49-F238E27FC236}">
                    <a16:creationId xmlns:a16="http://schemas.microsoft.com/office/drawing/2014/main" id="{2BC917BE-3D98-7C4B-BA6D-468712708E1B}"/>
                  </a:ext>
                </a:extLst>
              </p:cNvPr>
              <p:cNvSpPr/>
              <p:nvPr/>
            </p:nvSpPr>
            <p:spPr>
              <a:xfrm>
                <a:off x="7877332" y="971115"/>
                <a:ext cx="3818886" cy="2462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文本框 62">
                <a:extLst>
                  <a:ext uri="{FF2B5EF4-FFF2-40B4-BE49-F238E27FC236}">
                    <a16:creationId xmlns:a16="http://schemas.microsoft.com/office/drawing/2014/main" id="{29EA5A49-E363-9148-9598-5D81D5D77AC5}"/>
                  </a:ext>
                </a:extLst>
              </p:cNvPr>
              <p:cNvSpPr txBox="1"/>
              <p:nvPr/>
            </p:nvSpPr>
            <p:spPr>
              <a:xfrm>
                <a:off x="6600649" y="3452576"/>
                <a:ext cx="697627"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选择字段</a:t>
                </a:r>
              </a:p>
            </p:txBody>
          </p:sp>
          <p:sp>
            <p:nvSpPr>
              <p:cNvPr id="64" name="文本框 63">
                <a:extLst>
                  <a:ext uri="{FF2B5EF4-FFF2-40B4-BE49-F238E27FC236}">
                    <a16:creationId xmlns:a16="http://schemas.microsoft.com/office/drawing/2014/main" id="{54D1DA68-BB5B-DD4E-AC9A-2776B93DE12F}"/>
                  </a:ext>
                </a:extLst>
              </p:cNvPr>
              <p:cNvSpPr txBox="1"/>
              <p:nvPr/>
            </p:nvSpPr>
            <p:spPr>
              <a:xfrm>
                <a:off x="9373841" y="474591"/>
                <a:ext cx="825867"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选择数据集</a:t>
                </a:r>
              </a:p>
            </p:txBody>
          </p:sp>
          <p:cxnSp>
            <p:nvCxnSpPr>
              <p:cNvPr id="65" name="直线箭头连接符 64">
                <a:extLst>
                  <a:ext uri="{FF2B5EF4-FFF2-40B4-BE49-F238E27FC236}">
                    <a16:creationId xmlns:a16="http://schemas.microsoft.com/office/drawing/2014/main" id="{7FFB7C9E-56C9-7943-A545-37E55D678185}"/>
                  </a:ext>
                </a:extLst>
              </p:cNvPr>
              <p:cNvCxnSpPr>
                <a:cxnSpLocks/>
                <a:stCxn id="63" idx="1"/>
                <a:endCxn id="61" idx="3"/>
              </p:cNvCxnSpPr>
              <p:nvPr/>
            </p:nvCxnSpPr>
            <p:spPr>
              <a:xfrm flipH="1">
                <a:off x="6096000" y="3575687"/>
                <a:ext cx="504649" cy="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0B6DFDE4-556D-0346-8136-EE626FC19EA8}"/>
                  </a:ext>
                </a:extLst>
              </p:cNvPr>
              <p:cNvCxnSpPr>
                <a:cxnSpLocks/>
                <a:stCxn id="64" idx="2"/>
                <a:endCxn id="62" idx="0"/>
              </p:cNvCxnSpPr>
              <p:nvPr/>
            </p:nvCxnSpPr>
            <p:spPr>
              <a:xfrm>
                <a:off x="9786775" y="720812"/>
                <a:ext cx="0" cy="25030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82" name="矩形 81">
              <a:extLst>
                <a:ext uri="{FF2B5EF4-FFF2-40B4-BE49-F238E27FC236}">
                  <a16:creationId xmlns:a16="http://schemas.microsoft.com/office/drawing/2014/main" id="{7F1FFCB5-4260-C146-929A-59119A8A244D}"/>
                </a:ext>
              </a:extLst>
            </p:cNvPr>
            <p:cNvSpPr/>
            <p:nvPr/>
          </p:nvSpPr>
          <p:spPr>
            <a:xfrm>
              <a:off x="8108066" y="1615221"/>
              <a:ext cx="1979271" cy="2177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a:extLst>
                <a:ext uri="{FF2B5EF4-FFF2-40B4-BE49-F238E27FC236}">
                  <a16:creationId xmlns:a16="http://schemas.microsoft.com/office/drawing/2014/main" id="{0D943B63-0C07-3F45-B152-622805FAA7E1}"/>
                </a:ext>
              </a:extLst>
            </p:cNvPr>
            <p:cNvSpPr txBox="1"/>
            <p:nvPr/>
          </p:nvSpPr>
          <p:spPr>
            <a:xfrm>
              <a:off x="8748887" y="1967643"/>
              <a:ext cx="697627"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选择频控</a:t>
              </a:r>
            </a:p>
          </p:txBody>
        </p:sp>
        <p:cxnSp>
          <p:nvCxnSpPr>
            <p:cNvPr id="86" name="直线箭头连接符 85">
              <a:extLst>
                <a:ext uri="{FF2B5EF4-FFF2-40B4-BE49-F238E27FC236}">
                  <a16:creationId xmlns:a16="http://schemas.microsoft.com/office/drawing/2014/main" id="{54F27680-6C7E-2548-A8B0-3C9D9ECC5BC9}"/>
                </a:ext>
              </a:extLst>
            </p:cNvPr>
            <p:cNvCxnSpPr>
              <a:cxnSpLocks/>
              <a:stCxn id="85" idx="0"/>
              <a:endCxn id="82" idx="2"/>
            </p:cNvCxnSpPr>
            <p:nvPr/>
          </p:nvCxnSpPr>
          <p:spPr>
            <a:xfrm flipV="1">
              <a:off x="9097701" y="1832984"/>
              <a:ext cx="1" cy="13465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90" name="图片 89">
            <a:extLst>
              <a:ext uri="{FF2B5EF4-FFF2-40B4-BE49-F238E27FC236}">
                <a16:creationId xmlns:a16="http://schemas.microsoft.com/office/drawing/2014/main" id="{5EC439BA-7487-9642-8FFE-88CD7A714DFA}"/>
              </a:ext>
            </a:extLst>
          </p:cNvPr>
          <p:cNvPicPr>
            <a:picLocks noChangeAspect="1"/>
          </p:cNvPicPr>
          <p:nvPr/>
        </p:nvPicPr>
        <p:blipFill>
          <a:blip r:embed="rId5"/>
          <a:stretch>
            <a:fillRect/>
          </a:stretch>
        </p:blipFill>
        <p:spPr>
          <a:xfrm>
            <a:off x="334990" y="1080060"/>
            <a:ext cx="4241800" cy="5257800"/>
          </a:xfrm>
          <a:prstGeom prst="rect">
            <a:avLst/>
          </a:prstGeom>
        </p:spPr>
      </p:pic>
    </p:spTree>
    <p:extLst>
      <p:ext uri="{BB962C8B-B14F-4D97-AF65-F5344CB8AC3E}">
        <p14:creationId xmlns:p14="http://schemas.microsoft.com/office/powerpoint/2010/main" val="165215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16</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易用性</a:t>
            </a:r>
            <a:r>
              <a:rPr lang="en-US" altLang="zh-CN" sz="2400" dirty="0">
                <a:latin typeface="腾讯体 W7"/>
                <a:ea typeface="腾讯体 W7"/>
              </a:rPr>
              <a:t>-</a:t>
            </a:r>
            <a:r>
              <a:rPr lang="zh-CN" altLang="en-US" sz="2400" dirty="0">
                <a:latin typeface="腾讯体 W7"/>
                <a:ea typeface="腾讯体 W7"/>
              </a:rPr>
              <a:t>总结</a:t>
            </a:r>
            <a:endParaRPr lang="zh-CN" sz="2400" dirty="0">
              <a:latin typeface="腾讯体 W7"/>
              <a:ea typeface="腾讯体 W7"/>
            </a:endParaRPr>
          </a:p>
        </p:txBody>
      </p:sp>
      <p:grpSp>
        <p:nvGrpSpPr>
          <p:cNvPr id="11" name="成组"/>
          <p:cNvGrpSpPr/>
          <p:nvPr/>
        </p:nvGrpSpPr>
        <p:grpSpPr>
          <a:xfrm>
            <a:off x="334990"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4" name="组合 3">
            <a:extLst>
              <a:ext uri="{FF2B5EF4-FFF2-40B4-BE49-F238E27FC236}">
                <a16:creationId xmlns:a16="http://schemas.microsoft.com/office/drawing/2014/main" id="{61BB598D-FDDF-2B46-8E74-0B7280F1F776}"/>
              </a:ext>
            </a:extLst>
          </p:cNvPr>
          <p:cNvGrpSpPr/>
          <p:nvPr/>
        </p:nvGrpSpPr>
        <p:grpSpPr>
          <a:xfrm>
            <a:off x="334990" y="2548790"/>
            <a:ext cx="8154797" cy="1458606"/>
            <a:chOff x="381090" y="2430484"/>
            <a:chExt cx="8154797" cy="1458606"/>
          </a:xfrm>
        </p:grpSpPr>
        <p:sp>
          <p:nvSpPr>
            <p:cNvPr id="2" name="文本框 1">
              <a:extLst>
                <a:ext uri="{FF2B5EF4-FFF2-40B4-BE49-F238E27FC236}">
                  <a16:creationId xmlns:a16="http://schemas.microsoft.com/office/drawing/2014/main" id="{F03636D3-8813-FD47-A172-AF203282AD77}"/>
                </a:ext>
              </a:extLst>
            </p:cNvPr>
            <p:cNvSpPr txBox="1"/>
            <p:nvPr/>
          </p:nvSpPr>
          <p:spPr>
            <a:xfrm>
              <a:off x="381090" y="2732298"/>
              <a:ext cx="8154797" cy="11567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解决了旧架构经常因为丢数据或数据积压导致</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Union</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读不到数据</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/ES</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查不到数据等问题</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Union</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数据生效时延从</a:t>
              </a:r>
              <a:r>
                <a:rPr lang="zh-CN" altLang="en-US" sz="1600" dirty="0">
                  <a:solidFill>
                    <a:srgbClr val="FF0000"/>
                  </a:solidFill>
                  <a:latin typeface="Microsoft YaHei" panose="020B0503020204020204" pitchFamily="34" charset="-122"/>
                  <a:ea typeface="Microsoft YaHei" panose="020B0503020204020204" pitchFamily="34" charset="-122"/>
                </a:rPr>
                <a:t>秒级</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优化到了</a:t>
              </a:r>
              <a:r>
                <a:rPr lang="en-US" altLang="zh-CN" sz="1600" dirty="0">
                  <a:solidFill>
                    <a:srgbClr val="FF0000"/>
                  </a:solidFill>
                  <a:latin typeface="Microsoft YaHei" panose="020B0503020204020204" pitchFamily="34" charset="-122"/>
                  <a:ea typeface="Microsoft YaHei" panose="020B0503020204020204" pitchFamily="34" charset="-122"/>
                </a:rPr>
                <a:t>100ms</a:t>
              </a:r>
              <a:r>
                <a:rPr lang="zh-CN" altLang="en-US" sz="1600" dirty="0">
                  <a:solidFill>
                    <a:srgbClr val="FF0000"/>
                  </a:solidFill>
                  <a:latin typeface="Microsoft YaHei" panose="020B0503020204020204" pitchFamily="34" charset="-122"/>
                  <a:ea typeface="Microsoft YaHei" panose="020B0503020204020204" pitchFamily="34" charset="-122"/>
                </a:rPr>
                <a:t>内</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ES</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数据生效时延从</a:t>
              </a:r>
              <a:r>
                <a:rPr lang="zh-CN" altLang="en-US" sz="1600" dirty="0">
                  <a:solidFill>
                    <a:srgbClr val="FF0000"/>
                  </a:solidFill>
                  <a:latin typeface="Microsoft YaHei" panose="020B0503020204020204" pitchFamily="34" charset="-122"/>
                  <a:ea typeface="Microsoft YaHei" panose="020B0503020204020204" pitchFamily="34" charset="-122"/>
                </a:rPr>
                <a:t>秒级</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优化到了</a:t>
              </a:r>
              <a:r>
                <a:rPr lang="en-US" altLang="zh-CN" sz="1600" dirty="0">
                  <a:solidFill>
                    <a:srgbClr val="FF0000"/>
                  </a:solidFill>
                  <a:latin typeface="Microsoft YaHei" panose="020B0503020204020204" pitchFamily="34" charset="-122"/>
                  <a:ea typeface="Microsoft YaHei" panose="020B0503020204020204" pitchFamily="34" charset="-122"/>
                </a:rPr>
                <a:t>10ms</a:t>
              </a:r>
            </a:p>
          </p:txBody>
        </p:sp>
        <p:sp>
          <p:nvSpPr>
            <p:cNvPr id="3" name="文本框 2">
              <a:extLst>
                <a:ext uri="{FF2B5EF4-FFF2-40B4-BE49-F238E27FC236}">
                  <a16:creationId xmlns:a16="http://schemas.microsoft.com/office/drawing/2014/main" id="{55D4F528-0798-F244-B97D-CADD5624A601}"/>
                </a:ext>
              </a:extLst>
            </p:cNvPr>
            <p:cNvSpPr txBox="1"/>
            <p:nvPr/>
          </p:nvSpPr>
          <p:spPr>
            <a:xfrm>
              <a:off x="381090" y="2430484"/>
              <a:ext cx="2723823" cy="369332"/>
            </a:xfrm>
            <a:prstGeom prst="rect">
              <a:avLst/>
            </a:prstGeom>
            <a:noFill/>
          </p:spPr>
          <p:txBody>
            <a:bodyPr wrap="none" rtlCol="0">
              <a:spAutoFit/>
            </a:bodyPr>
            <a:lstStyle/>
            <a:p>
              <a:r>
                <a:rPr lang="zh-CN" altLang="en-US" dirty="0">
                  <a:solidFill>
                    <a:srgbClr val="034FD8"/>
                  </a:solidFill>
                  <a:latin typeface="腾讯体 W7"/>
                  <a:ea typeface="腾讯体 W7"/>
                </a:rPr>
                <a:t>异构数据同步架构优化：</a:t>
              </a:r>
            </a:p>
          </p:txBody>
        </p:sp>
      </p:grpSp>
      <p:grpSp>
        <p:nvGrpSpPr>
          <p:cNvPr id="12" name="组合 11">
            <a:extLst>
              <a:ext uri="{FF2B5EF4-FFF2-40B4-BE49-F238E27FC236}">
                <a16:creationId xmlns:a16="http://schemas.microsoft.com/office/drawing/2014/main" id="{9D6B771B-EE94-C648-91DF-AE9F69CE683C}"/>
              </a:ext>
            </a:extLst>
          </p:cNvPr>
          <p:cNvGrpSpPr/>
          <p:nvPr/>
        </p:nvGrpSpPr>
        <p:grpSpPr>
          <a:xfrm>
            <a:off x="334990" y="794391"/>
            <a:ext cx="5843266" cy="1458606"/>
            <a:chOff x="381090" y="2430484"/>
            <a:chExt cx="5843266" cy="1458606"/>
          </a:xfrm>
        </p:grpSpPr>
        <p:sp>
          <p:nvSpPr>
            <p:cNvPr id="13" name="文本框 12">
              <a:extLst>
                <a:ext uri="{FF2B5EF4-FFF2-40B4-BE49-F238E27FC236}">
                  <a16:creationId xmlns:a16="http://schemas.microsoft.com/office/drawing/2014/main" id="{75193FB1-70DB-0145-BB1A-3B3209EC86A7}"/>
                </a:ext>
              </a:extLst>
            </p:cNvPr>
            <p:cNvSpPr txBox="1"/>
            <p:nvPr/>
          </p:nvSpPr>
          <p:spPr>
            <a:xfrm>
              <a:off x="381090" y="2732298"/>
              <a:ext cx="5843266" cy="11567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管理</a:t>
              </a:r>
              <a:r>
                <a:rPr lang="en-US" altLang="zh-CN" sz="1600" dirty="0">
                  <a:solidFill>
                    <a:srgbClr val="FF0000"/>
                  </a:solidFill>
                  <a:latin typeface="Microsoft YaHei" panose="020B0503020204020204" pitchFamily="34" charset="-122"/>
                  <a:ea typeface="Microsoft YaHei" panose="020B0503020204020204" pitchFamily="34" charset="-122"/>
                </a:rPr>
                <a:t>40</a:t>
              </a:r>
              <a:r>
                <a:rPr lang="zh-CN" altLang="en-US" sz="1600" dirty="0">
                  <a:solidFill>
                    <a:srgbClr val="FF0000"/>
                  </a:solidFill>
                  <a:latin typeface="Microsoft YaHei" panose="020B0503020204020204" pitchFamily="34" charset="-122"/>
                  <a:ea typeface="Microsoft YaHei" panose="020B0503020204020204" pitchFamily="34" charset="-122"/>
                </a:rPr>
                <a:t>多个</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项目的存储，一套接口覆盖所有项目的</a:t>
              </a:r>
              <a:r>
                <a:rPr lang="zh-CN" altLang="en-US" sz="1600" dirty="0">
                  <a:solidFill>
                    <a:srgbClr val="FF0000"/>
                  </a:solidFill>
                  <a:latin typeface="Microsoft YaHei" panose="020B0503020204020204" pitchFamily="34" charset="-122"/>
                  <a:ea typeface="Microsoft YaHei" panose="020B0503020204020204" pitchFamily="34" charset="-122"/>
                </a:rPr>
                <a:t>所有字段</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提供了</a:t>
              </a:r>
              <a:r>
                <a:rPr lang="zh-CN" altLang="en-US" sz="1600" dirty="0">
                  <a:solidFill>
                    <a:srgbClr val="FF0000"/>
                  </a:solidFill>
                  <a:latin typeface="Microsoft YaHei" panose="020B0503020204020204" pitchFamily="34" charset="-122"/>
                  <a:ea typeface="Microsoft YaHei" panose="020B0503020204020204" pitchFamily="34" charset="-122"/>
                </a:rPr>
                <a:t>列表类型、</a:t>
              </a:r>
              <a:r>
                <a:rPr lang="en-US" altLang="zh-CN" sz="1600" dirty="0">
                  <a:solidFill>
                    <a:srgbClr val="FF0000"/>
                  </a:solidFill>
                  <a:latin typeface="Microsoft YaHei" panose="020B0503020204020204" pitchFamily="34" charset="-122"/>
                  <a:ea typeface="Microsoft YaHei" panose="020B0503020204020204" pitchFamily="34" charset="-122"/>
                </a:rPr>
                <a:t>map</a:t>
              </a:r>
              <a:r>
                <a:rPr lang="zh-CN" altLang="en-US" sz="1600" dirty="0">
                  <a:solidFill>
                    <a:srgbClr val="FF0000"/>
                  </a:solidFill>
                  <a:latin typeface="Microsoft YaHei" panose="020B0503020204020204" pitchFamily="34" charset="-122"/>
                  <a:ea typeface="Microsoft YaHei" panose="020B0503020204020204" pitchFamily="34" charset="-122"/>
                </a:rPr>
                <a:t>类型</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等更为丰富的接口能力</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支持通过</a:t>
              </a:r>
              <a:r>
                <a:rPr lang="zh-CN" altLang="en-US" sz="1600" dirty="0">
                  <a:solidFill>
                    <a:srgbClr val="FF0000"/>
                  </a:solidFill>
                  <a:latin typeface="Microsoft YaHei" panose="020B0503020204020204" pitchFamily="34" charset="-122"/>
                  <a:ea typeface="Microsoft YaHei" panose="020B0503020204020204" pitchFamily="34" charset="-122"/>
                </a:rPr>
                <a:t>配置的方式</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快速接入管理一个新存储</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6C093D93-7110-2F4B-9045-0CBC6BA6C980}"/>
                </a:ext>
              </a:extLst>
            </p:cNvPr>
            <p:cNvSpPr txBox="1"/>
            <p:nvPr/>
          </p:nvSpPr>
          <p:spPr>
            <a:xfrm>
              <a:off x="381090" y="2430484"/>
              <a:ext cx="2262158" cy="369332"/>
            </a:xfrm>
            <a:prstGeom prst="rect">
              <a:avLst/>
            </a:prstGeom>
            <a:noFill/>
          </p:spPr>
          <p:txBody>
            <a:bodyPr wrap="none" rtlCol="0">
              <a:spAutoFit/>
            </a:bodyPr>
            <a:lstStyle/>
            <a:p>
              <a:r>
                <a:rPr lang="zh-CN" altLang="en-US" dirty="0">
                  <a:solidFill>
                    <a:srgbClr val="034FD8"/>
                  </a:solidFill>
                  <a:latin typeface="腾讯体 W7"/>
                  <a:ea typeface="腾讯体 W7"/>
                </a:rPr>
                <a:t>统一存储服务优化：</a:t>
              </a:r>
            </a:p>
          </p:txBody>
        </p:sp>
      </p:grpSp>
      <p:grpSp>
        <p:nvGrpSpPr>
          <p:cNvPr id="15" name="组合 14">
            <a:extLst>
              <a:ext uri="{FF2B5EF4-FFF2-40B4-BE49-F238E27FC236}">
                <a16:creationId xmlns:a16="http://schemas.microsoft.com/office/drawing/2014/main" id="{263601D7-15A0-3841-8A9C-BE8F6D4CCA09}"/>
              </a:ext>
            </a:extLst>
          </p:cNvPr>
          <p:cNvGrpSpPr/>
          <p:nvPr/>
        </p:nvGrpSpPr>
        <p:grpSpPr>
          <a:xfrm>
            <a:off x="334990" y="4303189"/>
            <a:ext cx="7654660" cy="1458606"/>
            <a:chOff x="381090" y="2430484"/>
            <a:chExt cx="7654660" cy="1458606"/>
          </a:xfrm>
        </p:grpSpPr>
        <p:sp>
          <p:nvSpPr>
            <p:cNvPr id="16" name="文本框 15">
              <a:extLst>
                <a:ext uri="{FF2B5EF4-FFF2-40B4-BE49-F238E27FC236}">
                  <a16:creationId xmlns:a16="http://schemas.microsoft.com/office/drawing/2014/main" id="{E305A365-07E3-9D45-815F-0479ACC0453C}"/>
                </a:ext>
              </a:extLst>
            </p:cNvPr>
            <p:cNvSpPr txBox="1"/>
            <p:nvPr/>
          </p:nvSpPr>
          <p:spPr>
            <a:xfrm>
              <a:off x="381090" y="2732298"/>
              <a:ext cx="7654660" cy="11567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将</a:t>
              </a:r>
              <a:r>
                <a:rPr lang="zh-CN" altLang="en-US" sz="1600" dirty="0">
                  <a:solidFill>
                    <a:srgbClr val="FF0000"/>
                  </a:solidFill>
                  <a:latin typeface="Microsoft YaHei" panose="020B0503020204020204" pitchFamily="34" charset="-122"/>
                  <a:ea typeface="Microsoft YaHei" panose="020B0503020204020204" pitchFamily="34" charset="-122"/>
                </a:rPr>
                <a:t>数据读写、数据检索、数据订阅</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进行收拢，大大降低下游业务使用的</a:t>
              </a:r>
              <a:r>
                <a:rPr lang="zh-CN" altLang="en-US" sz="1600" dirty="0">
                  <a:solidFill>
                    <a:srgbClr val="FF0000"/>
                  </a:solidFill>
                  <a:latin typeface="Microsoft YaHei" panose="020B0503020204020204" pitchFamily="34" charset="-122"/>
                  <a:ea typeface="Microsoft YaHei" panose="020B0503020204020204" pitchFamily="34" charset="-122"/>
                </a:rPr>
                <a:t>学习成本</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规范化接入流程，接口</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用户</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流量</a:t>
              </a:r>
              <a:r>
                <a:rPr lang="zh-CN" altLang="en-US" sz="1600" dirty="0">
                  <a:solidFill>
                    <a:srgbClr val="FF0000"/>
                  </a:solidFill>
                  <a:latin typeface="Microsoft YaHei" panose="020B0503020204020204" pitchFamily="34" charset="-122"/>
                  <a:ea typeface="Microsoft YaHei" panose="020B0503020204020204" pitchFamily="34" charset="-122"/>
                </a:rPr>
                <a:t>统一管理</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总接入项目数</a:t>
              </a:r>
              <a:r>
                <a:rPr lang="en-US" altLang="zh-CN" sz="1600" dirty="0">
                  <a:solidFill>
                    <a:srgbClr val="FF0000"/>
                  </a:solidFill>
                  <a:latin typeface="Microsoft YaHei" panose="020B0503020204020204" pitchFamily="34" charset="-122"/>
                  <a:ea typeface="Microsoft YaHei" panose="020B0503020204020204" pitchFamily="34" charset="-122"/>
                </a:rPr>
                <a:t>111</a:t>
              </a:r>
              <a:r>
                <a:rPr lang="zh-CN" altLang="en-US" sz="1600" dirty="0">
                  <a:solidFill>
                    <a:srgbClr val="FF0000"/>
                  </a:solidFill>
                  <a:latin typeface="Microsoft YaHei" panose="020B0503020204020204" pitchFamily="34" charset="-122"/>
                  <a:ea typeface="Microsoft YaHei" panose="020B0503020204020204" pitchFamily="34" charset="-122"/>
                </a:rPr>
                <a:t>个</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，总接入服务数</a:t>
              </a:r>
              <a:r>
                <a:rPr lang="en-US" altLang="zh-CN" sz="1600" dirty="0">
                  <a:solidFill>
                    <a:srgbClr val="FF0000"/>
                  </a:solidFill>
                  <a:latin typeface="Microsoft YaHei" panose="020B0503020204020204" pitchFamily="34" charset="-122"/>
                  <a:ea typeface="Microsoft YaHei" panose="020B0503020204020204" pitchFamily="34" charset="-122"/>
                </a:rPr>
                <a:t>676</a:t>
              </a:r>
              <a:r>
                <a:rPr lang="zh-CN" altLang="en-US" sz="1600" dirty="0">
                  <a:solidFill>
                    <a:srgbClr val="FF0000"/>
                  </a:solidFill>
                  <a:latin typeface="Microsoft YaHei" panose="020B0503020204020204" pitchFamily="34" charset="-122"/>
                  <a:ea typeface="Microsoft YaHei" panose="020B0503020204020204" pitchFamily="34" charset="-122"/>
                </a:rPr>
                <a:t>个</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FE895D82-708B-BD41-8C95-0673E01417DF}"/>
                </a:ext>
              </a:extLst>
            </p:cNvPr>
            <p:cNvSpPr txBox="1"/>
            <p:nvPr/>
          </p:nvSpPr>
          <p:spPr>
            <a:xfrm>
              <a:off x="381090" y="2430484"/>
              <a:ext cx="2723823" cy="369332"/>
            </a:xfrm>
            <a:prstGeom prst="rect">
              <a:avLst/>
            </a:prstGeom>
            <a:noFill/>
          </p:spPr>
          <p:txBody>
            <a:bodyPr wrap="none" rtlCol="0">
              <a:spAutoFit/>
            </a:bodyPr>
            <a:lstStyle/>
            <a:p>
              <a:r>
                <a:rPr lang="zh-CN" altLang="en-US" dirty="0">
                  <a:solidFill>
                    <a:srgbClr val="034FD8"/>
                  </a:solidFill>
                  <a:latin typeface="腾讯体 W7"/>
                  <a:ea typeface="腾讯体 W7"/>
                </a:rPr>
                <a:t>统一接入平台服务优化：</a:t>
              </a:r>
            </a:p>
          </p:txBody>
        </p:sp>
      </p:grpSp>
    </p:spTree>
    <p:extLst>
      <p:ext uri="{BB962C8B-B14F-4D97-AF65-F5344CB8AC3E}">
        <p14:creationId xmlns:p14="http://schemas.microsoft.com/office/powerpoint/2010/main" val="1245320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17</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扩展性</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336589" y="752507"/>
            <a:ext cx="4357283" cy="369332"/>
          </a:xfrm>
          <a:prstGeom prst="rect">
            <a:avLst/>
          </a:prstGeom>
          <a:noFill/>
        </p:spPr>
        <p:txBody>
          <a:bodyPr wrap="none" rtlCol="0">
            <a:spAutoFit/>
          </a:bodyPr>
          <a:lstStyle/>
          <a:p>
            <a:r>
              <a:rPr lang="zh-CN" altLang="en-US" dirty="0">
                <a:solidFill>
                  <a:srgbClr val="034FD8"/>
                </a:solidFill>
                <a:latin typeface="腾讯体 W7"/>
                <a:ea typeface="腾讯体 W7"/>
              </a:rPr>
              <a:t>存储选型：支持任意增加字段</a:t>
            </a:r>
            <a:r>
              <a:rPr lang="en-US" altLang="zh-CN" dirty="0">
                <a:solidFill>
                  <a:srgbClr val="034FD8"/>
                </a:solidFill>
                <a:latin typeface="腾讯体 W7"/>
                <a:ea typeface="腾讯体 W7"/>
              </a:rPr>
              <a:t>&amp;</a:t>
            </a:r>
            <a:r>
              <a:rPr lang="zh-CN" altLang="en-US" dirty="0">
                <a:solidFill>
                  <a:srgbClr val="034FD8"/>
                </a:solidFill>
                <a:latin typeface="腾讯体 W7"/>
                <a:ea typeface="腾讯体 W7"/>
              </a:rPr>
              <a:t>弹性扩容</a:t>
            </a:r>
          </a:p>
        </p:txBody>
      </p:sp>
      <p:graphicFrame>
        <p:nvGraphicFramePr>
          <p:cNvPr id="4" name="表格 4">
            <a:extLst>
              <a:ext uri="{FF2B5EF4-FFF2-40B4-BE49-F238E27FC236}">
                <a16:creationId xmlns:a16="http://schemas.microsoft.com/office/drawing/2014/main" id="{45B084EC-4591-0C44-A688-52BEBE92AFA9}"/>
              </a:ext>
            </a:extLst>
          </p:cNvPr>
          <p:cNvGraphicFramePr>
            <a:graphicFrameLocks noGrp="1"/>
          </p:cNvGraphicFramePr>
          <p:nvPr>
            <p:extLst>
              <p:ext uri="{D42A27DB-BD31-4B8C-83A1-F6EECF244321}">
                <p14:modId xmlns:p14="http://schemas.microsoft.com/office/powerpoint/2010/main" val="2537912333"/>
              </p:ext>
            </p:extLst>
          </p:nvPr>
        </p:nvGraphicFramePr>
        <p:xfrm>
          <a:off x="446655" y="1204559"/>
          <a:ext cx="10404915" cy="1728095"/>
        </p:xfrm>
        <a:graphic>
          <a:graphicData uri="http://schemas.openxmlformats.org/drawingml/2006/table">
            <a:tbl>
              <a:tblPr firstRow="1" bandRow="1">
                <a:tableStyleId>{5C22544A-7EE6-4342-B048-85BDC9FD1C3A}</a:tableStyleId>
              </a:tblPr>
              <a:tblGrid>
                <a:gridCol w="1329176">
                  <a:extLst>
                    <a:ext uri="{9D8B030D-6E8A-4147-A177-3AD203B41FA5}">
                      <a16:colId xmlns:a16="http://schemas.microsoft.com/office/drawing/2014/main" val="3004411501"/>
                    </a:ext>
                  </a:extLst>
                </a:gridCol>
                <a:gridCol w="719882">
                  <a:extLst>
                    <a:ext uri="{9D8B030D-6E8A-4147-A177-3AD203B41FA5}">
                      <a16:colId xmlns:a16="http://schemas.microsoft.com/office/drawing/2014/main" val="2544761778"/>
                    </a:ext>
                  </a:extLst>
                </a:gridCol>
                <a:gridCol w="826356">
                  <a:extLst>
                    <a:ext uri="{9D8B030D-6E8A-4147-A177-3AD203B41FA5}">
                      <a16:colId xmlns:a16="http://schemas.microsoft.com/office/drawing/2014/main" val="237524479"/>
                    </a:ext>
                  </a:extLst>
                </a:gridCol>
                <a:gridCol w="1286083">
                  <a:extLst>
                    <a:ext uri="{9D8B030D-6E8A-4147-A177-3AD203B41FA5}">
                      <a16:colId xmlns:a16="http://schemas.microsoft.com/office/drawing/2014/main" val="1073367581"/>
                    </a:ext>
                  </a:extLst>
                </a:gridCol>
                <a:gridCol w="1468860">
                  <a:extLst>
                    <a:ext uri="{9D8B030D-6E8A-4147-A177-3AD203B41FA5}">
                      <a16:colId xmlns:a16="http://schemas.microsoft.com/office/drawing/2014/main" val="2010075106"/>
                    </a:ext>
                  </a:extLst>
                </a:gridCol>
                <a:gridCol w="694481">
                  <a:extLst>
                    <a:ext uri="{9D8B030D-6E8A-4147-A177-3AD203B41FA5}">
                      <a16:colId xmlns:a16="http://schemas.microsoft.com/office/drawing/2014/main" val="2121315122"/>
                    </a:ext>
                  </a:extLst>
                </a:gridCol>
                <a:gridCol w="682906">
                  <a:extLst>
                    <a:ext uri="{9D8B030D-6E8A-4147-A177-3AD203B41FA5}">
                      <a16:colId xmlns:a16="http://schemas.microsoft.com/office/drawing/2014/main" val="2222629646"/>
                    </a:ext>
                  </a:extLst>
                </a:gridCol>
                <a:gridCol w="844952">
                  <a:extLst>
                    <a:ext uri="{9D8B030D-6E8A-4147-A177-3AD203B41FA5}">
                      <a16:colId xmlns:a16="http://schemas.microsoft.com/office/drawing/2014/main" val="871608158"/>
                    </a:ext>
                  </a:extLst>
                </a:gridCol>
                <a:gridCol w="671332">
                  <a:extLst>
                    <a:ext uri="{9D8B030D-6E8A-4147-A177-3AD203B41FA5}">
                      <a16:colId xmlns:a16="http://schemas.microsoft.com/office/drawing/2014/main" val="1022583950"/>
                    </a:ext>
                  </a:extLst>
                </a:gridCol>
                <a:gridCol w="827537">
                  <a:extLst>
                    <a:ext uri="{9D8B030D-6E8A-4147-A177-3AD203B41FA5}">
                      <a16:colId xmlns:a16="http://schemas.microsoft.com/office/drawing/2014/main" val="4165161363"/>
                    </a:ext>
                  </a:extLst>
                </a:gridCol>
                <a:gridCol w="1053350">
                  <a:extLst>
                    <a:ext uri="{9D8B030D-6E8A-4147-A177-3AD203B41FA5}">
                      <a16:colId xmlns:a16="http://schemas.microsoft.com/office/drawing/2014/main" val="4107155677"/>
                    </a:ext>
                  </a:extLst>
                </a:gridCol>
              </a:tblGrid>
              <a:tr h="512165">
                <a:tc>
                  <a:txBody>
                    <a:bodyPr/>
                    <a:lstStyle/>
                    <a:p>
                      <a:pPr algn="ctr"/>
                      <a:r>
                        <a:rPr lang="zh-CN" altLang="en-US" sz="1200" dirty="0">
                          <a:solidFill>
                            <a:srgbClr val="FFFFFF"/>
                          </a:solidFill>
                        </a:rPr>
                        <a:t>主存选型</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扩展性</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容量</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硬盘成本</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内存成本</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读性能</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写性能</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事务支持</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可靠性</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运维支持</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FFFF"/>
                          </a:solidFill>
                        </a:rPr>
                        <a:t>支持</a:t>
                      </a:r>
                      <a:r>
                        <a:rPr lang="en-US" altLang="zh-CN" sz="1200" dirty="0">
                          <a:solidFill>
                            <a:srgbClr val="FFFFFF"/>
                          </a:solidFill>
                        </a:rPr>
                        <a:t>binlog</a:t>
                      </a:r>
                      <a:endParaRPr lang="zh-CN" altLang="en-US" sz="1200" dirty="0">
                        <a:solidFill>
                          <a:srgbClr val="FFFFFF"/>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2087620803"/>
                  </a:ext>
                </a:extLst>
              </a:tr>
              <a:tr h="378430">
                <a:tc>
                  <a:txBody>
                    <a:bodyPr/>
                    <a:lstStyle/>
                    <a:p>
                      <a:pPr algn="ctr"/>
                      <a:r>
                        <a:rPr lang="en-US" altLang="zh-CN" sz="1200" dirty="0">
                          <a:solidFill>
                            <a:schemeClr val="bg2">
                              <a:lumMod val="10000"/>
                            </a:schemeClr>
                          </a:solidFill>
                        </a:rPr>
                        <a:t>tdsql</a:t>
                      </a:r>
                      <a:r>
                        <a:rPr lang="zh-CN" altLang="en-US" sz="1200" dirty="0">
                          <a:solidFill>
                            <a:schemeClr val="bg2">
                              <a:lumMod val="10000"/>
                            </a:schemeClr>
                          </a:solidFill>
                        </a:rPr>
                        <a:t>竖表</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en-US" altLang="zh-CN" sz="1200" dirty="0">
                          <a:solidFill>
                            <a:schemeClr val="bg2">
                              <a:lumMod val="10000"/>
                            </a:schemeClr>
                          </a:solidFill>
                        </a:rPr>
                        <a:t>50TB</a:t>
                      </a:r>
                      <a:endParaRPr lang="zh-CN" altLang="en-US" sz="1200" dirty="0">
                        <a:solidFill>
                          <a:schemeClr val="bg2">
                            <a:lumMod val="10000"/>
                          </a:schemeClr>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marL="0" indent="0" algn="ctr" defTabSz="412750">
                        <a:lnSpc>
                          <a:spcPct val="100000"/>
                        </a:lnSpc>
                        <a:spcBef>
                          <a:spcPts val="0"/>
                        </a:spcBef>
                        <a:spcAft>
                          <a:spcPts val="0"/>
                        </a:spcAft>
                        <a:buClrTx/>
                        <a:buSzTx/>
                        <a:buFontTx/>
                        <a:buNone/>
                      </a:pPr>
                      <a:r>
                        <a:rPr lang="en-US" altLang="zh-CN" sz="1200" b="0" i="0" u="none" strike="noStrike" spc="0" baseline="0" dirty="0">
                          <a:ln>
                            <a:noFill/>
                          </a:ln>
                          <a:solidFill>
                            <a:schemeClr val="bg2">
                              <a:lumMod val="10000"/>
                            </a:schemeClr>
                          </a:solidFill>
                          <a:latin typeface="+mn-lt"/>
                          <a:ea typeface="+mn-ea"/>
                          <a:cs typeface="+mn-cs"/>
                        </a:rPr>
                        <a:t>0.324</a:t>
                      </a:r>
                      <a:r>
                        <a:rPr lang="zh-CN" altLang="en-US" sz="1200" b="0" i="0" u="none" strike="noStrike" spc="0" baseline="0" dirty="0">
                          <a:ln>
                            <a:noFill/>
                          </a:ln>
                          <a:solidFill>
                            <a:schemeClr val="bg2">
                              <a:lumMod val="10000"/>
                            </a:schemeClr>
                          </a:solidFill>
                          <a:latin typeface="+mn-lt"/>
                          <a:ea typeface="+mn-ea"/>
                          <a:cs typeface="+mn-cs"/>
                        </a:rPr>
                        <a:t>元</a:t>
                      </a:r>
                      <a:r>
                        <a:rPr lang="en-US" altLang="zh-CN" sz="1200" b="0" i="0" u="none" strike="noStrike" spc="0" baseline="0" dirty="0">
                          <a:ln>
                            <a:noFill/>
                          </a:ln>
                          <a:solidFill>
                            <a:schemeClr val="bg2">
                              <a:lumMod val="10000"/>
                            </a:schemeClr>
                          </a:solidFill>
                          <a:latin typeface="+mn-lt"/>
                          <a:ea typeface="+mn-ea"/>
                          <a:cs typeface="+mn-cs"/>
                        </a:rPr>
                        <a:t>/</a:t>
                      </a:r>
                      <a:r>
                        <a:rPr lang="en" altLang="zh-CN" sz="1200" b="0" i="0" u="none" strike="noStrike" spc="0" baseline="0" dirty="0">
                          <a:ln>
                            <a:noFill/>
                          </a:ln>
                          <a:solidFill>
                            <a:schemeClr val="bg2">
                              <a:lumMod val="10000"/>
                            </a:schemeClr>
                          </a:solidFill>
                          <a:latin typeface="+mn-lt"/>
                          <a:ea typeface="+mn-ea"/>
                          <a:cs typeface="+mn-cs"/>
                        </a:rPr>
                        <a:t>GB/</a:t>
                      </a:r>
                      <a:r>
                        <a:rPr lang="zh-CN" altLang="en-US" sz="1200" b="0" i="0" u="none" strike="noStrike" spc="0" baseline="0" dirty="0">
                          <a:ln>
                            <a:noFill/>
                          </a:ln>
                          <a:solidFill>
                            <a:schemeClr val="bg2">
                              <a:lumMod val="10000"/>
                            </a:schemeClr>
                          </a:solidFill>
                          <a:latin typeface="+mn-lt"/>
                          <a:ea typeface="+mn-ea"/>
                          <a:cs typeface="+mn-cs"/>
                        </a:rPr>
                        <a:t>月</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marL="0" indent="0" algn="ctr" defTabSz="412750">
                        <a:lnSpc>
                          <a:spcPct val="100000"/>
                        </a:lnSpc>
                        <a:spcBef>
                          <a:spcPts val="0"/>
                        </a:spcBef>
                        <a:spcAft>
                          <a:spcPts val="0"/>
                        </a:spcAft>
                        <a:buClrTx/>
                        <a:buSzTx/>
                        <a:buFontTx/>
                        <a:buNone/>
                      </a:pPr>
                      <a:r>
                        <a:rPr lang="en-US" altLang="zh-CN" sz="1200" b="0" i="0" u="none" strike="noStrike" spc="0" baseline="0" dirty="0">
                          <a:ln>
                            <a:noFill/>
                          </a:ln>
                          <a:solidFill>
                            <a:schemeClr val="bg2">
                              <a:lumMod val="10000"/>
                            </a:schemeClr>
                          </a:solidFill>
                          <a:latin typeface="+mn-lt"/>
                          <a:ea typeface="+mn-ea"/>
                          <a:cs typeface="+mn-cs"/>
                        </a:rPr>
                        <a:t>45.90</a:t>
                      </a:r>
                      <a:r>
                        <a:rPr lang="zh-CN" altLang="en-US" sz="1200" b="0" i="0" u="none" strike="noStrike" spc="0" baseline="0" dirty="0">
                          <a:ln>
                            <a:noFill/>
                          </a:ln>
                          <a:solidFill>
                            <a:schemeClr val="bg2">
                              <a:lumMod val="10000"/>
                            </a:schemeClr>
                          </a:solidFill>
                          <a:latin typeface="+mn-lt"/>
                          <a:ea typeface="+mn-ea"/>
                          <a:cs typeface="+mn-cs"/>
                        </a:rPr>
                        <a:t>元</a:t>
                      </a:r>
                      <a:r>
                        <a:rPr lang="en-US" altLang="zh-CN" sz="1200" b="0" i="0" u="none" strike="noStrike" spc="0" baseline="0" dirty="0">
                          <a:ln>
                            <a:noFill/>
                          </a:ln>
                          <a:solidFill>
                            <a:schemeClr val="bg2">
                              <a:lumMod val="10000"/>
                            </a:schemeClr>
                          </a:solidFill>
                          <a:latin typeface="+mn-lt"/>
                          <a:ea typeface="+mn-ea"/>
                          <a:cs typeface="+mn-cs"/>
                        </a:rPr>
                        <a:t>/</a:t>
                      </a:r>
                      <a:r>
                        <a:rPr lang="en" altLang="zh-CN" sz="1200" b="0" i="0" u="none" strike="noStrike" spc="0" baseline="0" dirty="0">
                          <a:ln>
                            <a:noFill/>
                          </a:ln>
                          <a:solidFill>
                            <a:schemeClr val="bg2">
                              <a:lumMod val="10000"/>
                            </a:schemeClr>
                          </a:solidFill>
                          <a:latin typeface="+mn-lt"/>
                          <a:ea typeface="+mn-ea"/>
                          <a:cs typeface="+mn-cs"/>
                        </a:rPr>
                        <a:t>GB/</a:t>
                      </a:r>
                      <a:r>
                        <a:rPr lang="zh-CN" altLang="en-US" sz="1200" b="0" i="0" u="none" strike="noStrike" spc="0" baseline="0" dirty="0">
                          <a:ln>
                            <a:noFill/>
                          </a:ln>
                          <a:solidFill>
                            <a:schemeClr val="bg2">
                              <a:lumMod val="10000"/>
                            </a:schemeClr>
                          </a:solidFill>
                          <a:latin typeface="+mn-lt"/>
                          <a:ea typeface="+mn-ea"/>
                          <a:cs typeface="+mn-cs"/>
                        </a:rPr>
                        <a:t>月</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中</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主从</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腾讯云</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是</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591901289"/>
                  </a:ext>
                </a:extLst>
              </a:tr>
              <a:tr h="378430">
                <a:tc>
                  <a:txBody>
                    <a:bodyPr/>
                    <a:lstStyle/>
                    <a:p>
                      <a:pPr algn="ctr"/>
                      <a:r>
                        <a:rPr lang="en-US" altLang="zh-CN" sz="1200" dirty="0">
                          <a:solidFill>
                            <a:schemeClr val="bg2">
                              <a:lumMod val="10000"/>
                            </a:schemeClr>
                          </a:solidFill>
                        </a:rPr>
                        <a:t>mongodb</a:t>
                      </a:r>
                      <a:endParaRPr lang="zh-CN" altLang="en-US" sz="1200" dirty="0">
                        <a:solidFill>
                          <a:schemeClr val="bg2">
                            <a:lumMod val="10000"/>
                          </a:schemeClr>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中</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en-US" altLang="zh-CN" sz="1200" dirty="0">
                          <a:solidFill>
                            <a:schemeClr val="bg2">
                              <a:lumMod val="10000"/>
                            </a:schemeClr>
                          </a:solidFill>
                        </a:rPr>
                        <a:t>120TB</a:t>
                      </a:r>
                      <a:endParaRPr lang="zh-CN" altLang="en-US" sz="1200" dirty="0">
                        <a:solidFill>
                          <a:schemeClr val="bg2">
                            <a:lumMod val="10000"/>
                          </a:schemeClr>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marL="0" indent="0" algn="ctr" defTabSz="412750">
                        <a:lnSpc>
                          <a:spcPct val="100000"/>
                        </a:lnSpc>
                        <a:spcBef>
                          <a:spcPts val="0"/>
                        </a:spcBef>
                        <a:spcAft>
                          <a:spcPts val="0"/>
                        </a:spcAft>
                        <a:buClrTx/>
                        <a:buSzTx/>
                        <a:buFontTx/>
                        <a:buNone/>
                      </a:pPr>
                      <a:r>
                        <a:rPr lang="en-US" altLang="zh-CN" sz="1200" b="0" i="0" u="none" strike="noStrike" spc="0" baseline="0" dirty="0">
                          <a:ln>
                            <a:noFill/>
                          </a:ln>
                          <a:solidFill>
                            <a:schemeClr val="bg2">
                              <a:lumMod val="10000"/>
                            </a:schemeClr>
                          </a:solidFill>
                          <a:latin typeface="+mn-lt"/>
                          <a:ea typeface="+mn-ea"/>
                          <a:cs typeface="+mn-cs"/>
                        </a:rPr>
                        <a:t>1.120</a:t>
                      </a:r>
                      <a:r>
                        <a:rPr lang="zh-CN" altLang="en-US" sz="1200" b="0" i="0" u="none" strike="noStrike" spc="0" baseline="0" dirty="0">
                          <a:ln>
                            <a:noFill/>
                          </a:ln>
                          <a:solidFill>
                            <a:schemeClr val="bg2">
                              <a:lumMod val="10000"/>
                            </a:schemeClr>
                          </a:solidFill>
                          <a:latin typeface="+mn-lt"/>
                          <a:ea typeface="+mn-ea"/>
                          <a:cs typeface="+mn-cs"/>
                        </a:rPr>
                        <a:t>元</a:t>
                      </a:r>
                      <a:r>
                        <a:rPr lang="en-US" altLang="zh-CN" sz="1200" b="0" i="0" u="none" strike="noStrike" spc="0" baseline="0" dirty="0">
                          <a:ln>
                            <a:noFill/>
                          </a:ln>
                          <a:solidFill>
                            <a:schemeClr val="bg2">
                              <a:lumMod val="10000"/>
                            </a:schemeClr>
                          </a:solidFill>
                          <a:latin typeface="+mn-lt"/>
                          <a:ea typeface="+mn-ea"/>
                          <a:cs typeface="+mn-cs"/>
                        </a:rPr>
                        <a:t>/</a:t>
                      </a:r>
                      <a:r>
                        <a:rPr lang="en" altLang="zh-CN" sz="1200" b="0" i="0" u="none" strike="noStrike" spc="0" baseline="0" dirty="0">
                          <a:ln>
                            <a:noFill/>
                          </a:ln>
                          <a:solidFill>
                            <a:schemeClr val="bg2">
                              <a:lumMod val="10000"/>
                            </a:schemeClr>
                          </a:solidFill>
                          <a:latin typeface="+mn-lt"/>
                          <a:ea typeface="+mn-ea"/>
                          <a:cs typeface="+mn-cs"/>
                        </a:rPr>
                        <a:t>GB/</a:t>
                      </a:r>
                      <a:r>
                        <a:rPr lang="zh-CN" altLang="en-US" sz="1200" b="0" i="0" u="none" strike="noStrike" spc="0" baseline="0" dirty="0">
                          <a:ln>
                            <a:noFill/>
                          </a:ln>
                          <a:solidFill>
                            <a:schemeClr val="bg2">
                              <a:lumMod val="10000"/>
                            </a:schemeClr>
                          </a:solidFill>
                          <a:latin typeface="+mn-lt"/>
                          <a:ea typeface="+mn-ea"/>
                          <a:cs typeface="+mn-cs"/>
                        </a:rPr>
                        <a:t>月</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marL="0" indent="0" algn="ctr" defTabSz="412750">
                        <a:lnSpc>
                          <a:spcPct val="100000"/>
                        </a:lnSpc>
                        <a:spcBef>
                          <a:spcPts val="0"/>
                        </a:spcBef>
                        <a:spcAft>
                          <a:spcPts val="0"/>
                        </a:spcAft>
                        <a:buClrTx/>
                        <a:buSzTx/>
                        <a:buFontTx/>
                        <a:buNone/>
                      </a:pPr>
                      <a:r>
                        <a:rPr lang="en-US" altLang="zh-CN" sz="1200" b="0" i="0" u="none" strike="noStrike" spc="0" baseline="0" dirty="0">
                          <a:ln>
                            <a:noFill/>
                          </a:ln>
                          <a:solidFill>
                            <a:schemeClr val="bg2">
                              <a:lumMod val="10000"/>
                            </a:schemeClr>
                          </a:solidFill>
                          <a:latin typeface="+mn-lt"/>
                          <a:ea typeface="+mn-ea"/>
                          <a:cs typeface="+mn-cs"/>
                        </a:rPr>
                        <a:t>38.33</a:t>
                      </a:r>
                      <a:r>
                        <a:rPr lang="zh-CN" altLang="en-US" sz="1200" b="0" i="0" u="none" strike="noStrike" spc="0" baseline="0" dirty="0">
                          <a:ln>
                            <a:noFill/>
                          </a:ln>
                          <a:solidFill>
                            <a:schemeClr val="bg2">
                              <a:lumMod val="10000"/>
                            </a:schemeClr>
                          </a:solidFill>
                          <a:latin typeface="+mn-lt"/>
                          <a:ea typeface="+mn-ea"/>
                          <a:cs typeface="+mn-cs"/>
                        </a:rPr>
                        <a:t>元</a:t>
                      </a:r>
                      <a:r>
                        <a:rPr lang="en-US" altLang="zh-CN" sz="1200" b="0" i="0" u="none" strike="noStrike" spc="0" baseline="0" dirty="0">
                          <a:ln>
                            <a:noFill/>
                          </a:ln>
                          <a:solidFill>
                            <a:schemeClr val="bg2">
                              <a:lumMod val="10000"/>
                            </a:schemeClr>
                          </a:solidFill>
                          <a:latin typeface="+mn-lt"/>
                          <a:ea typeface="+mn-ea"/>
                          <a:cs typeface="+mn-cs"/>
                        </a:rPr>
                        <a:t>/</a:t>
                      </a:r>
                      <a:r>
                        <a:rPr lang="en" altLang="zh-CN" sz="1200" b="0" i="0" u="none" strike="noStrike" spc="0" baseline="0" dirty="0">
                          <a:ln>
                            <a:noFill/>
                          </a:ln>
                          <a:solidFill>
                            <a:schemeClr val="bg2">
                              <a:lumMod val="10000"/>
                            </a:schemeClr>
                          </a:solidFill>
                          <a:latin typeface="+mn-lt"/>
                          <a:ea typeface="+mn-ea"/>
                          <a:cs typeface="+mn-cs"/>
                        </a:rPr>
                        <a:t>GB/</a:t>
                      </a:r>
                      <a:r>
                        <a:rPr lang="zh-CN" altLang="en-US" sz="1200" b="0" i="0" u="none" strike="noStrike" spc="0" baseline="0" dirty="0">
                          <a:ln>
                            <a:noFill/>
                          </a:ln>
                          <a:solidFill>
                            <a:schemeClr val="bg2">
                              <a:lumMod val="10000"/>
                            </a:schemeClr>
                          </a:solidFill>
                          <a:latin typeface="+mn-lt"/>
                          <a:ea typeface="+mn-ea"/>
                          <a:cs typeface="+mn-cs"/>
                        </a:rPr>
                        <a:t>月</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中</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主从</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腾讯云</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部分</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1599920492"/>
                  </a:ext>
                </a:extLst>
              </a:tr>
              <a:tr h="378430">
                <a:tc>
                  <a:txBody>
                    <a:bodyPr/>
                    <a:lstStyle/>
                    <a:p>
                      <a:pPr algn="ctr"/>
                      <a:r>
                        <a:rPr lang="en-US" altLang="zh-CN" sz="1200" dirty="0">
                          <a:solidFill>
                            <a:schemeClr val="bg2">
                              <a:lumMod val="10000"/>
                            </a:schemeClr>
                          </a:solidFill>
                        </a:rPr>
                        <a:t>hbase</a:t>
                      </a:r>
                      <a:endParaRPr lang="zh-CN" altLang="en-US" sz="1200" dirty="0">
                        <a:solidFill>
                          <a:schemeClr val="bg2">
                            <a:lumMod val="10000"/>
                          </a:schemeClr>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en-US" altLang="zh-CN" sz="1200" dirty="0">
                          <a:solidFill>
                            <a:srgbClr val="FF0000"/>
                          </a:solidFill>
                        </a:rPr>
                        <a:t>PB</a:t>
                      </a:r>
                      <a:endParaRPr lang="zh-CN" altLang="en-US" sz="1200" dirty="0">
                        <a:solidFill>
                          <a:srgbClr val="FF0000"/>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gridSpan="2">
                  <a:txBody>
                    <a:bodyPr/>
                    <a:lstStyle/>
                    <a:p>
                      <a:pPr algn="ctr"/>
                      <a:r>
                        <a:rPr lang="en-US" altLang="zh-CN" sz="1200" dirty="0">
                          <a:solidFill>
                            <a:srgbClr val="FF0000"/>
                          </a:solidFill>
                        </a:rPr>
                        <a:t>550</a:t>
                      </a:r>
                      <a:r>
                        <a:rPr lang="zh-CN" altLang="en-US" sz="1200" dirty="0">
                          <a:solidFill>
                            <a:srgbClr val="FF0000"/>
                          </a:solidFill>
                        </a:rPr>
                        <a:t>元</a:t>
                      </a:r>
                      <a:r>
                        <a:rPr lang="en-US" altLang="zh-CN" sz="1200" dirty="0">
                          <a:solidFill>
                            <a:srgbClr val="FF0000"/>
                          </a:solidFill>
                        </a:rPr>
                        <a:t>/</a:t>
                      </a:r>
                      <a:r>
                        <a:rPr lang="zh-CN" altLang="en-US" sz="1200" dirty="0">
                          <a:solidFill>
                            <a:srgbClr val="FF0000"/>
                          </a:solidFill>
                        </a:rPr>
                        <a:t>计算节点</a:t>
                      </a:r>
                      <a:r>
                        <a:rPr lang="en-US" altLang="zh-CN" sz="1200" dirty="0">
                          <a:solidFill>
                            <a:srgbClr val="FF0000"/>
                          </a:solidFill>
                        </a:rPr>
                        <a:t>/</a:t>
                      </a:r>
                      <a:r>
                        <a:rPr lang="zh-CN" altLang="en-US" sz="1200" dirty="0">
                          <a:solidFill>
                            <a:srgbClr val="FF0000"/>
                          </a:solidFill>
                        </a:rPr>
                        <a:t>存储节点</a:t>
                      </a:r>
                      <a:endParaRPr lang="en-US" altLang="zh-CN" sz="1200" dirty="0">
                        <a:solidFill>
                          <a:srgbClr val="FF0000"/>
                        </a:solidFill>
                      </a:endParaRPr>
                    </a:p>
                    <a:p>
                      <a:pPr algn="ctr"/>
                      <a:r>
                        <a:rPr lang="zh-CN" altLang="en-US" sz="1200" dirty="0">
                          <a:solidFill>
                            <a:srgbClr val="FF0000"/>
                          </a:solidFill>
                        </a:rPr>
                        <a:t>（</a:t>
                      </a:r>
                      <a:r>
                        <a:rPr lang="en-US" altLang="zh-CN" sz="1200" dirty="0">
                          <a:solidFill>
                            <a:srgbClr val="FF0000"/>
                          </a:solidFill>
                        </a:rPr>
                        <a:t>SATA</a:t>
                      </a:r>
                      <a:r>
                        <a:rPr lang="zh-CN" altLang="en-US" sz="1200" dirty="0">
                          <a:solidFill>
                            <a:srgbClr val="FF0000"/>
                          </a:solidFill>
                        </a:rPr>
                        <a:t> </a:t>
                      </a:r>
                      <a:r>
                        <a:rPr lang="en-US" altLang="zh-CN" sz="1200" dirty="0">
                          <a:solidFill>
                            <a:srgbClr val="FF0000"/>
                          </a:solidFill>
                        </a:rPr>
                        <a:t>15TB/SSD</a:t>
                      </a:r>
                      <a:r>
                        <a:rPr lang="zh-CN" altLang="en-US" sz="1200" dirty="0">
                          <a:solidFill>
                            <a:srgbClr val="FF0000"/>
                          </a:solidFill>
                        </a:rPr>
                        <a:t> </a:t>
                      </a:r>
                      <a:r>
                        <a:rPr lang="en-US" altLang="zh-CN" sz="1200" dirty="0">
                          <a:solidFill>
                            <a:srgbClr val="FF0000"/>
                          </a:solidFill>
                        </a:rPr>
                        <a:t>3TB</a:t>
                      </a:r>
                      <a:r>
                        <a:rPr lang="zh-CN" altLang="en-US" sz="1200" dirty="0">
                          <a:solidFill>
                            <a:srgbClr val="FF0000"/>
                          </a:solidFill>
                        </a:rPr>
                        <a:t>）</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hMerge="1">
                  <a:txBody>
                    <a:bodyPr/>
                    <a:lstStyle/>
                    <a:p>
                      <a:pPr algn="ctr"/>
                      <a:endParaRPr lang="zh-CN" altLang="en-US" sz="1200" dirty="0">
                        <a:solidFill>
                          <a:schemeClr val="bg2">
                            <a:lumMod val="10000"/>
                          </a:schemeClr>
                        </a:solidFill>
                      </a:endParaRP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低</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rgbClr val="FF0000"/>
                          </a:solidFill>
                        </a:rPr>
                        <a:t>高</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低</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多副本</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智研</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tc>
                  <a:txBody>
                    <a:bodyPr/>
                    <a:lstStyle/>
                    <a:p>
                      <a:pPr algn="ctr"/>
                      <a:r>
                        <a:rPr lang="zh-CN" altLang="en-US" sz="1200" dirty="0">
                          <a:solidFill>
                            <a:schemeClr val="bg2">
                              <a:lumMod val="10000"/>
                            </a:schemeClr>
                          </a:solidFill>
                        </a:rPr>
                        <a:t>否</a:t>
                      </a:r>
                    </a:p>
                  </a:txBody>
                  <a:tcPr marL="93312" marR="93312" marT="46655" marB="46655" anchor="ctr">
                    <a:lnL w="6350" cap="flat" cmpd="sng" algn="ctr">
                      <a:solidFill>
                        <a:schemeClr val="bg2">
                          <a:lumMod val="10000"/>
                        </a:schemeClr>
                      </a:solidFill>
                      <a:prstDash val="solid"/>
                      <a:round/>
                      <a:headEnd type="none" w="med" len="med"/>
                      <a:tailEnd type="none" w="med" len="med"/>
                    </a:lnL>
                    <a:lnR w="6350" cap="flat" cmpd="sng" algn="ctr">
                      <a:solidFill>
                        <a:schemeClr val="bg2">
                          <a:lumMod val="10000"/>
                        </a:schemeClr>
                      </a:solidFill>
                      <a:prstDash val="solid"/>
                      <a:round/>
                      <a:headEnd type="none" w="med" len="med"/>
                      <a:tailEnd type="none" w="med" len="med"/>
                    </a:lnR>
                    <a:lnT w="6350" cap="flat" cmpd="sng" algn="ctr">
                      <a:solidFill>
                        <a:schemeClr val="bg2">
                          <a:lumMod val="10000"/>
                        </a:schemeClr>
                      </a:solidFill>
                      <a:prstDash val="solid"/>
                      <a:round/>
                      <a:headEnd type="none" w="med" len="med"/>
                      <a:tailEnd type="none" w="med" len="med"/>
                    </a:lnT>
                    <a:lnB w="6350" cap="flat" cmpd="sng" algn="ctr">
                      <a:solidFill>
                        <a:schemeClr val="bg2">
                          <a:lumMod val="10000"/>
                        </a:schemeClr>
                      </a:solidFill>
                      <a:prstDash val="solid"/>
                      <a:round/>
                      <a:headEnd type="none" w="med" len="med"/>
                      <a:tailEnd type="none" w="med" len="med"/>
                    </a:lnB>
                  </a:tcPr>
                </a:tc>
                <a:extLst>
                  <a:ext uri="{0D108BD9-81ED-4DB2-BD59-A6C34878D82A}">
                    <a16:rowId xmlns:a16="http://schemas.microsoft.com/office/drawing/2014/main" val="374195543"/>
                  </a:ext>
                </a:extLst>
              </a:tr>
            </a:tbl>
          </a:graphicData>
        </a:graphic>
      </p:graphicFrame>
      <p:grpSp>
        <p:nvGrpSpPr>
          <p:cNvPr id="9" name="组合 8">
            <a:extLst>
              <a:ext uri="{FF2B5EF4-FFF2-40B4-BE49-F238E27FC236}">
                <a16:creationId xmlns:a16="http://schemas.microsoft.com/office/drawing/2014/main" id="{B197D29D-4EE5-5E4A-9CA5-77EC9B6CBC12}"/>
              </a:ext>
            </a:extLst>
          </p:cNvPr>
          <p:cNvGrpSpPr/>
          <p:nvPr/>
        </p:nvGrpSpPr>
        <p:grpSpPr>
          <a:xfrm>
            <a:off x="336589" y="4541239"/>
            <a:ext cx="6728317" cy="1716239"/>
            <a:chOff x="336589" y="3821557"/>
            <a:chExt cx="6728317" cy="1716239"/>
          </a:xfrm>
        </p:grpSpPr>
        <p:sp>
          <p:nvSpPr>
            <p:cNvPr id="6" name="文本框 5">
              <a:extLst>
                <a:ext uri="{FF2B5EF4-FFF2-40B4-BE49-F238E27FC236}">
                  <a16:creationId xmlns:a16="http://schemas.microsoft.com/office/drawing/2014/main" id="{5C458225-4E7F-7347-B07F-85CB2526C55F}"/>
                </a:ext>
              </a:extLst>
            </p:cNvPr>
            <p:cNvSpPr txBox="1"/>
            <p:nvPr/>
          </p:nvSpPr>
          <p:spPr>
            <a:xfrm>
              <a:off x="336589" y="3821557"/>
              <a:ext cx="2377574" cy="369332"/>
            </a:xfrm>
            <a:prstGeom prst="rect">
              <a:avLst/>
            </a:prstGeom>
            <a:noFill/>
          </p:spPr>
          <p:txBody>
            <a:bodyPr wrap="none" rtlCol="0">
              <a:spAutoFit/>
            </a:bodyPr>
            <a:lstStyle/>
            <a:p>
              <a:r>
                <a:rPr lang="zh-CN" altLang="en-US" dirty="0">
                  <a:solidFill>
                    <a:srgbClr val="034FD8"/>
                  </a:solidFill>
                  <a:latin typeface="腾讯体 W7"/>
                  <a:ea typeface="腾讯体 W7"/>
                </a:rPr>
                <a:t>选择方案：</a:t>
              </a:r>
              <a:r>
                <a:rPr lang="en-US" altLang="zh-CN" dirty="0">
                  <a:solidFill>
                    <a:srgbClr val="034FD8"/>
                  </a:solidFill>
                  <a:latin typeface="腾讯体 W7"/>
                  <a:ea typeface="腾讯体 W7"/>
                </a:rPr>
                <a:t>tdsql</a:t>
              </a:r>
              <a:r>
                <a:rPr lang="zh-CN" altLang="en-US" dirty="0">
                  <a:solidFill>
                    <a:srgbClr val="034FD8"/>
                  </a:solidFill>
                  <a:latin typeface="腾讯体 W7"/>
                  <a:ea typeface="腾讯体 W7"/>
                </a:rPr>
                <a:t>竖表</a:t>
              </a:r>
            </a:p>
          </p:txBody>
        </p:sp>
        <p:sp>
          <p:nvSpPr>
            <p:cNvPr id="8" name="文本框 7">
              <a:extLst>
                <a:ext uri="{FF2B5EF4-FFF2-40B4-BE49-F238E27FC236}">
                  <a16:creationId xmlns:a16="http://schemas.microsoft.com/office/drawing/2014/main" id="{24BE7D1A-B4D6-5540-89E7-6F39C5D2DF87}"/>
                </a:ext>
              </a:extLst>
            </p:cNvPr>
            <p:cNvSpPr txBox="1"/>
            <p:nvPr/>
          </p:nvSpPr>
          <p:spPr>
            <a:xfrm>
              <a:off x="336589" y="4190889"/>
              <a:ext cx="6728317" cy="13469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腾讯云配套能力完善：</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DTS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服务（数据迁移</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&amp;</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数据订阅），</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TDSQL-H</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OLAP</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mysql</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提供了更好的事务支持，更满足业务需求</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旧项目数据迁移成本更低</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比</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mongodb</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成本低，比</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hbase</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可用性高</a:t>
              </a:r>
            </a:p>
          </p:txBody>
        </p:sp>
      </p:grpSp>
      <p:grpSp>
        <p:nvGrpSpPr>
          <p:cNvPr id="5" name="组合 4">
            <a:extLst>
              <a:ext uri="{FF2B5EF4-FFF2-40B4-BE49-F238E27FC236}">
                <a16:creationId xmlns:a16="http://schemas.microsoft.com/office/drawing/2014/main" id="{D950415C-2DA2-C047-BDA7-839F8AF612EC}"/>
              </a:ext>
            </a:extLst>
          </p:cNvPr>
          <p:cNvGrpSpPr/>
          <p:nvPr/>
        </p:nvGrpSpPr>
        <p:grpSpPr>
          <a:xfrm>
            <a:off x="336589" y="3065203"/>
            <a:ext cx="9080371" cy="1343488"/>
            <a:chOff x="520881" y="3239181"/>
            <a:chExt cx="9080371" cy="1343488"/>
          </a:xfrm>
        </p:grpSpPr>
        <p:sp>
          <p:nvSpPr>
            <p:cNvPr id="12" name="文本框 11">
              <a:extLst>
                <a:ext uri="{FF2B5EF4-FFF2-40B4-BE49-F238E27FC236}">
                  <a16:creationId xmlns:a16="http://schemas.microsoft.com/office/drawing/2014/main" id="{1BDAFFE1-C9D7-FE47-8A86-908811B6ECE7}"/>
                </a:ext>
              </a:extLst>
            </p:cNvPr>
            <p:cNvSpPr txBox="1"/>
            <p:nvPr/>
          </p:nvSpPr>
          <p:spPr>
            <a:xfrm>
              <a:off x="520881" y="3239181"/>
              <a:ext cx="766052" cy="376085"/>
            </a:xfrm>
            <a:prstGeom prst="rect">
              <a:avLst/>
            </a:prstGeom>
            <a:noFill/>
          </p:spPr>
          <p:txBody>
            <a:bodyPr wrap="square" rtlCol="0">
              <a:spAutoFit/>
            </a:bodyPr>
            <a:lstStyle/>
            <a:p>
              <a:r>
                <a:rPr lang="zh-CN" altLang="en-US" dirty="0">
                  <a:solidFill>
                    <a:srgbClr val="034FD8"/>
                  </a:solidFill>
                  <a:latin typeface="腾讯体 W7"/>
                  <a:ea typeface="腾讯体 W7"/>
                </a:rPr>
                <a:t>需求：</a:t>
              </a:r>
              <a:endParaRPr lang="en-US" altLang="zh-CN" dirty="0">
                <a:solidFill>
                  <a:srgbClr val="034FD8"/>
                </a:solidFill>
                <a:latin typeface="腾讯体 W7"/>
                <a:ea typeface="腾讯体 W7"/>
              </a:endParaRPr>
            </a:p>
          </p:txBody>
        </p:sp>
        <p:sp>
          <p:nvSpPr>
            <p:cNvPr id="3" name="文本框 2">
              <a:extLst>
                <a:ext uri="{FF2B5EF4-FFF2-40B4-BE49-F238E27FC236}">
                  <a16:creationId xmlns:a16="http://schemas.microsoft.com/office/drawing/2014/main" id="{7C1A64A3-32F1-FD4A-BC6B-A6BA98B80C9C}"/>
                </a:ext>
              </a:extLst>
            </p:cNvPr>
            <p:cNvSpPr txBox="1"/>
            <p:nvPr/>
          </p:nvSpPr>
          <p:spPr>
            <a:xfrm>
              <a:off x="520881" y="3558927"/>
              <a:ext cx="9080371" cy="102374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存储支持消息变更订阅：</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hbase</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不支持、</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mongodb</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需要部署同步程序解析日志，且没有前值</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单</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ID</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存储的字段尽可能多：</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 mongodb</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单文档大小有</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16M</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限制</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最好可以支持字段级别的锁：</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 mongodb</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只支持</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database</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和</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collection</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粒度的锁，需要自己实现</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field</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级别的</a:t>
              </a:r>
            </a:p>
          </p:txBody>
        </p:sp>
      </p:grpSp>
    </p:spTree>
    <p:extLst>
      <p:ext uri="{BB962C8B-B14F-4D97-AF65-F5344CB8AC3E}">
        <p14:creationId xmlns:p14="http://schemas.microsoft.com/office/powerpoint/2010/main" val="17806533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18</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扩展性</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2597186" cy="369332"/>
          </a:xfrm>
          <a:prstGeom prst="rect">
            <a:avLst/>
          </a:prstGeom>
          <a:noFill/>
        </p:spPr>
        <p:txBody>
          <a:bodyPr wrap="none" rtlCol="0">
            <a:spAutoFit/>
          </a:bodyPr>
          <a:lstStyle/>
          <a:p>
            <a:r>
              <a:rPr lang="zh-CN" altLang="en-US" dirty="0">
                <a:solidFill>
                  <a:srgbClr val="034FD8"/>
                </a:solidFill>
                <a:latin typeface="腾讯体 W7"/>
                <a:ea typeface="腾讯体 W7"/>
              </a:rPr>
              <a:t>重点</a:t>
            </a:r>
            <a:r>
              <a:rPr lang="en-US" altLang="zh-CN" dirty="0">
                <a:solidFill>
                  <a:srgbClr val="034FD8"/>
                </a:solidFill>
                <a:latin typeface="腾讯体 W7"/>
                <a:ea typeface="腾讯体 W7"/>
              </a:rPr>
              <a:t>1</a:t>
            </a:r>
            <a:r>
              <a:rPr lang="zh-CN" altLang="en-US" dirty="0">
                <a:solidFill>
                  <a:srgbClr val="034FD8"/>
                </a:solidFill>
                <a:latin typeface="腾讯体 W7"/>
                <a:ea typeface="腾讯体 W7"/>
              </a:rPr>
              <a:t>：应对存储的膨胀</a:t>
            </a:r>
          </a:p>
        </p:txBody>
      </p:sp>
      <p:grpSp>
        <p:nvGrpSpPr>
          <p:cNvPr id="5" name="组合 4">
            <a:extLst>
              <a:ext uri="{FF2B5EF4-FFF2-40B4-BE49-F238E27FC236}">
                <a16:creationId xmlns:a16="http://schemas.microsoft.com/office/drawing/2014/main" id="{8F81BAFF-7358-7B4A-AFF6-F69A8D8E8E31}"/>
              </a:ext>
            </a:extLst>
          </p:cNvPr>
          <p:cNvGrpSpPr/>
          <p:nvPr/>
        </p:nvGrpSpPr>
        <p:grpSpPr>
          <a:xfrm>
            <a:off x="382692" y="4300528"/>
            <a:ext cx="8062809" cy="1749950"/>
            <a:chOff x="382691" y="3845246"/>
            <a:chExt cx="8062809" cy="1749950"/>
          </a:xfrm>
        </p:grpSpPr>
        <p:sp>
          <p:nvSpPr>
            <p:cNvPr id="76" name="文本框 75">
              <a:extLst>
                <a:ext uri="{FF2B5EF4-FFF2-40B4-BE49-F238E27FC236}">
                  <a16:creationId xmlns:a16="http://schemas.microsoft.com/office/drawing/2014/main" id="{8362BD7D-7B96-C049-873A-D8A39CE86CF2}"/>
                </a:ext>
              </a:extLst>
            </p:cNvPr>
            <p:cNvSpPr txBox="1"/>
            <p:nvPr/>
          </p:nvSpPr>
          <p:spPr>
            <a:xfrm>
              <a:off x="382692" y="3845246"/>
              <a:ext cx="1338828" cy="369332"/>
            </a:xfrm>
            <a:prstGeom prst="rect">
              <a:avLst/>
            </a:prstGeom>
            <a:noFill/>
          </p:spPr>
          <p:txBody>
            <a:bodyPr wrap="none" rtlCol="0">
              <a:spAutoFit/>
            </a:bodyPr>
            <a:lstStyle/>
            <a:p>
              <a:r>
                <a:rPr lang="zh-CN" altLang="en-US" dirty="0">
                  <a:solidFill>
                    <a:srgbClr val="034FD8"/>
                  </a:solidFill>
                  <a:latin typeface="腾讯体 W7"/>
                  <a:ea typeface="腾讯体 W7"/>
                </a:rPr>
                <a:t>解决思路：</a:t>
              </a:r>
              <a:endParaRPr lang="en-US" altLang="zh-CN" dirty="0">
                <a:solidFill>
                  <a:srgbClr val="034FD8"/>
                </a:solidFill>
                <a:latin typeface="腾讯体 W7"/>
                <a:ea typeface="腾讯体 W7"/>
              </a:endParaRPr>
            </a:p>
          </p:txBody>
        </p:sp>
        <p:sp>
          <p:nvSpPr>
            <p:cNvPr id="75" name="文本框 74">
              <a:extLst>
                <a:ext uri="{FF2B5EF4-FFF2-40B4-BE49-F238E27FC236}">
                  <a16:creationId xmlns:a16="http://schemas.microsoft.com/office/drawing/2014/main" id="{A50D792F-4854-DC4D-8A65-F8F324FEC872}"/>
                </a:ext>
              </a:extLst>
            </p:cNvPr>
            <p:cNvSpPr txBox="1"/>
            <p:nvPr/>
          </p:nvSpPr>
          <p:spPr>
            <a:xfrm>
              <a:off x="382691" y="4248289"/>
              <a:ext cx="8062809" cy="13469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优先利用存储实例自身的弹性扩容能力进行</a:t>
              </a:r>
              <a:r>
                <a:rPr lang="zh-CN" altLang="en-US" sz="1400" dirty="0">
                  <a:solidFill>
                    <a:srgbClr val="FF0000"/>
                  </a:solidFill>
                  <a:latin typeface="Microsoft YaHei" panose="020B0503020204020204" pitchFamily="34" charset="-122"/>
                  <a:ea typeface="Microsoft YaHei" panose="020B0503020204020204" pitchFamily="34" charset="-122"/>
                </a:rPr>
                <a:t>纵向扩展</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单实例存储达到极限时将一半数据迁移到新实例上进行</a:t>
              </a:r>
              <a:r>
                <a:rPr lang="zh-CN" altLang="en-US" sz="1400" dirty="0">
                  <a:solidFill>
                    <a:srgbClr val="FF0000"/>
                  </a:solidFill>
                  <a:latin typeface="Microsoft YaHei" panose="020B0503020204020204" pitchFamily="34" charset="-122"/>
                  <a:ea typeface="Microsoft YaHei" panose="020B0503020204020204" pitchFamily="34" charset="-122"/>
                </a:rPr>
                <a:t>横向扩展</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DTS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数据迁移具备数据对账和增量同步能力，开发成本低，可靠性高，对服务</a:t>
              </a:r>
              <a:r>
                <a:rPr lang="zh-CN" altLang="en-US" sz="1400" dirty="0">
                  <a:solidFill>
                    <a:srgbClr val="FF0000"/>
                  </a:solidFill>
                  <a:latin typeface="Microsoft YaHei" panose="020B0503020204020204" pitchFamily="34" charset="-122"/>
                  <a:ea typeface="Microsoft YaHei" panose="020B0503020204020204" pitchFamily="34" charset="-122"/>
                </a:rPr>
                <a:t>侵入性</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较小</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利用服务的数据源</a:t>
              </a:r>
              <a:r>
                <a:rPr lang="zh-CN" altLang="en-US" sz="1400" dirty="0">
                  <a:solidFill>
                    <a:srgbClr val="FF0000"/>
                  </a:solidFill>
                  <a:latin typeface="Microsoft YaHei" panose="020B0503020204020204" pitchFamily="34" charset="-122"/>
                  <a:ea typeface="Microsoft YaHei" panose="020B0503020204020204" pitchFamily="34" charset="-122"/>
                </a:rPr>
                <a:t>路由能力</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管理新数据源</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70" name="右箭头 69">
            <a:extLst>
              <a:ext uri="{FF2B5EF4-FFF2-40B4-BE49-F238E27FC236}">
                <a16:creationId xmlns:a16="http://schemas.microsoft.com/office/drawing/2014/main" id="{4B3C466C-FC98-254B-9DFE-0F00230DEE35}"/>
              </a:ext>
            </a:extLst>
          </p:cNvPr>
          <p:cNvSpPr/>
          <p:nvPr/>
        </p:nvSpPr>
        <p:spPr>
          <a:xfrm>
            <a:off x="4367072" y="2347284"/>
            <a:ext cx="420410" cy="411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nvGrpSpPr>
          <p:cNvPr id="7" name="组合 6">
            <a:extLst>
              <a:ext uri="{FF2B5EF4-FFF2-40B4-BE49-F238E27FC236}">
                <a16:creationId xmlns:a16="http://schemas.microsoft.com/office/drawing/2014/main" id="{AE321369-94C9-B74C-B1EA-C1E094401CA7}"/>
              </a:ext>
            </a:extLst>
          </p:cNvPr>
          <p:cNvGrpSpPr/>
          <p:nvPr/>
        </p:nvGrpSpPr>
        <p:grpSpPr>
          <a:xfrm>
            <a:off x="382692" y="1155619"/>
            <a:ext cx="3742743" cy="2874860"/>
            <a:chOff x="382692" y="1286641"/>
            <a:chExt cx="3742743" cy="2874860"/>
          </a:xfrm>
        </p:grpSpPr>
        <p:grpSp>
          <p:nvGrpSpPr>
            <p:cNvPr id="4" name="组合 3">
              <a:extLst>
                <a:ext uri="{FF2B5EF4-FFF2-40B4-BE49-F238E27FC236}">
                  <a16:creationId xmlns:a16="http://schemas.microsoft.com/office/drawing/2014/main" id="{A5885D01-EFB5-CD4A-8F91-DBC6FAFE222D}"/>
                </a:ext>
              </a:extLst>
            </p:cNvPr>
            <p:cNvGrpSpPr/>
            <p:nvPr/>
          </p:nvGrpSpPr>
          <p:grpSpPr>
            <a:xfrm>
              <a:off x="382692" y="1600567"/>
              <a:ext cx="3742743" cy="2560934"/>
              <a:chOff x="260059" y="1126626"/>
              <a:chExt cx="3742743" cy="2560934"/>
            </a:xfrm>
          </p:grpSpPr>
          <p:grpSp>
            <p:nvGrpSpPr>
              <p:cNvPr id="66" name="组合 65">
                <a:extLst>
                  <a:ext uri="{FF2B5EF4-FFF2-40B4-BE49-F238E27FC236}">
                    <a16:creationId xmlns:a16="http://schemas.microsoft.com/office/drawing/2014/main" id="{06BD74D5-ED47-BE4A-BF61-60C6B14374BA}"/>
                  </a:ext>
                </a:extLst>
              </p:cNvPr>
              <p:cNvGrpSpPr/>
              <p:nvPr/>
            </p:nvGrpSpPr>
            <p:grpSpPr>
              <a:xfrm>
                <a:off x="336589" y="1286642"/>
                <a:ext cx="926857" cy="2336551"/>
                <a:chOff x="482424" y="1476985"/>
                <a:chExt cx="926857" cy="2336551"/>
              </a:xfrm>
            </p:grpSpPr>
            <p:sp>
              <p:nvSpPr>
                <p:cNvPr id="126" name="文本框 125">
                  <a:extLst>
                    <a:ext uri="{FF2B5EF4-FFF2-40B4-BE49-F238E27FC236}">
                      <a16:creationId xmlns:a16="http://schemas.microsoft.com/office/drawing/2014/main" id="{028565F1-EAA8-B44F-9400-BCEE166BCAA3}"/>
                    </a:ext>
                  </a:extLst>
                </p:cNvPr>
                <p:cNvSpPr txBox="1"/>
                <p:nvPr/>
              </p:nvSpPr>
              <p:spPr>
                <a:xfrm>
                  <a:off x="482424" y="3536537"/>
                  <a:ext cx="926857"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数据膨胀</a:t>
                  </a:r>
                </a:p>
              </p:txBody>
            </p:sp>
            <p:sp>
              <p:nvSpPr>
                <p:cNvPr id="127" name="矩形 126">
                  <a:extLst>
                    <a:ext uri="{FF2B5EF4-FFF2-40B4-BE49-F238E27FC236}">
                      <a16:creationId xmlns:a16="http://schemas.microsoft.com/office/drawing/2014/main" id="{5C233566-7C1E-B847-A844-A382BAF42663}"/>
                    </a:ext>
                  </a:extLst>
                </p:cNvPr>
                <p:cNvSpPr/>
                <p:nvPr/>
              </p:nvSpPr>
              <p:spPr>
                <a:xfrm>
                  <a:off x="546252" y="1476985"/>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数据接入</a:t>
                  </a:r>
                </a:p>
              </p:txBody>
            </p:sp>
            <p:sp>
              <p:nvSpPr>
                <p:cNvPr id="128" name="圆柱体 127">
                  <a:extLst>
                    <a:ext uri="{FF2B5EF4-FFF2-40B4-BE49-F238E27FC236}">
                      <a16:creationId xmlns:a16="http://schemas.microsoft.com/office/drawing/2014/main" id="{EEBB7196-B6C1-5F4E-9A63-38747B03C392}"/>
                    </a:ext>
                  </a:extLst>
                </p:cNvPr>
                <p:cNvSpPr/>
                <p:nvPr/>
              </p:nvSpPr>
              <p:spPr>
                <a:xfrm>
                  <a:off x="546252" y="2913817"/>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29" name="直线箭头连接符 128">
                  <a:extLst>
                    <a:ext uri="{FF2B5EF4-FFF2-40B4-BE49-F238E27FC236}">
                      <a16:creationId xmlns:a16="http://schemas.microsoft.com/office/drawing/2014/main" id="{0FD2F90A-E9AC-D347-8909-6AC6267CB5FD}"/>
                    </a:ext>
                  </a:extLst>
                </p:cNvPr>
                <p:cNvCxnSpPr>
                  <a:cxnSpLocks/>
                  <a:stCxn id="127" idx="2"/>
                  <a:endCxn id="130" idx="0"/>
                </p:cNvCxnSpPr>
                <p:nvPr/>
              </p:nvCxnSpPr>
              <p:spPr>
                <a:xfrm>
                  <a:off x="945852" y="1888465"/>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F1CC6D4A-947F-7F42-B3BA-371773B0BC8D}"/>
                    </a:ext>
                  </a:extLst>
                </p:cNvPr>
                <p:cNvSpPr/>
                <p:nvPr/>
              </p:nvSpPr>
              <p:spPr>
                <a:xfrm>
                  <a:off x="545743" y="2194708"/>
                  <a:ext cx="800218"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cxnSp>
              <p:nvCxnSpPr>
                <p:cNvPr id="131" name="直线箭头连接符 130">
                  <a:extLst>
                    <a:ext uri="{FF2B5EF4-FFF2-40B4-BE49-F238E27FC236}">
                      <a16:creationId xmlns:a16="http://schemas.microsoft.com/office/drawing/2014/main" id="{E721C1DF-2B4D-FE4E-920D-B6F1E2C5E0C2}"/>
                    </a:ext>
                  </a:extLst>
                </p:cNvPr>
                <p:cNvCxnSpPr>
                  <a:cxnSpLocks/>
                  <a:stCxn id="130" idx="2"/>
                  <a:endCxn id="128" idx="1"/>
                </p:cNvCxnSpPr>
                <p:nvPr/>
              </p:nvCxnSpPr>
              <p:spPr>
                <a:xfrm>
                  <a:off x="945852" y="2606188"/>
                  <a:ext cx="0" cy="30762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右箭头 66">
                <a:extLst>
                  <a:ext uri="{FF2B5EF4-FFF2-40B4-BE49-F238E27FC236}">
                    <a16:creationId xmlns:a16="http://schemas.microsoft.com/office/drawing/2014/main" id="{E58B17A5-7A03-D34D-ADFD-AF9BCF2EF0F2}"/>
                  </a:ext>
                </a:extLst>
              </p:cNvPr>
              <p:cNvSpPr/>
              <p:nvPr/>
            </p:nvSpPr>
            <p:spPr>
              <a:xfrm>
                <a:off x="1677176" y="2012900"/>
                <a:ext cx="420410" cy="411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nvGrpSpPr>
              <p:cNvPr id="69" name="组合 68">
                <a:extLst>
                  <a:ext uri="{FF2B5EF4-FFF2-40B4-BE49-F238E27FC236}">
                    <a16:creationId xmlns:a16="http://schemas.microsoft.com/office/drawing/2014/main" id="{0F2356C5-A8AB-8D4D-9AE0-1DD4BD640EB2}"/>
                  </a:ext>
                </a:extLst>
              </p:cNvPr>
              <p:cNvGrpSpPr/>
              <p:nvPr/>
            </p:nvGrpSpPr>
            <p:grpSpPr>
              <a:xfrm>
                <a:off x="1844839" y="1286642"/>
                <a:ext cx="2157963" cy="2330959"/>
                <a:chOff x="1874584" y="1478418"/>
                <a:chExt cx="2157963" cy="2330959"/>
              </a:xfrm>
            </p:grpSpPr>
            <p:sp>
              <p:nvSpPr>
                <p:cNvPr id="120" name="矩形 119">
                  <a:extLst>
                    <a:ext uri="{FF2B5EF4-FFF2-40B4-BE49-F238E27FC236}">
                      <a16:creationId xmlns:a16="http://schemas.microsoft.com/office/drawing/2014/main" id="{50D00320-6D87-024C-AEA3-4C97BF458F66}"/>
                    </a:ext>
                  </a:extLst>
                </p:cNvPr>
                <p:cNvSpPr/>
                <p:nvPr/>
              </p:nvSpPr>
              <p:spPr>
                <a:xfrm>
                  <a:off x="2553966" y="1478418"/>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数据接入</a:t>
                  </a:r>
                </a:p>
              </p:txBody>
            </p:sp>
            <p:sp>
              <p:nvSpPr>
                <p:cNvPr id="121" name="圆柱体 120">
                  <a:extLst>
                    <a:ext uri="{FF2B5EF4-FFF2-40B4-BE49-F238E27FC236}">
                      <a16:creationId xmlns:a16="http://schemas.microsoft.com/office/drawing/2014/main" id="{21AEA8AC-3914-504E-9AAA-DC530A629338}"/>
                    </a:ext>
                  </a:extLst>
                </p:cNvPr>
                <p:cNvSpPr/>
                <p:nvPr/>
              </p:nvSpPr>
              <p:spPr>
                <a:xfrm>
                  <a:off x="2553966" y="2915250"/>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22" name="直线箭头连接符 121">
                  <a:extLst>
                    <a:ext uri="{FF2B5EF4-FFF2-40B4-BE49-F238E27FC236}">
                      <a16:creationId xmlns:a16="http://schemas.microsoft.com/office/drawing/2014/main" id="{01805D2B-86E6-4D4A-96C3-DCAFA95C1544}"/>
                    </a:ext>
                  </a:extLst>
                </p:cNvPr>
                <p:cNvCxnSpPr>
                  <a:cxnSpLocks/>
                  <a:stCxn id="120" idx="2"/>
                  <a:endCxn id="123" idx="0"/>
                </p:cNvCxnSpPr>
                <p:nvPr/>
              </p:nvCxnSpPr>
              <p:spPr>
                <a:xfrm>
                  <a:off x="2953566" y="1889898"/>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D87B6930-AB7D-AC43-B882-5DD21CC6D64C}"/>
                    </a:ext>
                  </a:extLst>
                </p:cNvPr>
                <p:cNvSpPr/>
                <p:nvPr/>
              </p:nvSpPr>
              <p:spPr>
                <a:xfrm>
                  <a:off x="2553966" y="2196141"/>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cxnSp>
              <p:nvCxnSpPr>
                <p:cNvPr id="124" name="直线箭头连接符 123">
                  <a:extLst>
                    <a:ext uri="{FF2B5EF4-FFF2-40B4-BE49-F238E27FC236}">
                      <a16:creationId xmlns:a16="http://schemas.microsoft.com/office/drawing/2014/main" id="{1F7B112A-753E-2142-9CAF-1D0E448F0B2E}"/>
                    </a:ext>
                  </a:extLst>
                </p:cNvPr>
                <p:cNvCxnSpPr>
                  <a:cxnSpLocks/>
                  <a:stCxn id="123" idx="2"/>
                  <a:endCxn id="121" idx="1"/>
                </p:cNvCxnSpPr>
                <p:nvPr/>
              </p:nvCxnSpPr>
              <p:spPr>
                <a:xfrm>
                  <a:off x="2953566" y="2607621"/>
                  <a:ext cx="0" cy="30762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E4BC68C9-A131-D54A-B290-EBFF8FF7E854}"/>
                    </a:ext>
                  </a:extLst>
                </p:cNvPr>
                <p:cNvSpPr txBox="1"/>
                <p:nvPr/>
              </p:nvSpPr>
              <p:spPr>
                <a:xfrm>
                  <a:off x="1874584" y="3532378"/>
                  <a:ext cx="2157963"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利用存储自身能力纵向扩展</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3" name="矩形 2">
                <a:extLst>
                  <a:ext uri="{FF2B5EF4-FFF2-40B4-BE49-F238E27FC236}">
                    <a16:creationId xmlns:a16="http://schemas.microsoft.com/office/drawing/2014/main" id="{903AA529-724C-F349-9CB2-5D458712929F}"/>
                  </a:ext>
                </a:extLst>
              </p:cNvPr>
              <p:cNvSpPr/>
              <p:nvPr/>
            </p:nvSpPr>
            <p:spPr>
              <a:xfrm>
                <a:off x="260059" y="1126626"/>
                <a:ext cx="3742743" cy="2560934"/>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6" name="文本框 5">
              <a:extLst>
                <a:ext uri="{FF2B5EF4-FFF2-40B4-BE49-F238E27FC236}">
                  <a16:creationId xmlns:a16="http://schemas.microsoft.com/office/drawing/2014/main" id="{A07631DC-23D4-8847-A0B2-232FB3056A84}"/>
                </a:ext>
              </a:extLst>
            </p:cNvPr>
            <p:cNvSpPr txBox="1"/>
            <p:nvPr/>
          </p:nvSpPr>
          <p:spPr>
            <a:xfrm>
              <a:off x="1751362" y="1286641"/>
              <a:ext cx="1005403" cy="338554"/>
            </a:xfrm>
            <a:prstGeom prst="rect">
              <a:avLst/>
            </a:prstGeom>
            <a:noFill/>
          </p:spPr>
          <p:txBody>
            <a:bodyPr wrap="none" rtlCol="0">
              <a:spAutoFit/>
            </a:bodyPr>
            <a:lstStyle/>
            <a:p>
              <a:r>
                <a:rPr kumimoji="1" lang="zh-CN" altLang="en-US" sz="1600" dirty="0">
                  <a:solidFill>
                    <a:srgbClr val="FF0000"/>
                  </a:solidFill>
                  <a:latin typeface="Microsoft YaHei" panose="020B0503020204020204" pitchFamily="34" charset="-122"/>
                  <a:ea typeface="Microsoft YaHei" panose="020B0503020204020204" pitchFamily="34" charset="-122"/>
                </a:rPr>
                <a:t>一般方案</a:t>
              </a:r>
            </a:p>
          </p:txBody>
        </p:sp>
      </p:grpSp>
      <p:pic>
        <p:nvPicPr>
          <p:cNvPr id="9" name="图形 8" descr="问号 纯色填充">
            <a:extLst>
              <a:ext uri="{FF2B5EF4-FFF2-40B4-BE49-F238E27FC236}">
                <a16:creationId xmlns:a16="http://schemas.microsoft.com/office/drawing/2014/main" id="{0C530C18-D3B6-0949-8C7D-DB1F25EEE8C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19662" y="2095824"/>
            <a:ext cx="914400" cy="914400"/>
          </a:xfrm>
          <a:prstGeom prst="rect">
            <a:avLst/>
          </a:prstGeom>
        </p:spPr>
      </p:pic>
      <p:sp>
        <p:nvSpPr>
          <p:cNvPr id="12" name="文本框 11">
            <a:extLst>
              <a:ext uri="{FF2B5EF4-FFF2-40B4-BE49-F238E27FC236}">
                <a16:creationId xmlns:a16="http://schemas.microsoft.com/office/drawing/2014/main" id="{384CF9EE-4DB2-3B45-A50C-ECF7EFC3E692}"/>
              </a:ext>
            </a:extLst>
          </p:cNvPr>
          <p:cNvSpPr txBox="1"/>
          <p:nvPr/>
        </p:nvSpPr>
        <p:spPr>
          <a:xfrm>
            <a:off x="5834062" y="2368358"/>
            <a:ext cx="4022255" cy="369332"/>
          </a:xfrm>
          <a:prstGeom prst="rect">
            <a:avLst/>
          </a:prstGeom>
          <a:noFill/>
        </p:spPr>
        <p:txBody>
          <a:bodyPr wrap="none" rtlCol="0">
            <a:spAutoFit/>
          </a:bodyPr>
          <a:lstStyle/>
          <a:p>
            <a:r>
              <a:rPr kumimoji="1" lang="zh-CN" altLang="en-US" i="1" dirty="0">
                <a:solidFill>
                  <a:schemeClr val="bg2">
                    <a:lumMod val="10000"/>
                  </a:schemeClr>
                </a:solidFill>
                <a:latin typeface="Microsoft YaHei" panose="020B0503020204020204" pitchFamily="34" charset="-122"/>
                <a:ea typeface="Microsoft YaHei" panose="020B0503020204020204" pitchFamily="34" charset="-122"/>
              </a:rPr>
              <a:t>单实例存储容量达到极限时该怎么办</a:t>
            </a:r>
          </a:p>
        </p:txBody>
      </p:sp>
    </p:spTree>
    <p:extLst>
      <p:ext uri="{BB962C8B-B14F-4D97-AF65-F5344CB8AC3E}">
        <p14:creationId xmlns:p14="http://schemas.microsoft.com/office/powerpoint/2010/main" val="1096316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19</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存储扩容方案</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294091" y="2969902"/>
            <a:ext cx="1800493" cy="369332"/>
          </a:xfrm>
          <a:prstGeom prst="rect">
            <a:avLst/>
          </a:prstGeom>
          <a:noFill/>
        </p:spPr>
        <p:txBody>
          <a:bodyPr wrap="none" rtlCol="0">
            <a:spAutoFit/>
          </a:bodyPr>
          <a:lstStyle/>
          <a:p>
            <a:r>
              <a:rPr lang="zh-CN" altLang="en-US" dirty="0">
                <a:solidFill>
                  <a:srgbClr val="034FD8"/>
                </a:solidFill>
                <a:latin typeface="腾讯体 W7"/>
                <a:ea typeface="腾讯体 W7"/>
              </a:rPr>
              <a:t>秒级平滑切换：</a:t>
            </a:r>
          </a:p>
        </p:txBody>
      </p:sp>
      <p:grpSp>
        <p:nvGrpSpPr>
          <p:cNvPr id="26" name="组合 25">
            <a:extLst>
              <a:ext uri="{FF2B5EF4-FFF2-40B4-BE49-F238E27FC236}">
                <a16:creationId xmlns:a16="http://schemas.microsoft.com/office/drawing/2014/main" id="{93617D7E-AB59-B844-B20C-41B3CD73270A}"/>
              </a:ext>
            </a:extLst>
          </p:cNvPr>
          <p:cNvGrpSpPr/>
          <p:nvPr/>
        </p:nvGrpSpPr>
        <p:grpSpPr>
          <a:xfrm>
            <a:off x="336592" y="891295"/>
            <a:ext cx="10659620" cy="1967577"/>
            <a:chOff x="336592" y="891295"/>
            <a:chExt cx="10659620" cy="1967577"/>
          </a:xfrm>
        </p:grpSpPr>
        <p:grpSp>
          <p:nvGrpSpPr>
            <p:cNvPr id="5" name="组合 4">
              <a:extLst>
                <a:ext uri="{FF2B5EF4-FFF2-40B4-BE49-F238E27FC236}">
                  <a16:creationId xmlns:a16="http://schemas.microsoft.com/office/drawing/2014/main" id="{CB348D19-771E-3C46-A54E-EC6F01C32485}"/>
                </a:ext>
              </a:extLst>
            </p:cNvPr>
            <p:cNvGrpSpPr/>
            <p:nvPr/>
          </p:nvGrpSpPr>
          <p:grpSpPr>
            <a:xfrm>
              <a:off x="336592" y="891295"/>
              <a:ext cx="10659620" cy="1967577"/>
              <a:chOff x="336589" y="1282053"/>
              <a:chExt cx="10659620" cy="1967577"/>
            </a:xfrm>
          </p:grpSpPr>
          <p:grpSp>
            <p:nvGrpSpPr>
              <p:cNvPr id="65" name="组合 64">
                <a:extLst>
                  <a:ext uri="{FF2B5EF4-FFF2-40B4-BE49-F238E27FC236}">
                    <a16:creationId xmlns:a16="http://schemas.microsoft.com/office/drawing/2014/main" id="{1E1CA41F-7601-B54F-B84A-701CB2654ADB}"/>
                  </a:ext>
                </a:extLst>
              </p:cNvPr>
              <p:cNvGrpSpPr/>
              <p:nvPr/>
            </p:nvGrpSpPr>
            <p:grpSpPr>
              <a:xfrm>
                <a:off x="336589" y="1286643"/>
                <a:ext cx="7758787" cy="1917952"/>
                <a:chOff x="482424" y="1432986"/>
                <a:chExt cx="8383907" cy="2336551"/>
              </a:xfrm>
            </p:grpSpPr>
            <p:grpSp>
              <p:nvGrpSpPr>
                <p:cNvPr id="66" name="组合 65">
                  <a:extLst>
                    <a:ext uri="{FF2B5EF4-FFF2-40B4-BE49-F238E27FC236}">
                      <a16:creationId xmlns:a16="http://schemas.microsoft.com/office/drawing/2014/main" id="{06BD74D5-ED47-BE4A-BF61-60C6B14374BA}"/>
                    </a:ext>
                  </a:extLst>
                </p:cNvPr>
                <p:cNvGrpSpPr/>
                <p:nvPr/>
              </p:nvGrpSpPr>
              <p:grpSpPr>
                <a:xfrm>
                  <a:off x="482424" y="1432986"/>
                  <a:ext cx="926857" cy="2336551"/>
                  <a:chOff x="482424" y="1476985"/>
                  <a:chExt cx="926857" cy="2336551"/>
                </a:xfrm>
              </p:grpSpPr>
              <p:sp>
                <p:nvSpPr>
                  <p:cNvPr id="126" name="文本框 125">
                    <a:extLst>
                      <a:ext uri="{FF2B5EF4-FFF2-40B4-BE49-F238E27FC236}">
                        <a16:creationId xmlns:a16="http://schemas.microsoft.com/office/drawing/2014/main" id="{028565F1-EAA8-B44F-9400-BCEE166BCAA3}"/>
                      </a:ext>
                    </a:extLst>
                  </p:cNvPr>
                  <p:cNvSpPr txBox="1"/>
                  <p:nvPr/>
                </p:nvSpPr>
                <p:spPr>
                  <a:xfrm>
                    <a:off x="482424" y="3536537"/>
                    <a:ext cx="926857"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数据膨胀</a:t>
                    </a:r>
                  </a:p>
                </p:txBody>
              </p:sp>
              <p:sp>
                <p:nvSpPr>
                  <p:cNvPr id="127" name="矩形 126">
                    <a:extLst>
                      <a:ext uri="{FF2B5EF4-FFF2-40B4-BE49-F238E27FC236}">
                        <a16:creationId xmlns:a16="http://schemas.microsoft.com/office/drawing/2014/main" id="{5C233566-7C1E-B847-A844-A382BAF42663}"/>
                      </a:ext>
                    </a:extLst>
                  </p:cNvPr>
                  <p:cNvSpPr/>
                  <p:nvPr/>
                </p:nvSpPr>
                <p:spPr>
                  <a:xfrm>
                    <a:off x="546252" y="1476985"/>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sp>
                <p:nvSpPr>
                  <p:cNvPr id="128" name="圆柱体 127">
                    <a:extLst>
                      <a:ext uri="{FF2B5EF4-FFF2-40B4-BE49-F238E27FC236}">
                        <a16:creationId xmlns:a16="http://schemas.microsoft.com/office/drawing/2014/main" id="{EEBB7196-B6C1-5F4E-9A63-38747B03C392}"/>
                      </a:ext>
                    </a:extLst>
                  </p:cNvPr>
                  <p:cNvSpPr/>
                  <p:nvPr/>
                </p:nvSpPr>
                <p:spPr>
                  <a:xfrm>
                    <a:off x="546252" y="2913817"/>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29" name="直线箭头连接符 128">
                    <a:extLst>
                      <a:ext uri="{FF2B5EF4-FFF2-40B4-BE49-F238E27FC236}">
                        <a16:creationId xmlns:a16="http://schemas.microsoft.com/office/drawing/2014/main" id="{0FD2F90A-E9AC-D347-8909-6AC6267CB5FD}"/>
                      </a:ext>
                    </a:extLst>
                  </p:cNvPr>
                  <p:cNvCxnSpPr>
                    <a:cxnSpLocks/>
                    <a:stCxn id="127" idx="2"/>
                    <a:endCxn id="130" idx="0"/>
                  </p:cNvCxnSpPr>
                  <p:nvPr/>
                </p:nvCxnSpPr>
                <p:spPr>
                  <a:xfrm>
                    <a:off x="945852" y="1888465"/>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0" name="矩形 129">
                    <a:extLst>
                      <a:ext uri="{FF2B5EF4-FFF2-40B4-BE49-F238E27FC236}">
                        <a16:creationId xmlns:a16="http://schemas.microsoft.com/office/drawing/2014/main" id="{F1CC6D4A-947F-7F42-B3BA-371773B0BC8D}"/>
                      </a:ext>
                    </a:extLst>
                  </p:cNvPr>
                  <p:cNvSpPr/>
                  <p:nvPr/>
                </p:nvSpPr>
                <p:spPr>
                  <a:xfrm>
                    <a:off x="545743" y="2194708"/>
                    <a:ext cx="800218"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cxnSp>
                <p:nvCxnSpPr>
                  <p:cNvPr id="131" name="直线箭头连接符 130">
                    <a:extLst>
                      <a:ext uri="{FF2B5EF4-FFF2-40B4-BE49-F238E27FC236}">
                        <a16:creationId xmlns:a16="http://schemas.microsoft.com/office/drawing/2014/main" id="{E721C1DF-2B4D-FE4E-920D-B6F1E2C5E0C2}"/>
                      </a:ext>
                    </a:extLst>
                  </p:cNvPr>
                  <p:cNvCxnSpPr>
                    <a:cxnSpLocks/>
                    <a:stCxn id="130" idx="2"/>
                    <a:endCxn id="128" idx="1"/>
                  </p:cNvCxnSpPr>
                  <p:nvPr/>
                </p:nvCxnSpPr>
                <p:spPr>
                  <a:xfrm>
                    <a:off x="945852" y="2606188"/>
                    <a:ext cx="0" cy="30762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67" name="右箭头 66">
                  <a:extLst>
                    <a:ext uri="{FF2B5EF4-FFF2-40B4-BE49-F238E27FC236}">
                      <a16:creationId xmlns:a16="http://schemas.microsoft.com/office/drawing/2014/main" id="{E58B17A5-7A03-D34D-ADFD-AF9BCF2EF0F2}"/>
                    </a:ext>
                  </a:extLst>
                </p:cNvPr>
                <p:cNvSpPr/>
                <p:nvPr/>
              </p:nvSpPr>
              <p:spPr>
                <a:xfrm>
                  <a:off x="1734485" y="2150709"/>
                  <a:ext cx="420410" cy="411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nvGrpSpPr>
                <p:cNvPr id="69" name="组合 68">
                  <a:extLst>
                    <a:ext uri="{FF2B5EF4-FFF2-40B4-BE49-F238E27FC236}">
                      <a16:creationId xmlns:a16="http://schemas.microsoft.com/office/drawing/2014/main" id="{0F2356C5-A8AB-8D4D-9AE0-1DD4BD640EB2}"/>
                    </a:ext>
                  </a:extLst>
                </p:cNvPr>
                <p:cNvGrpSpPr/>
                <p:nvPr/>
              </p:nvGrpSpPr>
              <p:grpSpPr>
                <a:xfrm>
                  <a:off x="1990674" y="1432986"/>
                  <a:ext cx="2157963" cy="2330959"/>
                  <a:chOff x="1874584" y="1478418"/>
                  <a:chExt cx="2157963" cy="2330959"/>
                </a:xfrm>
              </p:grpSpPr>
              <p:sp>
                <p:nvSpPr>
                  <p:cNvPr id="120" name="矩形 119">
                    <a:extLst>
                      <a:ext uri="{FF2B5EF4-FFF2-40B4-BE49-F238E27FC236}">
                        <a16:creationId xmlns:a16="http://schemas.microsoft.com/office/drawing/2014/main" id="{50D00320-6D87-024C-AEA3-4C97BF458F66}"/>
                      </a:ext>
                    </a:extLst>
                  </p:cNvPr>
                  <p:cNvSpPr/>
                  <p:nvPr/>
                </p:nvSpPr>
                <p:spPr>
                  <a:xfrm>
                    <a:off x="2553966" y="1478418"/>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sp>
                <p:nvSpPr>
                  <p:cNvPr id="121" name="圆柱体 120">
                    <a:extLst>
                      <a:ext uri="{FF2B5EF4-FFF2-40B4-BE49-F238E27FC236}">
                        <a16:creationId xmlns:a16="http://schemas.microsoft.com/office/drawing/2014/main" id="{21AEA8AC-3914-504E-9AAA-DC530A629338}"/>
                      </a:ext>
                    </a:extLst>
                  </p:cNvPr>
                  <p:cNvSpPr/>
                  <p:nvPr/>
                </p:nvSpPr>
                <p:spPr>
                  <a:xfrm>
                    <a:off x="2553966" y="2915250"/>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22" name="直线箭头连接符 121">
                    <a:extLst>
                      <a:ext uri="{FF2B5EF4-FFF2-40B4-BE49-F238E27FC236}">
                        <a16:creationId xmlns:a16="http://schemas.microsoft.com/office/drawing/2014/main" id="{01805D2B-86E6-4D4A-96C3-DCAFA95C1544}"/>
                      </a:ext>
                    </a:extLst>
                  </p:cNvPr>
                  <p:cNvCxnSpPr>
                    <a:cxnSpLocks/>
                    <a:stCxn id="120" idx="2"/>
                    <a:endCxn id="123" idx="0"/>
                  </p:cNvCxnSpPr>
                  <p:nvPr/>
                </p:nvCxnSpPr>
                <p:spPr>
                  <a:xfrm>
                    <a:off x="2953566" y="1889898"/>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3" name="矩形 122">
                    <a:extLst>
                      <a:ext uri="{FF2B5EF4-FFF2-40B4-BE49-F238E27FC236}">
                        <a16:creationId xmlns:a16="http://schemas.microsoft.com/office/drawing/2014/main" id="{D87B6930-AB7D-AC43-B882-5DD21CC6D64C}"/>
                      </a:ext>
                    </a:extLst>
                  </p:cNvPr>
                  <p:cNvSpPr/>
                  <p:nvPr/>
                </p:nvSpPr>
                <p:spPr>
                  <a:xfrm>
                    <a:off x="2553966" y="2196141"/>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cxnSp>
                <p:nvCxnSpPr>
                  <p:cNvPr id="124" name="直线箭头连接符 123">
                    <a:extLst>
                      <a:ext uri="{FF2B5EF4-FFF2-40B4-BE49-F238E27FC236}">
                        <a16:creationId xmlns:a16="http://schemas.microsoft.com/office/drawing/2014/main" id="{1F7B112A-753E-2142-9CAF-1D0E448F0B2E}"/>
                      </a:ext>
                    </a:extLst>
                  </p:cNvPr>
                  <p:cNvCxnSpPr>
                    <a:cxnSpLocks/>
                    <a:stCxn id="123" idx="2"/>
                    <a:endCxn id="121" idx="1"/>
                  </p:cNvCxnSpPr>
                  <p:nvPr/>
                </p:nvCxnSpPr>
                <p:spPr>
                  <a:xfrm>
                    <a:off x="2953566" y="2607621"/>
                    <a:ext cx="0" cy="30762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5" name="文本框 124">
                    <a:extLst>
                      <a:ext uri="{FF2B5EF4-FFF2-40B4-BE49-F238E27FC236}">
                        <a16:creationId xmlns:a16="http://schemas.microsoft.com/office/drawing/2014/main" id="{E4BC68C9-A131-D54A-B290-EBFF8FF7E854}"/>
                      </a:ext>
                    </a:extLst>
                  </p:cNvPr>
                  <p:cNvSpPr txBox="1"/>
                  <p:nvPr/>
                </p:nvSpPr>
                <p:spPr>
                  <a:xfrm>
                    <a:off x="1874584" y="3532378"/>
                    <a:ext cx="2157963"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利用存储自身能力纵向扩展</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70" name="右箭头 69">
                  <a:extLst>
                    <a:ext uri="{FF2B5EF4-FFF2-40B4-BE49-F238E27FC236}">
                      <a16:creationId xmlns:a16="http://schemas.microsoft.com/office/drawing/2014/main" id="{4B3C466C-FC98-254B-9DFE-0F00230DEE35}"/>
                    </a:ext>
                  </a:extLst>
                </p:cNvPr>
                <p:cNvSpPr/>
                <p:nvPr/>
              </p:nvSpPr>
              <p:spPr>
                <a:xfrm>
                  <a:off x="3857780" y="2150709"/>
                  <a:ext cx="420410" cy="411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nvGrpSpPr>
                <p:cNvPr id="72" name="组合 71">
                  <a:extLst>
                    <a:ext uri="{FF2B5EF4-FFF2-40B4-BE49-F238E27FC236}">
                      <a16:creationId xmlns:a16="http://schemas.microsoft.com/office/drawing/2014/main" id="{6B32CC3B-7158-F74B-88BE-455FFB64DA63}"/>
                    </a:ext>
                  </a:extLst>
                </p:cNvPr>
                <p:cNvGrpSpPr/>
                <p:nvPr/>
              </p:nvGrpSpPr>
              <p:grpSpPr>
                <a:xfrm>
                  <a:off x="7153074" y="1432986"/>
                  <a:ext cx="1713257" cy="2336551"/>
                  <a:chOff x="7121142" y="1438869"/>
                  <a:chExt cx="1713257" cy="2336551"/>
                </a:xfrm>
              </p:grpSpPr>
              <p:sp>
                <p:nvSpPr>
                  <p:cNvPr id="106" name="矩形 105">
                    <a:extLst>
                      <a:ext uri="{FF2B5EF4-FFF2-40B4-BE49-F238E27FC236}">
                        <a16:creationId xmlns:a16="http://schemas.microsoft.com/office/drawing/2014/main" id="{E4C1182C-9179-384C-827D-4436C5E2DB8C}"/>
                      </a:ext>
                    </a:extLst>
                  </p:cNvPr>
                  <p:cNvSpPr/>
                  <p:nvPr/>
                </p:nvSpPr>
                <p:spPr>
                  <a:xfrm>
                    <a:off x="7122114" y="1438869"/>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107" name="直线箭头连接符 106">
                    <a:extLst>
                      <a:ext uri="{FF2B5EF4-FFF2-40B4-BE49-F238E27FC236}">
                        <a16:creationId xmlns:a16="http://schemas.microsoft.com/office/drawing/2014/main" id="{E33FD2FD-CF73-D642-AA8F-84527CAE288F}"/>
                      </a:ext>
                    </a:extLst>
                  </p:cNvPr>
                  <p:cNvCxnSpPr>
                    <a:cxnSpLocks/>
                    <a:stCxn id="106" idx="2"/>
                    <a:endCxn id="109" idx="0"/>
                  </p:cNvCxnSpPr>
                  <p:nvPr/>
                </p:nvCxnSpPr>
                <p:spPr>
                  <a:xfrm>
                    <a:off x="7521714" y="1850349"/>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9" name="矩形 108">
                    <a:extLst>
                      <a:ext uri="{FF2B5EF4-FFF2-40B4-BE49-F238E27FC236}">
                        <a16:creationId xmlns:a16="http://schemas.microsoft.com/office/drawing/2014/main" id="{66A84B65-3FE9-A946-BDE9-10A9D14054CE}"/>
                      </a:ext>
                    </a:extLst>
                  </p:cNvPr>
                  <p:cNvSpPr/>
                  <p:nvPr/>
                </p:nvSpPr>
                <p:spPr>
                  <a:xfrm>
                    <a:off x="7122114" y="2156592"/>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cxnSp>
                <p:nvCxnSpPr>
                  <p:cNvPr id="110" name="直线箭头连接符 109">
                    <a:extLst>
                      <a:ext uri="{FF2B5EF4-FFF2-40B4-BE49-F238E27FC236}">
                        <a16:creationId xmlns:a16="http://schemas.microsoft.com/office/drawing/2014/main" id="{3FD48A79-FD70-9C4F-AAA3-9690B6610436}"/>
                      </a:ext>
                    </a:extLst>
                  </p:cNvPr>
                  <p:cNvCxnSpPr>
                    <a:cxnSpLocks/>
                    <a:stCxn id="109" idx="2"/>
                    <a:endCxn id="116" idx="1"/>
                  </p:cNvCxnSpPr>
                  <p:nvPr/>
                </p:nvCxnSpPr>
                <p:spPr>
                  <a:xfrm flipH="1">
                    <a:off x="7520742" y="2568072"/>
                    <a:ext cx="972" cy="30762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11" name="组合 110">
                    <a:extLst>
                      <a:ext uri="{FF2B5EF4-FFF2-40B4-BE49-F238E27FC236}">
                        <a16:creationId xmlns:a16="http://schemas.microsoft.com/office/drawing/2014/main" id="{F12A9339-9097-5E48-8BF3-823F3FDA15F2}"/>
                      </a:ext>
                    </a:extLst>
                  </p:cNvPr>
                  <p:cNvGrpSpPr/>
                  <p:nvPr/>
                </p:nvGrpSpPr>
                <p:grpSpPr>
                  <a:xfrm>
                    <a:off x="7121142" y="2875701"/>
                    <a:ext cx="1713257" cy="410400"/>
                    <a:chOff x="7121142" y="2875701"/>
                    <a:chExt cx="1713257" cy="410400"/>
                  </a:xfrm>
                </p:grpSpPr>
                <p:sp>
                  <p:nvSpPr>
                    <p:cNvPr id="116" name="圆柱体 115">
                      <a:extLst>
                        <a:ext uri="{FF2B5EF4-FFF2-40B4-BE49-F238E27FC236}">
                          <a16:creationId xmlns:a16="http://schemas.microsoft.com/office/drawing/2014/main" id="{19C6E568-EFA8-D64F-92D6-39AA37010652}"/>
                        </a:ext>
                      </a:extLst>
                    </p:cNvPr>
                    <p:cNvSpPr/>
                    <p:nvPr/>
                  </p:nvSpPr>
                  <p:spPr>
                    <a:xfrm>
                      <a:off x="7121142" y="2875701"/>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117" name="圆柱体 116">
                      <a:extLst>
                        <a:ext uri="{FF2B5EF4-FFF2-40B4-BE49-F238E27FC236}">
                          <a16:creationId xmlns:a16="http://schemas.microsoft.com/office/drawing/2014/main" id="{A0A5BD83-99DD-AD4C-A27C-0BC0384D1DB3}"/>
                        </a:ext>
                      </a:extLst>
                    </p:cNvPr>
                    <p:cNvSpPr/>
                    <p:nvPr/>
                  </p:nvSpPr>
                  <p:spPr>
                    <a:xfrm>
                      <a:off x="8035199" y="2875701"/>
                      <a:ext cx="799200" cy="410400"/>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grpSp>
              <p:sp>
                <p:nvSpPr>
                  <p:cNvPr id="114" name="文本框 113">
                    <a:extLst>
                      <a:ext uri="{FF2B5EF4-FFF2-40B4-BE49-F238E27FC236}">
                        <a16:creationId xmlns:a16="http://schemas.microsoft.com/office/drawing/2014/main" id="{5E4A56F0-A29D-DC4C-A2E0-DED434F29CF9}"/>
                      </a:ext>
                    </a:extLst>
                  </p:cNvPr>
                  <p:cNvSpPr txBox="1"/>
                  <p:nvPr/>
                </p:nvSpPr>
                <p:spPr>
                  <a:xfrm>
                    <a:off x="7286948" y="3498421"/>
                    <a:ext cx="1520544"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4.</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开启</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DTS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数据迁移</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115" name="肘形连接符 114">
                    <a:extLst>
                      <a:ext uri="{FF2B5EF4-FFF2-40B4-BE49-F238E27FC236}">
                        <a16:creationId xmlns:a16="http://schemas.microsoft.com/office/drawing/2014/main" id="{EB8FD1F1-1C5F-824C-98CB-194147511BA7}"/>
                      </a:ext>
                    </a:extLst>
                  </p:cNvPr>
                  <p:cNvCxnSpPr>
                    <a:stCxn id="116" idx="3"/>
                    <a:endCxn id="117" idx="3"/>
                  </p:cNvCxnSpPr>
                  <p:nvPr/>
                </p:nvCxnSpPr>
                <p:spPr>
                  <a:xfrm rot="16200000" flipH="1">
                    <a:off x="7977770" y="2829072"/>
                    <a:ext cx="12700" cy="914057"/>
                  </a:xfrm>
                  <a:prstGeom prst="bentConnector3">
                    <a:avLst>
                      <a:gd name="adj1" fmla="val 1152000"/>
                    </a:avLst>
                  </a:prstGeom>
                  <a:ln w="127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77" name="组合 76">
                  <a:extLst>
                    <a:ext uri="{FF2B5EF4-FFF2-40B4-BE49-F238E27FC236}">
                      <a16:creationId xmlns:a16="http://schemas.microsoft.com/office/drawing/2014/main" id="{7A7C3FD8-A783-B448-8CA1-399E8F5EA8A4}"/>
                    </a:ext>
                  </a:extLst>
                </p:cNvPr>
                <p:cNvGrpSpPr/>
                <p:nvPr/>
              </p:nvGrpSpPr>
              <p:grpSpPr>
                <a:xfrm>
                  <a:off x="4730032" y="1432986"/>
                  <a:ext cx="1715010" cy="2336551"/>
                  <a:chOff x="4417617" y="1466136"/>
                  <a:chExt cx="1715010" cy="2336551"/>
                </a:xfrm>
              </p:grpSpPr>
              <p:sp>
                <p:nvSpPr>
                  <p:cNvPr id="80" name="矩形 79">
                    <a:extLst>
                      <a:ext uri="{FF2B5EF4-FFF2-40B4-BE49-F238E27FC236}">
                        <a16:creationId xmlns:a16="http://schemas.microsoft.com/office/drawing/2014/main" id="{4CACC67F-CD4E-BC4B-A8FB-6E6710D2BF6A}"/>
                      </a:ext>
                    </a:extLst>
                  </p:cNvPr>
                  <p:cNvSpPr/>
                  <p:nvPr/>
                </p:nvSpPr>
                <p:spPr>
                  <a:xfrm>
                    <a:off x="4417617" y="1466136"/>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81" name="直线箭头连接符 80">
                    <a:extLst>
                      <a:ext uri="{FF2B5EF4-FFF2-40B4-BE49-F238E27FC236}">
                        <a16:creationId xmlns:a16="http://schemas.microsoft.com/office/drawing/2014/main" id="{AB6EF10B-13D6-3144-A688-D0C70AC34CCF}"/>
                      </a:ext>
                    </a:extLst>
                  </p:cNvPr>
                  <p:cNvCxnSpPr>
                    <a:cxnSpLocks/>
                    <a:stCxn id="80" idx="2"/>
                    <a:endCxn id="82" idx="0"/>
                  </p:cNvCxnSpPr>
                  <p:nvPr/>
                </p:nvCxnSpPr>
                <p:spPr>
                  <a:xfrm>
                    <a:off x="4817217" y="1877616"/>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2" name="矩形 81">
                    <a:extLst>
                      <a:ext uri="{FF2B5EF4-FFF2-40B4-BE49-F238E27FC236}">
                        <a16:creationId xmlns:a16="http://schemas.microsoft.com/office/drawing/2014/main" id="{D5156A48-0D2C-8142-B6BE-7FBE35E3FEC5}"/>
                      </a:ext>
                    </a:extLst>
                  </p:cNvPr>
                  <p:cNvSpPr/>
                  <p:nvPr/>
                </p:nvSpPr>
                <p:spPr>
                  <a:xfrm>
                    <a:off x="4417617" y="2183859"/>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cxnSp>
                <p:nvCxnSpPr>
                  <p:cNvPr id="83" name="直线箭头连接符 82">
                    <a:extLst>
                      <a:ext uri="{FF2B5EF4-FFF2-40B4-BE49-F238E27FC236}">
                        <a16:creationId xmlns:a16="http://schemas.microsoft.com/office/drawing/2014/main" id="{AACAE35D-01B9-C74E-8B48-6BB6E65E6CD1}"/>
                      </a:ext>
                    </a:extLst>
                  </p:cNvPr>
                  <p:cNvCxnSpPr>
                    <a:cxnSpLocks/>
                    <a:stCxn id="82" idx="2"/>
                    <a:endCxn id="86" idx="1"/>
                  </p:cNvCxnSpPr>
                  <p:nvPr/>
                </p:nvCxnSpPr>
                <p:spPr>
                  <a:xfrm>
                    <a:off x="4817217" y="2595339"/>
                    <a:ext cx="0" cy="30762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E95E9B04-BB8C-5649-A6ED-651D3A2931E3}"/>
                      </a:ext>
                    </a:extLst>
                  </p:cNvPr>
                  <p:cNvGrpSpPr/>
                  <p:nvPr/>
                </p:nvGrpSpPr>
                <p:grpSpPr>
                  <a:xfrm>
                    <a:off x="4417617" y="2902968"/>
                    <a:ext cx="1715010" cy="410400"/>
                    <a:chOff x="4417617" y="2902968"/>
                    <a:chExt cx="1715010" cy="410400"/>
                  </a:xfrm>
                </p:grpSpPr>
                <p:sp>
                  <p:nvSpPr>
                    <p:cNvPr id="86" name="圆柱体 85">
                      <a:extLst>
                        <a:ext uri="{FF2B5EF4-FFF2-40B4-BE49-F238E27FC236}">
                          <a16:creationId xmlns:a16="http://schemas.microsoft.com/office/drawing/2014/main" id="{28E13F0D-980D-2749-9AFA-A226DD74D4C7}"/>
                        </a:ext>
                      </a:extLst>
                    </p:cNvPr>
                    <p:cNvSpPr/>
                    <p:nvPr/>
                  </p:nvSpPr>
                  <p:spPr>
                    <a:xfrm>
                      <a:off x="4417617" y="2902968"/>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87" name="圆柱体 86">
                      <a:extLst>
                        <a:ext uri="{FF2B5EF4-FFF2-40B4-BE49-F238E27FC236}">
                          <a16:creationId xmlns:a16="http://schemas.microsoft.com/office/drawing/2014/main" id="{5873C497-33C3-684C-9E17-79F67CA329ED}"/>
                        </a:ext>
                      </a:extLst>
                    </p:cNvPr>
                    <p:cNvSpPr/>
                    <p:nvPr/>
                  </p:nvSpPr>
                  <p:spPr>
                    <a:xfrm>
                      <a:off x="5333427" y="2902968"/>
                      <a:ext cx="799200" cy="410400"/>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grpSp>
              <p:sp>
                <p:nvSpPr>
                  <p:cNvPr id="85" name="文本框 84">
                    <a:extLst>
                      <a:ext uri="{FF2B5EF4-FFF2-40B4-BE49-F238E27FC236}">
                        <a16:creationId xmlns:a16="http://schemas.microsoft.com/office/drawing/2014/main" id="{197782B7-9389-1748-9527-235FCC56C1E0}"/>
                      </a:ext>
                    </a:extLst>
                  </p:cNvPr>
                  <p:cNvSpPr txBox="1"/>
                  <p:nvPr/>
                </p:nvSpPr>
                <p:spPr>
                  <a:xfrm>
                    <a:off x="4630555" y="3525688"/>
                    <a:ext cx="1388522"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3.</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申请新存储实例</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78" name="右箭头 77">
                  <a:extLst>
                    <a:ext uri="{FF2B5EF4-FFF2-40B4-BE49-F238E27FC236}">
                      <a16:creationId xmlns:a16="http://schemas.microsoft.com/office/drawing/2014/main" id="{DE604A0E-4FA3-BC4F-836C-C77B548F7516}"/>
                    </a:ext>
                  </a:extLst>
                </p:cNvPr>
                <p:cNvSpPr/>
                <p:nvPr/>
              </p:nvSpPr>
              <p:spPr>
                <a:xfrm>
                  <a:off x="6131434" y="2150709"/>
                  <a:ext cx="420410" cy="411480"/>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sp>
            <p:nvSpPr>
              <p:cNvPr id="60" name="矩形 59">
                <a:extLst>
                  <a:ext uri="{FF2B5EF4-FFF2-40B4-BE49-F238E27FC236}">
                    <a16:creationId xmlns:a16="http://schemas.microsoft.com/office/drawing/2014/main" id="{A0A4373E-B7B9-C643-9AFF-D52BC616D1B9}"/>
                  </a:ext>
                </a:extLst>
              </p:cNvPr>
              <p:cNvSpPr/>
              <p:nvPr/>
            </p:nvSpPr>
            <p:spPr>
              <a:xfrm>
                <a:off x="9004592" y="1282053"/>
                <a:ext cx="739610" cy="3377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61" name="直线箭头连接符 60">
                <a:extLst>
                  <a:ext uri="{FF2B5EF4-FFF2-40B4-BE49-F238E27FC236}">
                    <a16:creationId xmlns:a16="http://schemas.microsoft.com/office/drawing/2014/main" id="{192B5CB8-ADA8-5A4F-A14E-336944844B06}"/>
                  </a:ext>
                </a:extLst>
              </p:cNvPr>
              <p:cNvCxnSpPr>
                <a:cxnSpLocks/>
                <a:stCxn id="60" idx="2"/>
                <a:endCxn id="62" idx="0"/>
              </p:cNvCxnSpPr>
              <p:nvPr/>
            </p:nvCxnSpPr>
            <p:spPr>
              <a:xfrm>
                <a:off x="9374397" y="1619815"/>
                <a:ext cx="0" cy="25137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矩形 61">
                <a:extLst>
                  <a:ext uri="{FF2B5EF4-FFF2-40B4-BE49-F238E27FC236}">
                    <a16:creationId xmlns:a16="http://schemas.microsoft.com/office/drawing/2014/main" id="{6B25F958-D801-644B-AB45-7A9850534650}"/>
                  </a:ext>
                </a:extLst>
              </p:cNvPr>
              <p:cNvSpPr/>
              <p:nvPr/>
            </p:nvSpPr>
            <p:spPr>
              <a:xfrm>
                <a:off x="9004592" y="1871194"/>
                <a:ext cx="739610" cy="33776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cxnSp>
            <p:nvCxnSpPr>
              <p:cNvPr id="63" name="直线箭头连接符 62">
                <a:extLst>
                  <a:ext uri="{FF2B5EF4-FFF2-40B4-BE49-F238E27FC236}">
                    <a16:creationId xmlns:a16="http://schemas.microsoft.com/office/drawing/2014/main" id="{50FCB025-70FE-1C43-A3D6-9FEF29F1B68D}"/>
                  </a:ext>
                </a:extLst>
              </p:cNvPr>
              <p:cNvCxnSpPr>
                <a:cxnSpLocks/>
                <a:stCxn id="62" idx="2"/>
                <a:endCxn id="64" idx="1"/>
              </p:cNvCxnSpPr>
              <p:nvPr/>
            </p:nvCxnSpPr>
            <p:spPr>
              <a:xfrm flipH="1">
                <a:off x="9373497" y="2208956"/>
                <a:ext cx="900" cy="252516"/>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圆柱体 63">
                <a:extLst>
                  <a:ext uri="{FF2B5EF4-FFF2-40B4-BE49-F238E27FC236}">
                    <a16:creationId xmlns:a16="http://schemas.microsoft.com/office/drawing/2014/main" id="{649513A9-0BA7-AE47-AA5D-1A206B3868FB}"/>
                  </a:ext>
                </a:extLst>
              </p:cNvPr>
              <p:cNvSpPr/>
              <p:nvPr/>
            </p:nvSpPr>
            <p:spPr>
              <a:xfrm>
                <a:off x="9003692" y="2461473"/>
                <a:ext cx="739610" cy="336876"/>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68" name="圆柱体 67">
                <a:extLst>
                  <a:ext uri="{FF2B5EF4-FFF2-40B4-BE49-F238E27FC236}">
                    <a16:creationId xmlns:a16="http://schemas.microsoft.com/office/drawing/2014/main" id="{5D94FB79-6768-104D-BF0F-B81C05AE0EE9}"/>
                  </a:ext>
                </a:extLst>
              </p:cNvPr>
              <p:cNvSpPr/>
              <p:nvPr/>
            </p:nvSpPr>
            <p:spPr>
              <a:xfrm>
                <a:off x="9849595" y="2461473"/>
                <a:ext cx="739610" cy="336876"/>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71" name="文本框 70">
                <a:extLst>
                  <a:ext uri="{FF2B5EF4-FFF2-40B4-BE49-F238E27FC236}">
                    <a16:creationId xmlns:a16="http://schemas.microsoft.com/office/drawing/2014/main" id="{6D4C21BA-E8E1-0744-8196-ECEB7992AD3D}"/>
                  </a:ext>
                </a:extLst>
              </p:cNvPr>
              <p:cNvSpPr txBox="1"/>
              <p:nvPr/>
            </p:nvSpPr>
            <p:spPr>
              <a:xfrm>
                <a:off x="8608439" y="2972631"/>
                <a:ext cx="2387770"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5.</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增量进度</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100%</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时关闭</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DTS</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服务</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73" name="肘形连接符 72">
                <a:extLst>
                  <a:ext uri="{FF2B5EF4-FFF2-40B4-BE49-F238E27FC236}">
                    <a16:creationId xmlns:a16="http://schemas.microsoft.com/office/drawing/2014/main" id="{943CCD7C-B92B-5D46-98D7-D8ED758B4D3B}"/>
                  </a:ext>
                </a:extLst>
              </p:cNvPr>
              <p:cNvCxnSpPr>
                <a:stCxn id="64" idx="3"/>
                <a:endCxn id="68" idx="3"/>
              </p:cNvCxnSpPr>
              <p:nvPr/>
            </p:nvCxnSpPr>
            <p:spPr>
              <a:xfrm rot="16200000" flipH="1">
                <a:off x="9797112" y="2375397"/>
                <a:ext cx="10425" cy="845903"/>
              </a:xfrm>
              <a:prstGeom prst="bentConnector3">
                <a:avLst>
                  <a:gd name="adj1" fmla="val 1152000"/>
                </a:avLst>
              </a:prstGeom>
              <a:ln w="127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93" name="右箭头 92">
              <a:extLst>
                <a:ext uri="{FF2B5EF4-FFF2-40B4-BE49-F238E27FC236}">
                  <a16:creationId xmlns:a16="http://schemas.microsoft.com/office/drawing/2014/main" id="{68F7CCF2-CBEA-5E49-8345-EE605D6E726E}"/>
                </a:ext>
              </a:extLst>
            </p:cNvPr>
            <p:cNvSpPr/>
            <p:nvPr/>
          </p:nvSpPr>
          <p:spPr>
            <a:xfrm>
              <a:off x="8095379" y="1480436"/>
              <a:ext cx="389063" cy="337762"/>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grpSp>
        <p:nvGrpSpPr>
          <p:cNvPr id="27" name="组合 26">
            <a:extLst>
              <a:ext uri="{FF2B5EF4-FFF2-40B4-BE49-F238E27FC236}">
                <a16:creationId xmlns:a16="http://schemas.microsoft.com/office/drawing/2014/main" id="{CE953924-2B7A-654E-BB92-26E8357877F5}"/>
              </a:ext>
            </a:extLst>
          </p:cNvPr>
          <p:cNvGrpSpPr/>
          <p:nvPr/>
        </p:nvGrpSpPr>
        <p:grpSpPr>
          <a:xfrm>
            <a:off x="336592" y="3486603"/>
            <a:ext cx="10525894" cy="2882338"/>
            <a:chOff x="229184" y="3488056"/>
            <a:chExt cx="10525894" cy="2882338"/>
          </a:xfrm>
        </p:grpSpPr>
        <p:grpSp>
          <p:nvGrpSpPr>
            <p:cNvPr id="6" name="组合 5">
              <a:extLst>
                <a:ext uri="{FF2B5EF4-FFF2-40B4-BE49-F238E27FC236}">
                  <a16:creationId xmlns:a16="http://schemas.microsoft.com/office/drawing/2014/main" id="{6FE619E4-81BF-9846-A45A-64408CEFE1EB}"/>
                </a:ext>
              </a:extLst>
            </p:cNvPr>
            <p:cNvGrpSpPr/>
            <p:nvPr/>
          </p:nvGrpSpPr>
          <p:grpSpPr>
            <a:xfrm>
              <a:off x="570200" y="3499412"/>
              <a:ext cx="2157963" cy="2203219"/>
              <a:chOff x="570201" y="3518767"/>
              <a:chExt cx="2434040" cy="2550647"/>
            </a:xfrm>
          </p:grpSpPr>
          <p:sp>
            <p:nvSpPr>
              <p:cNvPr id="94" name="矩形 93">
                <a:extLst>
                  <a:ext uri="{FF2B5EF4-FFF2-40B4-BE49-F238E27FC236}">
                    <a16:creationId xmlns:a16="http://schemas.microsoft.com/office/drawing/2014/main" id="{2139E257-CD35-5B46-B887-3B51758E73D7}"/>
                  </a:ext>
                </a:extLst>
              </p:cNvPr>
              <p:cNvSpPr/>
              <p:nvPr/>
            </p:nvSpPr>
            <p:spPr>
              <a:xfrm>
                <a:off x="1085157" y="3518767"/>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95" name="直线箭头连接符 94">
                <a:extLst>
                  <a:ext uri="{FF2B5EF4-FFF2-40B4-BE49-F238E27FC236}">
                    <a16:creationId xmlns:a16="http://schemas.microsoft.com/office/drawing/2014/main" id="{04249FD3-118A-DD49-A561-63D0CBCF3102}"/>
                  </a:ext>
                </a:extLst>
              </p:cNvPr>
              <p:cNvCxnSpPr>
                <a:cxnSpLocks/>
                <a:stCxn id="94" idx="2"/>
                <a:endCxn id="96" idx="0"/>
              </p:cNvCxnSpPr>
              <p:nvPr/>
            </p:nvCxnSpPr>
            <p:spPr>
              <a:xfrm>
                <a:off x="1484757" y="3930247"/>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D8D29930-96D1-C04A-8651-7DCCC4351000}"/>
                  </a:ext>
                </a:extLst>
              </p:cNvPr>
              <p:cNvSpPr/>
              <p:nvPr/>
            </p:nvSpPr>
            <p:spPr>
              <a:xfrm>
                <a:off x="1085157" y="4236490"/>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sp>
            <p:nvSpPr>
              <p:cNvPr id="97" name="圆柱体 96">
                <a:extLst>
                  <a:ext uri="{FF2B5EF4-FFF2-40B4-BE49-F238E27FC236}">
                    <a16:creationId xmlns:a16="http://schemas.microsoft.com/office/drawing/2014/main" id="{0403DFFB-17EA-5F4B-9AFE-103CFF2696FB}"/>
                  </a:ext>
                </a:extLst>
              </p:cNvPr>
              <p:cNvSpPr/>
              <p:nvPr/>
            </p:nvSpPr>
            <p:spPr>
              <a:xfrm>
                <a:off x="642241" y="4955599"/>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98" name="圆柱体 97">
                <a:extLst>
                  <a:ext uri="{FF2B5EF4-FFF2-40B4-BE49-F238E27FC236}">
                    <a16:creationId xmlns:a16="http://schemas.microsoft.com/office/drawing/2014/main" id="{A6ACE325-C746-4B49-BDBC-DC69639F6FF9}"/>
                  </a:ext>
                </a:extLst>
              </p:cNvPr>
              <p:cNvSpPr/>
              <p:nvPr/>
            </p:nvSpPr>
            <p:spPr>
              <a:xfrm>
                <a:off x="1555326" y="4955599"/>
                <a:ext cx="799200" cy="410400"/>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00" name="肘形连接符 99">
                <a:extLst>
                  <a:ext uri="{FF2B5EF4-FFF2-40B4-BE49-F238E27FC236}">
                    <a16:creationId xmlns:a16="http://schemas.microsoft.com/office/drawing/2014/main" id="{10143905-D3FA-C140-A40E-E51ED86FC389}"/>
                  </a:ext>
                </a:extLst>
              </p:cNvPr>
              <p:cNvCxnSpPr>
                <a:stCxn id="96" idx="2"/>
                <a:endCxn id="97" idx="1"/>
              </p:cNvCxnSpPr>
              <p:nvPr/>
            </p:nvCxnSpPr>
            <p:spPr>
              <a:xfrm rot="5400000">
                <a:off x="1109485" y="4580326"/>
                <a:ext cx="307629" cy="442916"/>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肘形连接符 100">
                <a:extLst>
                  <a:ext uri="{FF2B5EF4-FFF2-40B4-BE49-F238E27FC236}">
                    <a16:creationId xmlns:a16="http://schemas.microsoft.com/office/drawing/2014/main" id="{34FC1722-4F02-4243-9030-8B599CC4B1B1}"/>
                  </a:ext>
                </a:extLst>
              </p:cNvPr>
              <p:cNvCxnSpPr>
                <a:stCxn id="96" idx="2"/>
                <a:endCxn id="98" idx="1"/>
              </p:cNvCxnSpPr>
              <p:nvPr/>
            </p:nvCxnSpPr>
            <p:spPr>
              <a:xfrm rot="16200000" flipH="1">
                <a:off x="1566027" y="4566699"/>
                <a:ext cx="307629" cy="470169"/>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4AA7877D-8174-CE44-9ABB-E2F7AAC9B495}"/>
                  </a:ext>
                </a:extLst>
              </p:cNvPr>
              <p:cNvSpPr txBox="1"/>
              <p:nvPr/>
            </p:nvSpPr>
            <p:spPr>
              <a:xfrm>
                <a:off x="570201" y="5534949"/>
                <a:ext cx="2434040" cy="534465"/>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6.</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手动配置为双读新旧数据源</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   写新数据源</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19" name="组合 18">
              <a:extLst>
                <a:ext uri="{FF2B5EF4-FFF2-40B4-BE49-F238E27FC236}">
                  <a16:creationId xmlns:a16="http://schemas.microsoft.com/office/drawing/2014/main" id="{2AA1B558-2CB8-154C-97FB-6BB55DF34C02}"/>
                </a:ext>
              </a:extLst>
            </p:cNvPr>
            <p:cNvGrpSpPr/>
            <p:nvPr/>
          </p:nvGrpSpPr>
          <p:grpSpPr>
            <a:xfrm>
              <a:off x="3291110" y="3499412"/>
              <a:ext cx="2428953" cy="2650419"/>
              <a:chOff x="3835328" y="3529226"/>
              <a:chExt cx="2749188" cy="2926810"/>
            </a:xfrm>
          </p:grpSpPr>
          <p:sp>
            <p:nvSpPr>
              <p:cNvPr id="108" name="矩形 107">
                <a:extLst>
                  <a:ext uri="{FF2B5EF4-FFF2-40B4-BE49-F238E27FC236}">
                    <a16:creationId xmlns:a16="http://schemas.microsoft.com/office/drawing/2014/main" id="{7DF283ED-0EC0-9C40-8331-F98319D95042}"/>
                  </a:ext>
                </a:extLst>
              </p:cNvPr>
              <p:cNvSpPr/>
              <p:nvPr/>
            </p:nvSpPr>
            <p:spPr>
              <a:xfrm>
                <a:off x="4278245" y="3529226"/>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112" name="直线箭头连接符 111">
                <a:extLst>
                  <a:ext uri="{FF2B5EF4-FFF2-40B4-BE49-F238E27FC236}">
                    <a16:creationId xmlns:a16="http://schemas.microsoft.com/office/drawing/2014/main" id="{820895A8-BFAA-E348-9483-EA2956EE4CB6}"/>
                  </a:ext>
                </a:extLst>
              </p:cNvPr>
              <p:cNvCxnSpPr>
                <a:cxnSpLocks/>
                <a:stCxn id="108" idx="2"/>
                <a:endCxn id="113" idx="0"/>
              </p:cNvCxnSpPr>
              <p:nvPr/>
            </p:nvCxnSpPr>
            <p:spPr>
              <a:xfrm>
                <a:off x="4677845" y="3940706"/>
                <a:ext cx="0" cy="30624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3" name="矩形 112">
                <a:extLst>
                  <a:ext uri="{FF2B5EF4-FFF2-40B4-BE49-F238E27FC236}">
                    <a16:creationId xmlns:a16="http://schemas.microsoft.com/office/drawing/2014/main" id="{9C8CDC73-9226-0147-9995-33D5365D7D49}"/>
                  </a:ext>
                </a:extLst>
              </p:cNvPr>
              <p:cNvSpPr/>
              <p:nvPr/>
            </p:nvSpPr>
            <p:spPr>
              <a:xfrm>
                <a:off x="4278245" y="4246949"/>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sp>
            <p:nvSpPr>
              <p:cNvPr id="118" name="圆柱体 117">
                <a:extLst>
                  <a:ext uri="{FF2B5EF4-FFF2-40B4-BE49-F238E27FC236}">
                    <a16:creationId xmlns:a16="http://schemas.microsoft.com/office/drawing/2014/main" id="{6A0E97EB-7A46-5E43-B04A-3D778E07CE50}"/>
                  </a:ext>
                </a:extLst>
              </p:cNvPr>
              <p:cNvSpPr/>
              <p:nvPr/>
            </p:nvSpPr>
            <p:spPr>
              <a:xfrm>
                <a:off x="3835329" y="4966058"/>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119" name="圆柱体 118">
                <a:extLst>
                  <a:ext uri="{FF2B5EF4-FFF2-40B4-BE49-F238E27FC236}">
                    <a16:creationId xmlns:a16="http://schemas.microsoft.com/office/drawing/2014/main" id="{827079FD-854D-2C43-936A-8F02E5112F5A}"/>
                  </a:ext>
                </a:extLst>
              </p:cNvPr>
              <p:cNvSpPr/>
              <p:nvPr/>
            </p:nvSpPr>
            <p:spPr>
              <a:xfrm>
                <a:off x="4748414" y="4966058"/>
                <a:ext cx="799200" cy="410400"/>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32" name="肘形连接符 131">
                <a:extLst>
                  <a:ext uri="{FF2B5EF4-FFF2-40B4-BE49-F238E27FC236}">
                    <a16:creationId xmlns:a16="http://schemas.microsoft.com/office/drawing/2014/main" id="{6203B3D4-EB39-6E4B-A0F6-A9F2BD62557E}"/>
                  </a:ext>
                </a:extLst>
              </p:cNvPr>
              <p:cNvCxnSpPr>
                <a:stCxn id="113" idx="2"/>
                <a:endCxn id="118" idx="1"/>
              </p:cNvCxnSpPr>
              <p:nvPr/>
            </p:nvCxnSpPr>
            <p:spPr>
              <a:xfrm rot="5400000">
                <a:off x="4302573" y="4590785"/>
                <a:ext cx="307629" cy="442916"/>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肘形连接符 132">
                <a:extLst>
                  <a:ext uri="{FF2B5EF4-FFF2-40B4-BE49-F238E27FC236}">
                    <a16:creationId xmlns:a16="http://schemas.microsoft.com/office/drawing/2014/main" id="{C7F2DBDB-F2FD-C048-9B0A-779CE0C4DFAE}"/>
                  </a:ext>
                </a:extLst>
              </p:cNvPr>
              <p:cNvCxnSpPr>
                <a:stCxn id="113" idx="2"/>
                <a:endCxn id="119" idx="1"/>
              </p:cNvCxnSpPr>
              <p:nvPr/>
            </p:nvCxnSpPr>
            <p:spPr>
              <a:xfrm rot="16200000" flipH="1">
                <a:off x="4759115" y="4577158"/>
                <a:ext cx="307629" cy="470169"/>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6E652A9C-CCEA-BE49-AFDD-74728A440EFA}"/>
                  </a:ext>
                </a:extLst>
              </p:cNvPr>
              <p:cNvSpPr txBox="1"/>
              <p:nvPr/>
            </p:nvSpPr>
            <p:spPr>
              <a:xfrm>
                <a:off x="4530697" y="6179037"/>
                <a:ext cx="1234633" cy="276999"/>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7.</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进行数据修复</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35" name="矩形 134">
                <a:extLst>
                  <a:ext uri="{FF2B5EF4-FFF2-40B4-BE49-F238E27FC236}">
                    <a16:creationId xmlns:a16="http://schemas.microsoft.com/office/drawing/2014/main" id="{856055B1-719B-1644-8F25-7445B388871C}"/>
                  </a:ext>
                </a:extLst>
              </p:cNvPr>
              <p:cNvSpPr/>
              <p:nvPr/>
            </p:nvSpPr>
            <p:spPr>
              <a:xfrm>
                <a:off x="3835328" y="5598427"/>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2">
                        <a:lumMod val="10000"/>
                      </a:schemeClr>
                    </a:solidFill>
                  </a:rPr>
                  <a:t>CDC</a:t>
                </a:r>
                <a:endParaRPr kumimoji="1" lang="zh-CN" altLang="en-US" sz="1200" dirty="0">
                  <a:solidFill>
                    <a:schemeClr val="bg2">
                      <a:lumMod val="10000"/>
                    </a:schemeClr>
                  </a:solidFill>
                </a:endParaRPr>
              </a:p>
            </p:txBody>
          </p:sp>
          <p:cxnSp>
            <p:nvCxnSpPr>
              <p:cNvPr id="9" name="直线箭头连接符 8">
                <a:extLst>
                  <a:ext uri="{FF2B5EF4-FFF2-40B4-BE49-F238E27FC236}">
                    <a16:creationId xmlns:a16="http://schemas.microsoft.com/office/drawing/2014/main" id="{DB60D33A-B95D-F84F-8BB7-57E0E0EDE72E}"/>
                  </a:ext>
                </a:extLst>
              </p:cNvPr>
              <p:cNvCxnSpPr>
                <a:stCxn id="118" idx="3"/>
                <a:endCxn id="135" idx="0"/>
              </p:cNvCxnSpPr>
              <p:nvPr/>
            </p:nvCxnSpPr>
            <p:spPr>
              <a:xfrm flipH="1">
                <a:off x="4234928" y="5376458"/>
                <a:ext cx="1" cy="22196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6" name="矩形 135">
                <a:extLst>
                  <a:ext uri="{FF2B5EF4-FFF2-40B4-BE49-F238E27FC236}">
                    <a16:creationId xmlns:a16="http://schemas.microsoft.com/office/drawing/2014/main" id="{1950EE6B-ABB3-B545-AEE2-262941093912}"/>
                  </a:ext>
                </a:extLst>
              </p:cNvPr>
              <p:cNvSpPr/>
              <p:nvPr/>
            </p:nvSpPr>
            <p:spPr>
              <a:xfrm>
                <a:off x="5785315" y="5614271"/>
                <a:ext cx="799201"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数据修复工具</a:t>
                </a:r>
              </a:p>
            </p:txBody>
          </p:sp>
          <p:cxnSp>
            <p:nvCxnSpPr>
              <p:cNvPr id="137" name="直线箭头连接符 136">
                <a:extLst>
                  <a:ext uri="{FF2B5EF4-FFF2-40B4-BE49-F238E27FC236}">
                    <a16:creationId xmlns:a16="http://schemas.microsoft.com/office/drawing/2014/main" id="{061117EB-1A9D-174E-A3A3-FCB8BFE91D29}"/>
                  </a:ext>
                </a:extLst>
              </p:cNvPr>
              <p:cNvCxnSpPr>
                <a:cxnSpLocks/>
                <a:stCxn id="135" idx="3"/>
                <a:endCxn id="136" idx="1"/>
              </p:cNvCxnSpPr>
              <p:nvPr/>
            </p:nvCxnSpPr>
            <p:spPr>
              <a:xfrm>
                <a:off x="4634528" y="5804167"/>
                <a:ext cx="1150788" cy="15843"/>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AE9F4E47-3AB8-1946-AAB6-EBFE86BD1BA6}"/>
                  </a:ext>
                </a:extLst>
              </p:cNvPr>
              <p:cNvCxnSpPr>
                <a:stCxn id="136" idx="0"/>
                <a:endCxn id="119" idx="4"/>
              </p:cNvCxnSpPr>
              <p:nvPr/>
            </p:nvCxnSpPr>
            <p:spPr>
              <a:xfrm rot="16200000" flipV="1">
                <a:off x="5644760" y="5074113"/>
                <a:ext cx="443013" cy="637302"/>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38" name="右箭头 137">
              <a:extLst>
                <a:ext uri="{FF2B5EF4-FFF2-40B4-BE49-F238E27FC236}">
                  <a16:creationId xmlns:a16="http://schemas.microsoft.com/office/drawing/2014/main" id="{723A15B8-AC4E-9D4D-B7E7-600C6F91D3FA}"/>
                </a:ext>
              </a:extLst>
            </p:cNvPr>
            <p:cNvSpPr/>
            <p:nvPr/>
          </p:nvSpPr>
          <p:spPr>
            <a:xfrm>
              <a:off x="2454974" y="4102019"/>
              <a:ext cx="389063" cy="337762"/>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nvGrpSpPr>
            <p:cNvPr id="20" name="组合 19">
              <a:extLst>
                <a:ext uri="{FF2B5EF4-FFF2-40B4-BE49-F238E27FC236}">
                  <a16:creationId xmlns:a16="http://schemas.microsoft.com/office/drawing/2014/main" id="{663C5C1E-C4DF-BA4A-8285-8C86E29EDC80}"/>
                </a:ext>
              </a:extLst>
            </p:cNvPr>
            <p:cNvGrpSpPr/>
            <p:nvPr/>
          </p:nvGrpSpPr>
          <p:grpSpPr>
            <a:xfrm>
              <a:off x="8289338" y="3488056"/>
              <a:ext cx="2465740" cy="2214575"/>
              <a:chOff x="7849050" y="3437366"/>
              <a:chExt cx="2535037" cy="2278080"/>
            </a:xfrm>
          </p:grpSpPr>
          <p:sp>
            <p:nvSpPr>
              <p:cNvPr id="139" name="矩形 138">
                <a:extLst>
                  <a:ext uri="{FF2B5EF4-FFF2-40B4-BE49-F238E27FC236}">
                    <a16:creationId xmlns:a16="http://schemas.microsoft.com/office/drawing/2014/main" id="{4AF1D753-A725-934A-9F17-4D86D3E6FACC}"/>
                  </a:ext>
                </a:extLst>
              </p:cNvPr>
              <p:cNvSpPr/>
              <p:nvPr/>
            </p:nvSpPr>
            <p:spPr>
              <a:xfrm>
                <a:off x="8716970" y="3437366"/>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140" name="直线箭头连接符 139">
                <a:extLst>
                  <a:ext uri="{FF2B5EF4-FFF2-40B4-BE49-F238E27FC236}">
                    <a16:creationId xmlns:a16="http://schemas.microsoft.com/office/drawing/2014/main" id="{02B20D2E-4733-E644-8ECC-C8331209ECE3}"/>
                  </a:ext>
                </a:extLst>
              </p:cNvPr>
              <p:cNvCxnSpPr>
                <a:cxnSpLocks/>
                <a:stCxn id="139" idx="2"/>
                <a:endCxn id="141" idx="0"/>
              </p:cNvCxnSpPr>
              <p:nvPr/>
            </p:nvCxnSpPr>
            <p:spPr>
              <a:xfrm>
                <a:off x="9116571" y="3848846"/>
                <a:ext cx="0" cy="30624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1" name="矩形 140">
                <a:extLst>
                  <a:ext uri="{FF2B5EF4-FFF2-40B4-BE49-F238E27FC236}">
                    <a16:creationId xmlns:a16="http://schemas.microsoft.com/office/drawing/2014/main" id="{97BBFED3-FC91-5741-B8B1-281D0006735B}"/>
                  </a:ext>
                </a:extLst>
              </p:cNvPr>
              <p:cNvSpPr/>
              <p:nvPr/>
            </p:nvSpPr>
            <p:spPr>
              <a:xfrm>
                <a:off x="8716970" y="4155090"/>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sp>
            <p:nvSpPr>
              <p:cNvPr id="142" name="圆柱体 141">
                <a:extLst>
                  <a:ext uri="{FF2B5EF4-FFF2-40B4-BE49-F238E27FC236}">
                    <a16:creationId xmlns:a16="http://schemas.microsoft.com/office/drawing/2014/main" id="{ECA71AC9-E025-E34B-8116-C23BF46ED13F}"/>
                  </a:ext>
                </a:extLst>
              </p:cNvPr>
              <p:cNvSpPr/>
              <p:nvPr/>
            </p:nvSpPr>
            <p:spPr>
              <a:xfrm>
                <a:off x="8274054" y="4874199"/>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sp>
            <p:nvSpPr>
              <p:cNvPr id="143" name="圆柱体 142">
                <a:extLst>
                  <a:ext uri="{FF2B5EF4-FFF2-40B4-BE49-F238E27FC236}">
                    <a16:creationId xmlns:a16="http://schemas.microsoft.com/office/drawing/2014/main" id="{705AC082-26E0-C642-862D-D7DB65C44F43}"/>
                  </a:ext>
                </a:extLst>
              </p:cNvPr>
              <p:cNvSpPr/>
              <p:nvPr/>
            </p:nvSpPr>
            <p:spPr>
              <a:xfrm>
                <a:off x="9187138" y="4874199"/>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rgbClr val="FFFFFF"/>
                    </a:solidFill>
                  </a:rPr>
                  <a:t>DB</a:t>
                </a:r>
                <a:endParaRPr kumimoji="1" lang="zh-CN" altLang="en-US" sz="1200" dirty="0">
                  <a:solidFill>
                    <a:srgbClr val="FFFFFF"/>
                  </a:solidFill>
                </a:endParaRPr>
              </a:p>
            </p:txBody>
          </p:sp>
          <p:cxnSp>
            <p:nvCxnSpPr>
              <p:cNvPr id="144" name="肘形连接符 143">
                <a:extLst>
                  <a:ext uri="{FF2B5EF4-FFF2-40B4-BE49-F238E27FC236}">
                    <a16:creationId xmlns:a16="http://schemas.microsoft.com/office/drawing/2014/main" id="{66262B18-0847-C54B-AF3D-A7D14FA6609C}"/>
                  </a:ext>
                </a:extLst>
              </p:cNvPr>
              <p:cNvCxnSpPr>
                <a:stCxn id="141" idx="2"/>
                <a:endCxn id="142" idx="1"/>
              </p:cNvCxnSpPr>
              <p:nvPr/>
            </p:nvCxnSpPr>
            <p:spPr>
              <a:xfrm rot="5400000">
                <a:off x="8741298" y="4498927"/>
                <a:ext cx="307630" cy="442916"/>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肘形连接符 144">
                <a:extLst>
                  <a:ext uri="{FF2B5EF4-FFF2-40B4-BE49-F238E27FC236}">
                    <a16:creationId xmlns:a16="http://schemas.microsoft.com/office/drawing/2014/main" id="{97D6F865-40BB-9A45-B59E-9C17B2FCC19F}"/>
                  </a:ext>
                </a:extLst>
              </p:cNvPr>
              <p:cNvCxnSpPr>
                <a:stCxn id="141" idx="2"/>
                <a:endCxn id="143" idx="1"/>
              </p:cNvCxnSpPr>
              <p:nvPr/>
            </p:nvCxnSpPr>
            <p:spPr>
              <a:xfrm rot="16200000" flipH="1">
                <a:off x="9197839" y="4485299"/>
                <a:ext cx="307629" cy="470169"/>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6" name="文本框 145">
                <a:extLst>
                  <a:ext uri="{FF2B5EF4-FFF2-40B4-BE49-F238E27FC236}">
                    <a16:creationId xmlns:a16="http://schemas.microsoft.com/office/drawing/2014/main" id="{ED213A06-DDD6-2342-8AEC-7BD3F21538C0}"/>
                  </a:ext>
                </a:extLst>
              </p:cNvPr>
              <p:cNvSpPr txBox="1"/>
              <p:nvPr/>
            </p:nvSpPr>
            <p:spPr>
              <a:xfrm>
                <a:off x="7849050" y="5430504"/>
                <a:ext cx="2535037" cy="284942"/>
              </a:xfrm>
              <a:prstGeom prst="rect">
                <a:avLst/>
              </a:prstGeom>
              <a:noFill/>
            </p:spPr>
            <p:txBody>
              <a:bodyPr wrap="none" rtlCol="0">
                <a:spAutoFit/>
              </a:bodyPr>
              <a:lstStyle/>
              <a:p>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8.</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手动配置修改为读新库完成扩容</a:t>
                </a:r>
                <a:endPar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147" name="右箭头 146">
              <a:extLst>
                <a:ext uri="{FF2B5EF4-FFF2-40B4-BE49-F238E27FC236}">
                  <a16:creationId xmlns:a16="http://schemas.microsoft.com/office/drawing/2014/main" id="{26D0F7C7-E51D-0C42-8EC1-DB9C190A9072}"/>
                </a:ext>
              </a:extLst>
            </p:cNvPr>
            <p:cNvSpPr/>
            <p:nvPr/>
          </p:nvSpPr>
          <p:spPr>
            <a:xfrm>
              <a:off x="7889078" y="4102019"/>
              <a:ext cx="389063" cy="337762"/>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sp>
          <p:nvSpPr>
            <p:cNvPr id="22" name="文本框 21">
              <a:extLst>
                <a:ext uri="{FF2B5EF4-FFF2-40B4-BE49-F238E27FC236}">
                  <a16:creationId xmlns:a16="http://schemas.microsoft.com/office/drawing/2014/main" id="{BCD3A061-1236-5448-AD33-548A23AD88B8}"/>
                </a:ext>
              </a:extLst>
            </p:cNvPr>
            <p:cNvSpPr txBox="1"/>
            <p:nvPr/>
          </p:nvSpPr>
          <p:spPr>
            <a:xfrm>
              <a:off x="395707" y="5829508"/>
              <a:ext cx="2292899" cy="430887"/>
            </a:xfrm>
            <a:prstGeom prst="rect">
              <a:avLst/>
            </a:prstGeom>
            <a:noFill/>
          </p:spPr>
          <p:txBody>
            <a:bodyPr wrap="square" rtlCol="0">
              <a:spAutoFit/>
            </a:bodyPr>
            <a:lstStyle/>
            <a:p>
              <a:r>
                <a:rPr kumimoji="1" lang="zh-CN" altLang="en-US" sz="1100" dirty="0">
                  <a:solidFill>
                    <a:schemeClr val="bg2">
                      <a:lumMod val="10000"/>
                    </a:schemeClr>
                  </a:solidFill>
                  <a:latin typeface="TencentSans W7" panose="020C08030202040F0204" pitchFamily="34" charset="-122"/>
                  <a:ea typeface="TencentSans W7" panose="020C08030202040F0204" pitchFamily="34" charset="-122"/>
                </a:rPr>
                <a:t>比对新旧数据源数据时间戳，时间不同取新值，时间相同取新库的值</a:t>
              </a:r>
            </a:p>
          </p:txBody>
        </p:sp>
        <p:sp>
          <p:nvSpPr>
            <p:cNvPr id="148" name="文本框 147">
              <a:extLst>
                <a:ext uri="{FF2B5EF4-FFF2-40B4-BE49-F238E27FC236}">
                  <a16:creationId xmlns:a16="http://schemas.microsoft.com/office/drawing/2014/main" id="{9E5559FF-8F7A-A940-BEAB-99BBBB50C72A}"/>
                </a:ext>
              </a:extLst>
            </p:cNvPr>
            <p:cNvSpPr txBox="1"/>
            <p:nvPr/>
          </p:nvSpPr>
          <p:spPr>
            <a:xfrm>
              <a:off x="5214232" y="4296026"/>
              <a:ext cx="2294126" cy="600164"/>
            </a:xfrm>
            <a:prstGeom prst="rect">
              <a:avLst/>
            </a:prstGeom>
            <a:noFill/>
          </p:spPr>
          <p:txBody>
            <a:bodyPr wrap="square" rtlCol="0">
              <a:spAutoFit/>
            </a:bodyPr>
            <a:lstStyle/>
            <a:p>
              <a:r>
                <a:rPr kumimoji="1" lang="zh-CN" altLang="en-US" sz="1100" dirty="0">
                  <a:solidFill>
                    <a:schemeClr val="bg2">
                      <a:lumMod val="10000"/>
                    </a:schemeClr>
                  </a:solidFill>
                  <a:latin typeface="TencentSans W7" panose="020C08030202040F0204" pitchFamily="34" charset="-122"/>
                  <a:ea typeface="TencentSans W7" panose="020C08030202040F0204" pitchFamily="34" charset="-122"/>
                </a:rPr>
                <a:t>数据修复工具消费关闭</a:t>
              </a:r>
              <a:r>
                <a:rPr kumimoji="1" lang="en-US" altLang="zh-CN" sz="1100" dirty="0">
                  <a:solidFill>
                    <a:schemeClr val="bg2">
                      <a:lumMod val="10000"/>
                    </a:schemeClr>
                  </a:solidFill>
                  <a:latin typeface="TencentSans W7" panose="020C08030202040F0204" pitchFamily="34" charset="-122"/>
                  <a:ea typeface="TencentSans W7" panose="020C08030202040F0204" pitchFamily="34" charset="-122"/>
                </a:rPr>
                <a:t>DTS</a:t>
              </a:r>
              <a:r>
                <a:rPr kumimoji="1" lang="zh-CN" altLang="en-US" sz="1100" dirty="0">
                  <a:solidFill>
                    <a:schemeClr val="bg2">
                      <a:lumMod val="10000"/>
                    </a:schemeClr>
                  </a:solidFill>
                  <a:latin typeface="TencentSans W7" panose="020C08030202040F0204" pitchFamily="34" charset="-122"/>
                  <a:ea typeface="TencentSans W7" panose="020C08030202040F0204" pitchFamily="34" charset="-122"/>
                </a:rPr>
                <a:t>服务后的</a:t>
              </a:r>
              <a:r>
                <a:rPr kumimoji="1" lang="en-US" altLang="zh-CN" sz="1100" dirty="0">
                  <a:solidFill>
                    <a:schemeClr val="bg2">
                      <a:lumMod val="10000"/>
                    </a:schemeClr>
                  </a:solidFill>
                  <a:latin typeface="TencentSans W7" panose="020C08030202040F0204" pitchFamily="34" charset="-122"/>
                  <a:ea typeface="TencentSans W7" panose="020C08030202040F0204" pitchFamily="34" charset="-122"/>
                </a:rPr>
                <a:t>CDC</a:t>
              </a:r>
              <a:r>
                <a:rPr kumimoji="1" lang="zh-CN" altLang="en-US" sz="1100" dirty="0">
                  <a:solidFill>
                    <a:schemeClr val="bg2">
                      <a:lumMod val="10000"/>
                    </a:schemeClr>
                  </a:solidFill>
                  <a:latin typeface="TencentSans W7" panose="020C08030202040F0204" pitchFamily="34" charset="-122"/>
                  <a:ea typeface="TencentSans W7" panose="020C08030202040F0204" pitchFamily="34" charset="-122"/>
                </a:rPr>
                <a:t>变更队列，跟新库值进行比对，如果更新了跳过，否则修复</a:t>
              </a:r>
            </a:p>
          </p:txBody>
        </p:sp>
        <p:sp>
          <p:nvSpPr>
            <p:cNvPr id="92" name="文本框 91">
              <a:extLst>
                <a:ext uri="{FF2B5EF4-FFF2-40B4-BE49-F238E27FC236}">
                  <a16:creationId xmlns:a16="http://schemas.microsoft.com/office/drawing/2014/main" id="{DAC4A08F-D9A8-C94F-9C20-71FAAF841E97}"/>
                </a:ext>
              </a:extLst>
            </p:cNvPr>
            <p:cNvSpPr txBox="1"/>
            <p:nvPr/>
          </p:nvSpPr>
          <p:spPr>
            <a:xfrm>
              <a:off x="4213893" y="5552509"/>
              <a:ext cx="512234" cy="276999"/>
            </a:xfrm>
            <a:prstGeom prst="rect">
              <a:avLst/>
            </a:prstGeom>
            <a:noFill/>
          </p:spPr>
          <p:txBody>
            <a:bodyPr wrap="square">
              <a:spAutoFit/>
            </a:bodyPr>
            <a:lstStyle/>
            <a:p>
              <a:r>
                <a:rPr kumimoji="1" lang="zh-CN" altLang="en-US" sz="1200" dirty="0">
                  <a:solidFill>
                    <a:srgbClr val="FF0000"/>
                  </a:solidFill>
                  <a:latin typeface="Microsoft YaHei" panose="020B0503020204020204" pitchFamily="34" charset="-122"/>
                  <a:ea typeface="Microsoft YaHei" panose="020B0503020204020204" pitchFamily="34" charset="-122"/>
                </a:rPr>
                <a:t>消费</a:t>
              </a:r>
              <a:endParaRPr lang="zh-CN" altLang="en-US" dirty="0"/>
            </a:p>
          </p:txBody>
        </p:sp>
        <p:sp>
          <p:nvSpPr>
            <p:cNvPr id="4" name="椭圆 3">
              <a:extLst>
                <a:ext uri="{FF2B5EF4-FFF2-40B4-BE49-F238E27FC236}">
                  <a16:creationId xmlns:a16="http://schemas.microsoft.com/office/drawing/2014/main" id="{9CB515D6-60ED-F343-B4AF-DFCB4CE09079}"/>
                </a:ext>
              </a:extLst>
            </p:cNvPr>
            <p:cNvSpPr/>
            <p:nvPr/>
          </p:nvSpPr>
          <p:spPr>
            <a:xfrm>
              <a:off x="1523822" y="5235800"/>
              <a:ext cx="332005" cy="295655"/>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a:extLst>
                <a:ext uri="{FF2B5EF4-FFF2-40B4-BE49-F238E27FC236}">
                  <a16:creationId xmlns:a16="http://schemas.microsoft.com/office/drawing/2014/main" id="{9A92346F-D080-E849-BD05-9469E1BA4867}"/>
                </a:ext>
              </a:extLst>
            </p:cNvPr>
            <p:cNvSpPr/>
            <p:nvPr/>
          </p:nvSpPr>
          <p:spPr>
            <a:xfrm>
              <a:off x="229184" y="5731882"/>
              <a:ext cx="2614853" cy="63851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a:extLst>
                <a:ext uri="{FF2B5EF4-FFF2-40B4-BE49-F238E27FC236}">
                  <a16:creationId xmlns:a16="http://schemas.microsoft.com/office/drawing/2014/main" id="{96439244-8C7E-D949-8B17-500E1A69B6A7}"/>
                </a:ext>
              </a:extLst>
            </p:cNvPr>
            <p:cNvCxnSpPr>
              <a:cxnSpLocks/>
              <a:stCxn id="4" idx="6"/>
            </p:cNvCxnSpPr>
            <p:nvPr/>
          </p:nvCxnSpPr>
          <p:spPr>
            <a:xfrm>
              <a:off x="1855827" y="5383628"/>
              <a:ext cx="729176" cy="464939"/>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02" name="直线连接符 101">
              <a:extLst>
                <a:ext uri="{FF2B5EF4-FFF2-40B4-BE49-F238E27FC236}">
                  <a16:creationId xmlns:a16="http://schemas.microsoft.com/office/drawing/2014/main" id="{357D4495-431D-B44D-8ECA-9125C74AD28C}"/>
                </a:ext>
              </a:extLst>
            </p:cNvPr>
            <p:cNvCxnSpPr>
              <a:cxnSpLocks/>
              <a:stCxn id="4" idx="2"/>
            </p:cNvCxnSpPr>
            <p:nvPr/>
          </p:nvCxnSpPr>
          <p:spPr>
            <a:xfrm flipH="1">
              <a:off x="508000" y="5383628"/>
              <a:ext cx="1015822" cy="44588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03" name="椭圆 102">
              <a:extLst>
                <a:ext uri="{FF2B5EF4-FFF2-40B4-BE49-F238E27FC236}">
                  <a16:creationId xmlns:a16="http://schemas.microsoft.com/office/drawing/2014/main" id="{6EE04803-3137-4044-B157-1B73C8456408}"/>
                </a:ext>
              </a:extLst>
            </p:cNvPr>
            <p:cNvSpPr/>
            <p:nvPr/>
          </p:nvSpPr>
          <p:spPr>
            <a:xfrm flipH="1">
              <a:off x="5007096" y="5235801"/>
              <a:ext cx="740608" cy="672777"/>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a:extLst>
                <a:ext uri="{FF2B5EF4-FFF2-40B4-BE49-F238E27FC236}">
                  <a16:creationId xmlns:a16="http://schemas.microsoft.com/office/drawing/2014/main" id="{87BCC8D8-0D4A-2245-9B9A-3369AC23572D}"/>
                </a:ext>
              </a:extLst>
            </p:cNvPr>
            <p:cNvSpPr/>
            <p:nvPr/>
          </p:nvSpPr>
          <p:spPr>
            <a:xfrm flipH="1">
              <a:off x="5129752" y="4149357"/>
              <a:ext cx="2428618" cy="86557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9" name="直线连接符 148">
              <a:extLst>
                <a:ext uri="{FF2B5EF4-FFF2-40B4-BE49-F238E27FC236}">
                  <a16:creationId xmlns:a16="http://schemas.microsoft.com/office/drawing/2014/main" id="{7D7D3721-B8A9-C94C-BE22-A4BABB3F68CC}"/>
                </a:ext>
              </a:extLst>
            </p:cNvPr>
            <p:cNvCxnSpPr>
              <a:cxnSpLocks/>
              <a:stCxn id="103" idx="2"/>
            </p:cNvCxnSpPr>
            <p:nvPr/>
          </p:nvCxnSpPr>
          <p:spPr>
            <a:xfrm flipV="1">
              <a:off x="5747704" y="4896190"/>
              <a:ext cx="1501769" cy="6760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50" name="直线连接符 149">
              <a:extLst>
                <a:ext uri="{FF2B5EF4-FFF2-40B4-BE49-F238E27FC236}">
                  <a16:creationId xmlns:a16="http://schemas.microsoft.com/office/drawing/2014/main" id="{772C9581-9DB8-2643-A07D-E2725FA8F945}"/>
                </a:ext>
              </a:extLst>
            </p:cNvPr>
            <p:cNvCxnSpPr>
              <a:cxnSpLocks/>
              <a:stCxn id="103" idx="7"/>
              <a:endCxn id="104" idx="6"/>
            </p:cNvCxnSpPr>
            <p:nvPr/>
          </p:nvCxnSpPr>
          <p:spPr>
            <a:xfrm flipV="1">
              <a:off x="5115556" y="4582146"/>
              <a:ext cx="14196" cy="752181"/>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43174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a:t>
            </a:fld>
            <a:endParaRPr sz="1200" b="0" i="0" u="none" strike="noStrike" kern="0" spc="0" baseline="0">
              <a:ln>
                <a:noFill/>
              </a:ln>
              <a:solidFill>
                <a:srgbClr val="BC8027">
                  <a:lumOff val="21330"/>
                </a:srgbClr>
              </a:solidFill>
              <a:latin typeface="Helvetica Light"/>
            </a:endParaRPr>
          </a:p>
        </p:txBody>
      </p:sp>
      <p:sp>
        <p:nvSpPr>
          <p:cNvPr id="220" name="版式设计…"/>
          <p:cNvSpPr txBox="1">
            <a:spLocks noGrp="1"/>
          </p:cNvSpPr>
          <p:nvPr>
            <p:ph type="body" idx="4294967295"/>
          </p:nvPr>
        </p:nvSpPr>
        <p:spPr>
          <a:xfrm>
            <a:off x="701330" y="1134224"/>
            <a:ext cx="8798270" cy="4173271"/>
          </a:xfrm>
          <a:prstGeom prst="rect">
            <a:avLst/>
          </a:prstGeom>
        </p:spPr>
        <p:txBody>
          <a:bodyPr>
            <a:normAutofit/>
          </a:bodyPr>
          <a:lstStyle/>
          <a:p>
            <a:pPr>
              <a:buFont typeface="Wingdings" charset="2"/>
              <a:buChar char="n"/>
              <a:defRPr sz="4200"/>
            </a:pPr>
            <a:r>
              <a:rPr lang="zh-CN" sz="2000" dirty="0">
                <a:latin typeface="微软雅黑"/>
                <a:ea typeface="微软雅黑"/>
              </a:rPr>
              <a:t>个人成长经历</a:t>
            </a:r>
            <a:endParaRPr lang="en-US" sz="2000" dirty="0">
              <a:latin typeface="微软雅黑"/>
              <a:ea typeface="微软雅黑"/>
            </a:endParaRPr>
          </a:p>
          <a:p>
            <a:pPr>
              <a:buFont typeface="Wingdings" charset="2"/>
              <a:buChar char="n"/>
              <a:defRPr sz="4200"/>
            </a:pPr>
            <a:r>
              <a:rPr lang="zh-CN" sz="2000" dirty="0">
                <a:latin typeface="微软雅黑"/>
                <a:ea typeface="微软雅黑"/>
              </a:rPr>
              <a:t>重点项目概览</a:t>
            </a:r>
            <a:endParaRPr lang="en-US" sz="2000" dirty="0">
              <a:latin typeface="微软雅黑"/>
              <a:ea typeface="微软雅黑"/>
            </a:endParaRPr>
          </a:p>
          <a:p>
            <a:pPr>
              <a:buFont typeface="Wingdings" charset="2"/>
              <a:buChar char="n"/>
              <a:defRPr sz="4200"/>
            </a:pPr>
            <a:r>
              <a:rPr lang="zh-CN" sz="2000" dirty="0">
                <a:latin typeface="微软雅黑"/>
                <a:ea typeface="微软雅黑"/>
              </a:rPr>
              <a:t>主要项目成果</a:t>
            </a:r>
            <a:endParaRPr lang="zh-CN" altLang="en-US" sz="2000" dirty="0">
              <a:latin typeface="微软雅黑"/>
              <a:ea typeface="微软雅黑"/>
            </a:endParaRPr>
          </a:p>
        </p:txBody>
      </p:sp>
      <p:sp>
        <p:nvSpPr>
          <p:cNvPr id="221" name="目录"/>
          <p:cNvSpPr txBox="1">
            <a:spLocks noGrp="1"/>
          </p:cNvSpPr>
          <p:nvPr>
            <p:ph type="title"/>
          </p:nvPr>
        </p:nvSpPr>
        <p:spPr>
          <a:xfrm>
            <a:off x="701330" y="247649"/>
            <a:ext cx="6125861" cy="492589"/>
          </a:xfrm>
          <a:prstGeom prst="rect">
            <a:avLst/>
          </a:prstGeom>
        </p:spPr>
        <p:txBody>
          <a:bodyPr>
            <a:normAutofit/>
          </a:bodyPr>
          <a:lstStyle>
            <a:lvl1pPr lvl="0">
              <a:defRPr sz="5200"/>
            </a:lvl1pPr>
          </a:lstStyle>
          <a:p>
            <a:r>
              <a:rPr sz="2400">
                <a:latin typeface="腾讯体 W7"/>
                <a:ea typeface="腾讯体 W7"/>
              </a:rPr>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20</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扩展性</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2861681" cy="369332"/>
          </a:xfrm>
          <a:prstGeom prst="rect">
            <a:avLst/>
          </a:prstGeom>
          <a:noFill/>
        </p:spPr>
        <p:txBody>
          <a:bodyPr wrap="none" rtlCol="0">
            <a:spAutoFit/>
          </a:bodyPr>
          <a:lstStyle/>
          <a:p>
            <a:r>
              <a:rPr lang="zh-CN" altLang="en-US" dirty="0">
                <a:solidFill>
                  <a:srgbClr val="034FD8"/>
                </a:solidFill>
                <a:latin typeface="腾讯体 W7"/>
                <a:ea typeface="腾讯体 W7"/>
              </a:rPr>
              <a:t>重点</a:t>
            </a:r>
            <a:r>
              <a:rPr lang="en-US" altLang="zh-CN" dirty="0">
                <a:solidFill>
                  <a:srgbClr val="034FD8"/>
                </a:solidFill>
                <a:latin typeface="腾讯体 W7"/>
                <a:ea typeface="腾讯体 W7"/>
              </a:rPr>
              <a:t>2</a:t>
            </a:r>
            <a:r>
              <a:rPr lang="zh-CN" altLang="en-US" dirty="0">
                <a:solidFill>
                  <a:srgbClr val="034FD8"/>
                </a:solidFill>
                <a:latin typeface="腾讯体 W7"/>
                <a:ea typeface="腾讯体 W7"/>
              </a:rPr>
              <a:t>：应对请求量的膨胀</a:t>
            </a:r>
          </a:p>
        </p:txBody>
      </p:sp>
      <p:grpSp>
        <p:nvGrpSpPr>
          <p:cNvPr id="108" name="组合 107">
            <a:extLst>
              <a:ext uri="{FF2B5EF4-FFF2-40B4-BE49-F238E27FC236}">
                <a16:creationId xmlns:a16="http://schemas.microsoft.com/office/drawing/2014/main" id="{DAEA223E-4B45-D047-9B68-CB8614C9915A}"/>
              </a:ext>
            </a:extLst>
          </p:cNvPr>
          <p:cNvGrpSpPr/>
          <p:nvPr/>
        </p:nvGrpSpPr>
        <p:grpSpPr>
          <a:xfrm>
            <a:off x="347728" y="1265684"/>
            <a:ext cx="3371426" cy="3072266"/>
            <a:chOff x="516467" y="1264769"/>
            <a:chExt cx="3371426" cy="3072266"/>
          </a:xfrm>
        </p:grpSpPr>
        <p:sp>
          <p:nvSpPr>
            <p:cNvPr id="19" name="矩形 18">
              <a:extLst>
                <a:ext uri="{FF2B5EF4-FFF2-40B4-BE49-F238E27FC236}">
                  <a16:creationId xmlns:a16="http://schemas.microsoft.com/office/drawing/2014/main" id="{DC4EBCAC-A856-F34F-952B-1D1B8C2EE01D}"/>
                </a:ext>
              </a:extLst>
            </p:cNvPr>
            <p:cNvSpPr/>
            <p:nvPr/>
          </p:nvSpPr>
          <p:spPr>
            <a:xfrm>
              <a:off x="632767" y="1398500"/>
              <a:ext cx="1210588"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数据接入</a:t>
              </a:r>
            </a:p>
          </p:txBody>
        </p:sp>
        <p:sp>
          <p:nvSpPr>
            <p:cNvPr id="20" name="圆柱体 19">
              <a:extLst>
                <a:ext uri="{FF2B5EF4-FFF2-40B4-BE49-F238E27FC236}">
                  <a16:creationId xmlns:a16="http://schemas.microsoft.com/office/drawing/2014/main" id="{8D9F567A-9024-614E-99B9-B4450EAB6559}"/>
                </a:ext>
              </a:extLst>
            </p:cNvPr>
            <p:cNvSpPr/>
            <p:nvPr/>
          </p:nvSpPr>
          <p:spPr>
            <a:xfrm>
              <a:off x="632767" y="3653668"/>
              <a:ext cx="1210588" cy="569147"/>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FFFFFF"/>
                  </a:solidFill>
                </a:rPr>
                <a:t>存储</a:t>
              </a:r>
            </a:p>
          </p:txBody>
        </p:sp>
        <p:cxnSp>
          <p:nvCxnSpPr>
            <p:cNvPr id="21" name="直线箭头连接符 20">
              <a:extLst>
                <a:ext uri="{FF2B5EF4-FFF2-40B4-BE49-F238E27FC236}">
                  <a16:creationId xmlns:a16="http://schemas.microsoft.com/office/drawing/2014/main" id="{FA568D19-860B-A54D-99AF-0FD715D41724}"/>
                </a:ext>
              </a:extLst>
            </p:cNvPr>
            <p:cNvCxnSpPr>
              <a:cxnSpLocks/>
              <a:stCxn id="19" idx="2"/>
              <a:endCxn id="22" idx="0"/>
            </p:cNvCxnSpPr>
            <p:nvPr/>
          </p:nvCxnSpPr>
          <p:spPr>
            <a:xfrm>
              <a:off x="1238061" y="1969145"/>
              <a:ext cx="1804" cy="26963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064E881E-0FDB-AB4B-950C-1F860AB0E44B}"/>
                </a:ext>
              </a:extLst>
            </p:cNvPr>
            <p:cNvSpPr/>
            <p:nvPr/>
          </p:nvSpPr>
          <p:spPr>
            <a:xfrm>
              <a:off x="633800" y="2238775"/>
              <a:ext cx="1212130"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cxnSp>
          <p:nvCxnSpPr>
            <p:cNvPr id="23" name="直线箭头连接符 22">
              <a:extLst>
                <a:ext uri="{FF2B5EF4-FFF2-40B4-BE49-F238E27FC236}">
                  <a16:creationId xmlns:a16="http://schemas.microsoft.com/office/drawing/2014/main" id="{DE3C5785-78CB-564F-99D3-1B57C5DC2A89}"/>
                </a:ext>
              </a:extLst>
            </p:cNvPr>
            <p:cNvCxnSpPr>
              <a:cxnSpLocks/>
              <a:stCxn id="22" idx="2"/>
              <a:endCxn id="20" idx="1"/>
            </p:cNvCxnSpPr>
            <p:nvPr/>
          </p:nvCxnSpPr>
          <p:spPr>
            <a:xfrm flipH="1">
              <a:off x="1238061" y="2809420"/>
              <a:ext cx="1804" cy="844248"/>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C69A6C57-0978-6A4A-B051-1CAA9D4E1BA5}"/>
                </a:ext>
              </a:extLst>
            </p:cNvPr>
            <p:cNvSpPr/>
            <p:nvPr/>
          </p:nvSpPr>
          <p:spPr>
            <a:xfrm>
              <a:off x="516467" y="1264769"/>
              <a:ext cx="3210559" cy="1685806"/>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004207F3-A2DD-1742-819C-C38139E8A435}"/>
                </a:ext>
              </a:extLst>
            </p:cNvPr>
            <p:cNvSpPr txBox="1"/>
            <p:nvPr/>
          </p:nvSpPr>
          <p:spPr>
            <a:xfrm>
              <a:off x="1918922" y="1264769"/>
              <a:ext cx="1729961" cy="1023742"/>
            </a:xfrm>
            <a:prstGeom prst="rect">
              <a:avLst/>
            </a:prstGeom>
            <a:noFill/>
          </p:spPr>
          <p:txBody>
            <a:bodyPr wrap="none" rtlCol="0">
              <a:spAutoFit/>
            </a:bodyPr>
            <a:lstStyle/>
            <a:p>
              <a:pPr>
                <a:lnSpc>
                  <a:spcPct val="150000"/>
                </a:lnSpc>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服务层：</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主要是业务逻辑</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可横向扩展</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9" name="矩形 28">
              <a:extLst>
                <a:ext uri="{FF2B5EF4-FFF2-40B4-BE49-F238E27FC236}">
                  <a16:creationId xmlns:a16="http://schemas.microsoft.com/office/drawing/2014/main" id="{B8B9134B-22F5-BD4C-A047-2A1331DB6A24}"/>
                </a:ext>
              </a:extLst>
            </p:cNvPr>
            <p:cNvSpPr/>
            <p:nvPr/>
          </p:nvSpPr>
          <p:spPr>
            <a:xfrm>
              <a:off x="516467" y="3251045"/>
              <a:ext cx="3371426" cy="10859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文本框 30">
              <a:extLst>
                <a:ext uri="{FF2B5EF4-FFF2-40B4-BE49-F238E27FC236}">
                  <a16:creationId xmlns:a16="http://schemas.microsoft.com/office/drawing/2014/main" id="{7B423304-5E23-2943-8227-3136AE674BD1}"/>
                </a:ext>
              </a:extLst>
            </p:cNvPr>
            <p:cNvSpPr txBox="1"/>
            <p:nvPr/>
          </p:nvSpPr>
          <p:spPr>
            <a:xfrm>
              <a:off x="1918922" y="3251045"/>
              <a:ext cx="1909497" cy="1023742"/>
            </a:xfrm>
            <a:prstGeom prst="rect">
              <a:avLst/>
            </a:prstGeom>
            <a:noFill/>
          </p:spPr>
          <p:txBody>
            <a:bodyPr wrap="none" rtlCol="0">
              <a:spAutoFit/>
            </a:bodyPr>
            <a:lstStyle/>
            <a:p>
              <a:pPr>
                <a:lnSpc>
                  <a:spcPct val="150000"/>
                </a:lnSpc>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存储层：</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依赖硬件性能</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可扩展，存在极限</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cxnSp>
        <p:nvCxnSpPr>
          <p:cNvPr id="35" name="直线箭头连接符 34">
            <a:extLst>
              <a:ext uri="{FF2B5EF4-FFF2-40B4-BE49-F238E27FC236}">
                <a16:creationId xmlns:a16="http://schemas.microsoft.com/office/drawing/2014/main" id="{D032C667-B440-2244-B81A-D3D235483603}"/>
              </a:ext>
            </a:extLst>
          </p:cNvPr>
          <p:cNvCxnSpPr>
            <a:cxnSpLocks/>
            <a:stCxn id="29" idx="3"/>
          </p:cNvCxnSpPr>
          <p:nvPr/>
        </p:nvCxnSpPr>
        <p:spPr>
          <a:xfrm>
            <a:off x="3719154" y="3794955"/>
            <a:ext cx="772965" cy="0"/>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90BB1746-8787-DA49-AF49-F3D0CFD28C3D}"/>
              </a:ext>
            </a:extLst>
          </p:cNvPr>
          <p:cNvSpPr txBox="1"/>
          <p:nvPr/>
        </p:nvSpPr>
        <p:spPr>
          <a:xfrm>
            <a:off x="3701985" y="3533345"/>
            <a:ext cx="748923" cy="261610"/>
          </a:xfrm>
          <a:prstGeom prst="rect">
            <a:avLst/>
          </a:prstGeom>
          <a:noFill/>
        </p:spPr>
        <p:txBody>
          <a:bodyPr wrap="none" rtlCol="0">
            <a:spAutoFit/>
          </a:bodyPr>
          <a:lstStyle/>
          <a:p>
            <a:r>
              <a:rPr kumimoji="1" lang="zh-CN" altLang="en-US" sz="1100" dirty="0">
                <a:solidFill>
                  <a:srgbClr val="FF0000"/>
                </a:solidFill>
                <a:latin typeface="Microsoft YaHei" panose="020B0503020204020204" pitchFamily="34" charset="-122"/>
                <a:ea typeface="Microsoft YaHei" panose="020B0503020204020204" pitchFamily="34" charset="-122"/>
              </a:rPr>
              <a:t>系统瓶颈</a:t>
            </a:r>
          </a:p>
        </p:txBody>
      </p:sp>
      <p:grpSp>
        <p:nvGrpSpPr>
          <p:cNvPr id="73" name="组合 72">
            <a:extLst>
              <a:ext uri="{FF2B5EF4-FFF2-40B4-BE49-F238E27FC236}">
                <a16:creationId xmlns:a16="http://schemas.microsoft.com/office/drawing/2014/main" id="{1B490044-0C3C-F84E-9862-BCA0BCC90F05}"/>
              </a:ext>
            </a:extLst>
          </p:cNvPr>
          <p:cNvGrpSpPr/>
          <p:nvPr/>
        </p:nvGrpSpPr>
        <p:grpSpPr>
          <a:xfrm>
            <a:off x="4499235" y="1265684"/>
            <a:ext cx="4520744" cy="3260370"/>
            <a:chOff x="5358377" y="1531865"/>
            <a:chExt cx="4520744" cy="3260370"/>
          </a:xfrm>
        </p:grpSpPr>
        <p:grpSp>
          <p:nvGrpSpPr>
            <p:cNvPr id="37" name="组合 36">
              <a:extLst>
                <a:ext uri="{FF2B5EF4-FFF2-40B4-BE49-F238E27FC236}">
                  <a16:creationId xmlns:a16="http://schemas.microsoft.com/office/drawing/2014/main" id="{64BC2F91-FB55-964A-BA28-108234B15A61}"/>
                </a:ext>
              </a:extLst>
            </p:cNvPr>
            <p:cNvGrpSpPr/>
            <p:nvPr/>
          </p:nvGrpSpPr>
          <p:grpSpPr>
            <a:xfrm>
              <a:off x="5471812" y="2379484"/>
              <a:ext cx="1213163" cy="1976696"/>
              <a:chOff x="5478141" y="2378419"/>
              <a:chExt cx="1213163" cy="1976696"/>
            </a:xfrm>
          </p:grpSpPr>
          <p:sp>
            <p:nvSpPr>
              <p:cNvPr id="39" name="圆柱体 38">
                <a:extLst>
                  <a:ext uri="{FF2B5EF4-FFF2-40B4-BE49-F238E27FC236}">
                    <a16:creationId xmlns:a16="http://schemas.microsoft.com/office/drawing/2014/main" id="{F5540D10-CB0E-7548-ABED-B697AD9C8E12}"/>
                  </a:ext>
                </a:extLst>
              </p:cNvPr>
              <p:cNvSpPr/>
              <p:nvPr/>
            </p:nvSpPr>
            <p:spPr>
              <a:xfrm>
                <a:off x="5478141" y="3785968"/>
                <a:ext cx="1210588" cy="569147"/>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FFFFFF"/>
                    </a:solidFill>
                  </a:rPr>
                  <a:t>视频存储</a:t>
                </a:r>
              </a:p>
            </p:txBody>
          </p:sp>
          <p:sp>
            <p:nvSpPr>
              <p:cNvPr id="40" name="矩形 39">
                <a:extLst>
                  <a:ext uri="{FF2B5EF4-FFF2-40B4-BE49-F238E27FC236}">
                    <a16:creationId xmlns:a16="http://schemas.microsoft.com/office/drawing/2014/main" id="{FDCBE69C-2A11-024A-9718-38F590A14989}"/>
                  </a:ext>
                </a:extLst>
              </p:cNvPr>
              <p:cNvSpPr/>
              <p:nvPr/>
            </p:nvSpPr>
            <p:spPr>
              <a:xfrm>
                <a:off x="5479174" y="2378419"/>
                <a:ext cx="1212130"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cxnSp>
            <p:nvCxnSpPr>
              <p:cNvPr id="41" name="直线箭头连接符 40">
                <a:extLst>
                  <a:ext uri="{FF2B5EF4-FFF2-40B4-BE49-F238E27FC236}">
                    <a16:creationId xmlns:a16="http://schemas.microsoft.com/office/drawing/2014/main" id="{0CA53E64-18DD-F449-9A91-B68CB7D31BC7}"/>
                  </a:ext>
                </a:extLst>
              </p:cNvPr>
              <p:cNvCxnSpPr>
                <a:cxnSpLocks/>
                <a:stCxn id="40" idx="2"/>
                <a:endCxn id="39" idx="1"/>
              </p:cNvCxnSpPr>
              <p:nvPr/>
            </p:nvCxnSpPr>
            <p:spPr>
              <a:xfrm flipH="1">
                <a:off x="6083435" y="2949064"/>
                <a:ext cx="1804" cy="83690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组合 42">
              <a:extLst>
                <a:ext uri="{FF2B5EF4-FFF2-40B4-BE49-F238E27FC236}">
                  <a16:creationId xmlns:a16="http://schemas.microsoft.com/office/drawing/2014/main" id="{981C970F-F4DD-7A4E-8D08-4B4E7C09A356}"/>
                </a:ext>
              </a:extLst>
            </p:cNvPr>
            <p:cNvGrpSpPr/>
            <p:nvPr/>
          </p:nvGrpSpPr>
          <p:grpSpPr>
            <a:xfrm>
              <a:off x="7013989" y="2372140"/>
              <a:ext cx="1213163" cy="1976696"/>
              <a:chOff x="5362164" y="2378419"/>
              <a:chExt cx="1213163" cy="1976696"/>
            </a:xfrm>
          </p:grpSpPr>
          <p:sp>
            <p:nvSpPr>
              <p:cNvPr id="44" name="圆柱体 43">
                <a:extLst>
                  <a:ext uri="{FF2B5EF4-FFF2-40B4-BE49-F238E27FC236}">
                    <a16:creationId xmlns:a16="http://schemas.microsoft.com/office/drawing/2014/main" id="{2559FBAB-ADE5-1742-B2EB-CDB8B72BA3CF}"/>
                  </a:ext>
                </a:extLst>
              </p:cNvPr>
              <p:cNvSpPr/>
              <p:nvPr/>
            </p:nvSpPr>
            <p:spPr>
              <a:xfrm>
                <a:off x="5362164" y="3785968"/>
                <a:ext cx="1210588" cy="569147"/>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FFFFFF"/>
                    </a:solidFill>
                  </a:rPr>
                  <a:t>专辑存储</a:t>
                </a:r>
              </a:p>
            </p:txBody>
          </p:sp>
          <p:sp>
            <p:nvSpPr>
              <p:cNvPr id="45" name="矩形 44">
                <a:extLst>
                  <a:ext uri="{FF2B5EF4-FFF2-40B4-BE49-F238E27FC236}">
                    <a16:creationId xmlns:a16="http://schemas.microsoft.com/office/drawing/2014/main" id="{D0E2578F-860F-F849-9D01-89391BECF5DE}"/>
                  </a:ext>
                </a:extLst>
              </p:cNvPr>
              <p:cNvSpPr/>
              <p:nvPr/>
            </p:nvSpPr>
            <p:spPr>
              <a:xfrm>
                <a:off x="5363197" y="2378419"/>
                <a:ext cx="1212130"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cxnSp>
            <p:nvCxnSpPr>
              <p:cNvPr id="46" name="直线箭头连接符 45">
                <a:extLst>
                  <a:ext uri="{FF2B5EF4-FFF2-40B4-BE49-F238E27FC236}">
                    <a16:creationId xmlns:a16="http://schemas.microsoft.com/office/drawing/2014/main" id="{9024A8F5-3965-B848-B529-5826C46BD679}"/>
                  </a:ext>
                </a:extLst>
              </p:cNvPr>
              <p:cNvCxnSpPr>
                <a:cxnSpLocks/>
                <a:stCxn id="45" idx="2"/>
                <a:endCxn id="44" idx="1"/>
              </p:cNvCxnSpPr>
              <p:nvPr/>
            </p:nvCxnSpPr>
            <p:spPr>
              <a:xfrm flipH="1">
                <a:off x="5967458" y="2949064"/>
                <a:ext cx="1804" cy="83690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E8D6EB6E-F4BA-9B46-96C7-161509120289}"/>
                </a:ext>
              </a:extLst>
            </p:cNvPr>
            <p:cNvGrpSpPr/>
            <p:nvPr/>
          </p:nvGrpSpPr>
          <p:grpSpPr>
            <a:xfrm>
              <a:off x="8561427" y="2379484"/>
              <a:ext cx="1213163" cy="1976696"/>
              <a:chOff x="5257778" y="2385763"/>
              <a:chExt cx="1213163" cy="1976696"/>
            </a:xfrm>
          </p:grpSpPr>
          <p:sp>
            <p:nvSpPr>
              <p:cNvPr id="48" name="圆柱体 47">
                <a:extLst>
                  <a:ext uri="{FF2B5EF4-FFF2-40B4-BE49-F238E27FC236}">
                    <a16:creationId xmlns:a16="http://schemas.microsoft.com/office/drawing/2014/main" id="{ADED2566-7037-8E49-A6DF-665BEB839144}"/>
                  </a:ext>
                </a:extLst>
              </p:cNvPr>
              <p:cNvSpPr/>
              <p:nvPr/>
            </p:nvSpPr>
            <p:spPr>
              <a:xfrm>
                <a:off x="5257778" y="3793312"/>
                <a:ext cx="1210588" cy="569147"/>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FFFFFF"/>
                    </a:solidFill>
                  </a:rPr>
                  <a:t>栏目存储</a:t>
                </a:r>
              </a:p>
            </p:txBody>
          </p:sp>
          <p:sp>
            <p:nvSpPr>
              <p:cNvPr id="49" name="矩形 48">
                <a:extLst>
                  <a:ext uri="{FF2B5EF4-FFF2-40B4-BE49-F238E27FC236}">
                    <a16:creationId xmlns:a16="http://schemas.microsoft.com/office/drawing/2014/main" id="{1928E31A-500A-0A46-B109-014BF8D88666}"/>
                  </a:ext>
                </a:extLst>
              </p:cNvPr>
              <p:cNvSpPr/>
              <p:nvPr/>
            </p:nvSpPr>
            <p:spPr>
              <a:xfrm>
                <a:off x="5258811" y="2385763"/>
                <a:ext cx="1212130"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cxnSp>
            <p:nvCxnSpPr>
              <p:cNvPr id="50" name="直线箭头连接符 49">
                <a:extLst>
                  <a:ext uri="{FF2B5EF4-FFF2-40B4-BE49-F238E27FC236}">
                    <a16:creationId xmlns:a16="http://schemas.microsoft.com/office/drawing/2014/main" id="{75D03D02-DB4D-624E-A431-C376626A3412}"/>
                  </a:ext>
                </a:extLst>
              </p:cNvPr>
              <p:cNvCxnSpPr>
                <a:cxnSpLocks/>
                <a:stCxn id="49" idx="2"/>
                <a:endCxn id="48" idx="1"/>
              </p:cNvCxnSpPr>
              <p:nvPr/>
            </p:nvCxnSpPr>
            <p:spPr>
              <a:xfrm flipH="1">
                <a:off x="5863072" y="2956408"/>
                <a:ext cx="1804" cy="83690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2" name="矩形 51">
              <a:extLst>
                <a:ext uri="{FF2B5EF4-FFF2-40B4-BE49-F238E27FC236}">
                  <a16:creationId xmlns:a16="http://schemas.microsoft.com/office/drawing/2014/main" id="{0EAC6168-9DD1-5940-8996-7960D0A102F3}"/>
                </a:ext>
              </a:extLst>
            </p:cNvPr>
            <p:cNvSpPr/>
            <p:nvPr/>
          </p:nvSpPr>
          <p:spPr>
            <a:xfrm>
              <a:off x="5358377" y="2230788"/>
              <a:ext cx="1424800" cy="22396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a:extLst>
                <a:ext uri="{FF2B5EF4-FFF2-40B4-BE49-F238E27FC236}">
                  <a16:creationId xmlns:a16="http://schemas.microsoft.com/office/drawing/2014/main" id="{40ED348E-5E56-C548-AA0F-20284C44551D}"/>
                </a:ext>
              </a:extLst>
            </p:cNvPr>
            <p:cNvSpPr/>
            <p:nvPr/>
          </p:nvSpPr>
          <p:spPr>
            <a:xfrm>
              <a:off x="6904307" y="2238132"/>
              <a:ext cx="1424800" cy="223226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1C5A3AA8-2731-6B4C-838E-9B4D850773F0}"/>
                </a:ext>
              </a:extLst>
            </p:cNvPr>
            <p:cNvSpPr/>
            <p:nvPr/>
          </p:nvSpPr>
          <p:spPr>
            <a:xfrm>
              <a:off x="8454321" y="2238132"/>
              <a:ext cx="1424800" cy="2239612"/>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框 58">
              <a:extLst>
                <a:ext uri="{FF2B5EF4-FFF2-40B4-BE49-F238E27FC236}">
                  <a16:creationId xmlns:a16="http://schemas.microsoft.com/office/drawing/2014/main" id="{5633D7AC-502F-5241-83B6-E3B9C8B00365}"/>
                </a:ext>
              </a:extLst>
            </p:cNvPr>
            <p:cNvSpPr txBox="1"/>
            <p:nvPr/>
          </p:nvSpPr>
          <p:spPr>
            <a:xfrm>
              <a:off x="5619371" y="4484458"/>
              <a:ext cx="797013"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视频</a:t>
              </a:r>
              <a:r>
                <a:rPr kumimoji="1" lang="en-US" altLang="zh-CN" sz="1400" dirty="0">
                  <a:solidFill>
                    <a:srgbClr val="FF0000"/>
                  </a:solidFill>
                  <a:latin typeface="Microsoft YaHei" panose="020B0503020204020204" pitchFamily="34" charset="-122"/>
                  <a:ea typeface="Microsoft YaHei" panose="020B0503020204020204" pitchFamily="34" charset="-122"/>
                </a:rPr>
                <a:t>set</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sp>
          <p:nvSpPr>
            <p:cNvPr id="60" name="文本框 59">
              <a:extLst>
                <a:ext uri="{FF2B5EF4-FFF2-40B4-BE49-F238E27FC236}">
                  <a16:creationId xmlns:a16="http://schemas.microsoft.com/office/drawing/2014/main" id="{129FDC62-2558-1548-B1D7-FF7A01023114}"/>
                </a:ext>
              </a:extLst>
            </p:cNvPr>
            <p:cNvSpPr txBox="1"/>
            <p:nvPr/>
          </p:nvSpPr>
          <p:spPr>
            <a:xfrm>
              <a:off x="7218201" y="4484458"/>
              <a:ext cx="797013"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专辑</a:t>
              </a:r>
              <a:r>
                <a:rPr kumimoji="1" lang="en-US" altLang="zh-CN" sz="1400" dirty="0">
                  <a:solidFill>
                    <a:srgbClr val="FF0000"/>
                  </a:solidFill>
                  <a:latin typeface="Microsoft YaHei" panose="020B0503020204020204" pitchFamily="34" charset="-122"/>
                  <a:ea typeface="Microsoft YaHei" panose="020B0503020204020204" pitchFamily="34" charset="-122"/>
                </a:rPr>
                <a:t>set</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sp>
          <p:nvSpPr>
            <p:cNvPr id="61" name="文本框 60">
              <a:extLst>
                <a:ext uri="{FF2B5EF4-FFF2-40B4-BE49-F238E27FC236}">
                  <a16:creationId xmlns:a16="http://schemas.microsoft.com/office/drawing/2014/main" id="{1B863EC2-9F6A-6C4C-9EAA-2192130B1676}"/>
                </a:ext>
              </a:extLst>
            </p:cNvPr>
            <p:cNvSpPr txBox="1"/>
            <p:nvPr/>
          </p:nvSpPr>
          <p:spPr>
            <a:xfrm>
              <a:off x="8768215" y="4484458"/>
              <a:ext cx="797013" cy="307777"/>
            </a:xfrm>
            <a:prstGeom prst="rect">
              <a:avLst/>
            </a:prstGeom>
            <a:noFill/>
          </p:spPr>
          <p:txBody>
            <a:bodyPr wrap="none" rtlCol="0">
              <a:spAutoFit/>
            </a:bodyPr>
            <a:lstStyle/>
            <a:p>
              <a:r>
                <a:rPr kumimoji="1" lang="zh-CN" altLang="en-US" sz="1400" dirty="0">
                  <a:solidFill>
                    <a:srgbClr val="FF0000"/>
                  </a:solidFill>
                  <a:latin typeface="Microsoft YaHei" panose="020B0503020204020204" pitchFamily="34" charset="-122"/>
                  <a:ea typeface="Microsoft YaHei" panose="020B0503020204020204" pitchFamily="34" charset="-122"/>
                </a:rPr>
                <a:t>栏目</a:t>
              </a:r>
              <a:r>
                <a:rPr kumimoji="1" lang="en-US" altLang="zh-CN" sz="1400" dirty="0">
                  <a:solidFill>
                    <a:srgbClr val="FF0000"/>
                  </a:solidFill>
                  <a:latin typeface="Microsoft YaHei" panose="020B0503020204020204" pitchFamily="34" charset="-122"/>
                  <a:ea typeface="Microsoft YaHei" panose="020B0503020204020204" pitchFamily="34" charset="-122"/>
                </a:rPr>
                <a:t>set</a:t>
              </a:r>
              <a:endParaRPr kumimoji="1" lang="zh-CN" altLang="en-US" sz="1400" dirty="0">
                <a:solidFill>
                  <a:srgbClr val="FF0000"/>
                </a:solidFill>
                <a:latin typeface="Microsoft YaHei" panose="020B0503020204020204" pitchFamily="34" charset="-122"/>
                <a:ea typeface="Microsoft YaHei" panose="020B0503020204020204" pitchFamily="34" charset="-122"/>
              </a:endParaRPr>
            </a:p>
          </p:txBody>
        </p:sp>
        <p:sp>
          <p:nvSpPr>
            <p:cNvPr id="62" name="矩形 61">
              <a:extLst>
                <a:ext uri="{FF2B5EF4-FFF2-40B4-BE49-F238E27FC236}">
                  <a16:creationId xmlns:a16="http://schemas.microsoft.com/office/drawing/2014/main" id="{5FC971B9-CE39-FD43-A4CC-5B056126ACDD}"/>
                </a:ext>
              </a:extLst>
            </p:cNvPr>
            <p:cNvSpPr/>
            <p:nvPr/>
          </p:nvSpPr>
          <p:spPr>
            <a:xfrm>
              <a:off x="5473099" y="1531865"/>
              <a:ext cx="1210588"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数据接入</a:t>
              </a:r>
            </a:p>
          </p:txBody>
        </p:sp>
        <p:sp>
          <p:nvSpPr>
            <p:cNvPr id="63" name="矩形 62">
              <a:extLst>
                <a:ext uri="{FF2B5EF4-FFF2-40B4-BE49-F238E27FC236}">
                  <a16:creationId xmlns:a16="http://schemas.microsoft.com/office/drawing/2014/main" id="{B0837D55-5D7E-E444-A58B-682D74028019}"/>
                </a:ext>
              </a:extLst>
            </p:cNvPr>
            <p:cNvSpPr/>
            <p:nvPr/>
          </p:nvSpPr>
          <p:spPr>
            <a:xfrm>
              <a:off x="7789512" y="1531865"/>
              <a:ext cx="1210588"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数据接入</a:t>
              </a:r>
            </a:p>
          </p:txBody>
        </p:sp>
        <p:cxnSp>
          <p:nvCxnSpPr>
            <p:cNvPr id="64" name="直线箭头连接符 63">
              <a:extLst>
                <a:ext uri="{FF2B5EF4-FFF2-40B4-BE49-F238E27FC236}">
                  <a16:creationId xmlns:a16="http://schemas.microsoft.com/office/drawing/2014/main" id="{1831B388-1032-6541-8398-8FDDF5CCC9A4}"/>
                </a:ext>
              </a:extLst>
            </p:cNvPr>
            <p:cNvCxnSpPr>
              <a:cxnSpLocks/>
              <a:stCxn id="62" idx="2"/>
              <a:endCxn id="40" idx="0"/>
            </p:cNvCxnSpPr>
            <p:nvPr/>
          </p:nvCxnSpPr>
          <p:spPr>
            <a:xfrm>
              <a:off x="6078393" y="2102510"/>
              <a:ext cx="517" cy="27697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17BB77C7-D6FD-D545-AFBA-F9CDF6613292}"/>
                </a:ext>
              </a:extLst>
            </p:cNvPr>
            <p:cNvCxnSpPr>
              <a:cxnSpLocks/>
              <a:stCxn id="63" idx="2"/>
              <a:endCxn id="45" idx="0"/>
            </p:cNvCxnSpPr>
            <p:nvPr/>
          </p:nvCxnSpPr>
          <p:spPr>
            <a:xfrm flipH="1">
              <a:off x="7621087" y="2102510"/>
              <a:ext cx="773719" cy="26963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a:extLst>
                <a:ext uri="{FF2B5EF4-FFF2-40B4-BE49-F238E27FC236}">
                  <a16:creationId xmlns:a16="http://schemas.microsoft.com/office/drawing/2014/main" id="{374E8125-2865-A247-A562-BF85F2871E90}"/>
                </a:ext>
              </a:extLst>
            </p:cNvPr>
            <p:cNvCxnSpPr>
              <a:cxnSpLocks/>
              <a:stCxn id="63" idx="2"/>
              <a:endCxn id="49" idx="0"/>
            </p:cNvCxnSpPr>
            <p:nvPr/>
          </p:nvCxnSpPr>
          <p:spPr>
            <a:xfrm>
              <a:off x="8394806" y="2102510"/>
              <a:ext cx="773719" cy="27697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组合 3">
            <a:extLst>
              <a:ext uri="{FF2B5EF4-FFF2-40B4-BE49-F238E27FC236}">
                <a16:creationId xmlns:a16="http://schemas.microsoft.com/office/drawing/2014/main" id="{6FBD8094-F32C-1B4C-A010-9AC465D65C46}"/>
              </a:ext>
            </a:extLst>
          </p:cNvPr>
          <p:cNvGrpSpPr/>
          <p:nvPr/>
        </p:nvGrpSpPr>
        <p:grpSpPr>
          <a:xfrm>
            <a:off x="360205" y="4479779"/>
            <a:ext cx="8062809" cy="1948111"/>
            <a:chOff x="382692" y="4655599"/>
            <a:chExt cx="8062809" cy="1948111"/>
          </a:xfrm>
        </p:grpSpPr>
        <p:sp>
          <p:nvSpPr>
            <p:cNvPr id="76" name="文本框 75">
              <a:extLst>
                <a:ext uri="{FF2B5EF4-FFF2-40B4-BE49-F238E27FC236}">
                  <a16:creationId xmlns:a16="http://schemas.microsoft.com/office/drawing/2014/main" id="{8362BD7D-7B96-C049-873A-D8A39CE86CF2}"/>
                </a:ext>
              </a:extLst>
            </p:cNvPr>
            <p:cNvSpPr txBox="1"/>
            <p:nvPr/>
          </p:nvSpPr>
          <p:spPr>
            <a:xfrm>
              <a:off x="382692" y="4655599"/>
              <a:ext cx="1338828" cy="369332"/>
            </a:xfrm>
            <a:prstGeom prst="rect">
              <a:avLst/>
            </a:prstGeom>
            <a:noFill/>
          </p:spPr>
          <p:txBody>
            <a:bodyPr wrap="none" rtlCol="0">
              <a:spAutoFit/>
            </a:bodyPr>
            <a:lstStyle/>
            <a:p>
              <a:r>
                <a:rPr lang="zh-CN" altLang="en-US" dirty="0">
                  <a:solidFill>
                    <a:srgbClr val="034FD8"/>
                  </a:solidFill>
                  <a:latin typeface="腾讯体 W7"/>
                  <a:ea typeface="腾讯体 W7"/>
                </a:rPr>
                <a:t>解决思路：</a:t>
              </a:r>
              <a:endParaRPr lang="en-US" altLang="zh-CN" dirty="0">
                <a:solidFill>
                  <a:srgbClr val="034FD8"/>
                </a:solidFill>
                <a:latin typeface="腾讯体 W7"/>
                <a:ea typeface="腾讯体 W7"/>
              </a:endParaRPr>
            </a:p>
          </p:txBody>
        </p:sp>
        <p:sp>
          <p:nvSpPr>
            <p:cNvPr id="75" name="文本框 74">
              <a:extLst>
                <a:ext uri="{FF2B5EF4-FFF2-40B4-BE49-F238E27FC236}">
                  <a16:creationId xmlns:a16="http://schemas.microsoft.com/office/drawing/2014/main" id="{A50D792F-4854-DC4D-8A65-F8F324FEC872}"/>
                </a:ext>
              </a:extLst>
            </p:cNvPr>
            <p:cNvSpPr txBox="1"/>
            <p:nvPr/>
          </p:nvSpPr>
          <p:spPr>
            <a:xfrm>
              <a:off x="382692" y="5020520"/>
              <a:ext cx="8062809" cy="15831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按照业务进行存储划分</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set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，业务之间相互隔离</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存储可以承受的情况下：对应</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set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快速扩容应对请求量的膨胀</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存储不可承受的情况下：</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短期：对高请求服务进行频控</a:t>
              </a:r>
              <a:endParaRPr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长期：扩容存储实例提高请求上限（添加读写节点）</a:t>
              </a:r>
              <a:endParaRPr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105" name="组合 104">
            <a:extLst>
              <a:ext uri="{FF2B5EF4-FFF2-40B4-BE49-F238E27FC236}">
                <a16:creationId xmlns:a16="http://schemas.microsoft.com/office/drawing/2014/main" id="{4E8E92FD-2C15-9C4F-B13E-897C9F38E2BC}"/>
              </a:ext>
            </a:extLst>
          </p:cNvPr>
          <p:cNvGrpSpPr/>
          <p:nvPr/>
        </p:nvGrpSpPr>
        <p:grpSpPr>
          <a:xfrm>
            <a:off x="10123461" y="1268799"/>
            <a:ext cx="1396469" cy="3006903"/>
            <a:chOff x="9800830" y="1387885"/>
            <a:chExt cx="1396469" cy="3006903"/>
          </a:xfrm>
        </p:grpSpPr>
        <p:sp>
          <p:nvSpPr>
            <p:cNvPr id="93" name="圆柱体 92">
              <a:extLst>
                <a:ext uri="{FF2B5EF4-FFF2-40B4-BE49-F238E27FC236}">
                  <a16:creationId xmlns:a16="http://schemas.microsoft.com/office/drawing/2014/main" id="{32E4BCFB-7A74-824A-A146-1CCEDF3B2EE0}"/>
                </a:ext>
              </a:extLst>
            </p:cNvPr>
            <p:cNvSpPr/>
            <p:nvPr/>
          </p:nvSpPr>
          <p:spPr>
            <a:xfrm>
              <a:off x="9984136" y="3643053"/>
              <a:ext cx="1210588" cy="569147"/>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FFFFFF"/>
                  </a:solidFill>
                </a:rPr>
                <a:t>视频存储</a:t>
              </a:r>
            </a:p>
          </p:txBody>
        </p:sp>
        <p:sp>
          <p:nvSpPr>
            <p:cNvPr id="94" name="矩形 93">
              <a:extLst>
                <a:ext uri="{FF2B5EF4-FFF2-40B4-BE49-F238E27FC236}">
                  <a16:creationId xmlns:a16="http://schemas.microsoft.com/office/drawing/2014/main" id="{9799C2ED-A54C-184F-A09B-22B6A62A8C0A}"/>
                </a:ext>
              </a:extLst>
            </p:cNvPr>
            <p:cNvSpPr/>
            <p:nvPr/>
          </p:nvSpPr>
          <p:spPr>
            <a:xfrm>
              <a:off x="9985169" y="2235504"/>
              <a:ext cx="1212130" cy="5706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存储适配</a:t>
              </a:r>
            </a:p>
          </p:txBody>
        </p:sp>
        <p:cxnSp>
          <p:nvCxnSpPr>
            <p:cNvPr id="95" name="直线箭头连接符 94">
              <a:extLst>
                <a:ext uri="{FF2B5EF4-FFF2-40B4-BE49-F238E27FC236}">
                  <a16:creationId xmlns:a16="http://schemas.microsoft.com/office/drawing/2014/main" id="{D1ED3A8C-C9CD-404F-8976-EBD0C371677E}"/>
                </a:ext>
              </a:extLst>
            </p:cNvPr>
            <p:cNvCxnSpPr>
              <a:cxnSpLocks/>
              <a:stCxn id="100" idx="2"/>
              <a:endCxn id="98" idx="1"/>
            </p:cNvCxnSpPr>
            <p:nvPr/>
          </p:nvCxnSpPr>
          <p:spPr>
            <a:xfrm>
              <a:off x="10406895" y="2988737"/>
              <a:ext cx="0" cy="836904"/>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矩形 95">
              <a:extLst>
                <a:ext uri="{FF2B5EF4-FFF2-40B4-BE49-F238E27FC236}">
                  <a16:creationId xmlns:a16="http://schemas.microsoft.com/office/drawing/2014/main" id="{E51F2157-B9C3-CF4C-A2C5-419BF6673051}"/>
                </a:ext>
              </a:extLst>
            </p:cNvPr>
            <p:cNvSpPr/>
            <p:nvPr/>
          </p:nvSpPr>
          <p:spPr>
            <a:xfrm>
              <a:off x="9985423" y="1387885"/>
              <a:ext cx="1210588" cy="5706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存储接入</a:t>
              </a:r>
            </a:p>
          </p:txBody>
        </p:sp>
        <p:cxnSp>
          <p:nvCxnSpPr>
            <p:cNvPr id="97" name="直线箭头连接符 96">
              <a:extLst>
                <a:ext uri="{FF2B5EF4-FFF2-40B4-BE49-F238E27FC236}">
                  <a16:creationId xmlns:a16="http://schemas.microsoft.com/office/drawing/2014/main" id="{980B8B11-D2C8-1F42-9459-E08B7FEE9CC2}"/>
                </a:ext>
              </a:extLst>
            </p:cNvPr>
            <p:cNvCxnSpPr>
              <a:cxnSpLocks/>
              <a:stCxn id="101" idx="2"/>
              <a:endCxn id="100" idx="0"/>
            </p:cNvCxnSpPr>
            <p:nvPr/>
          </p:nvCxnSpPr>
          <p:spPr>
            <a:xfrm>
              <a:off x="10406895" y="2102375"/>
              <a:ext cx="0" cy="315717"/>
            </a:xfrm>
            <a:prstGeom prst="straightConnector1">
              <a:avLst/>
            </a:prstGeom>
            <a:ln w="254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圆柱体 97">
              <a:extLst>
                <a:ext uri="{FF2B5EF4-FFF2-40B4-BE49-F238E27FC236}">
                  <a16:creationId xmlns:a16="http://schemas.microsoft.com/office/drawing/2014/main" id="{DB30ED66-F283-2C48-B3B7-1D285C66A90E}"/>
                </a:ext>
              </a:extLst>
            </p:cNvPr>
            <p:cNvSpPr/>
            <p:nvPr/>
          </p:nvSpPr>
          <p:spPr>
            <a:xfrm>
              <a:off x="9801601" y="3825641"/>
              <a:ext cx="1210588" cy="569147"/>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rgbClr val="FFFFFF"/>
                  </a:solidFill>
                </a:rPr>
                <a:t>视频存储</a:t>
              </a:r>
            </a:p>
          </p:txBody>
        </p:sp>
        <p:sp>
          <p:nvSpPr>
            <p:cNvPr id="100" name="矩形 99">
              <a:extLst>
                <a:ext uri="{FF2B5EF4-FFF2-40B4-BE49-F238E27FC236}">
                  <a16:creationId xmlns:a16="http://schemas.microsoft.com/office/drawing/2014/main" id="{9A0DBCAE-E3A5-5C4B-969D-1FDB20F85AFD}"/>
                </a:ext>
              </a:extLst>
            </p:cNvPr>
            <p:cNvSpPr/>
            <p:nvPr/>
          </p:nvSpPr>
          <p:spPr>
            <a:xfrm>
              <a:off x="9800830" y="2418092"/>
              <a:ext cx="1212130"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数据适配</a:t>
              </a:r>
            </a:p>
          </p:txBody>
        </p:sp>
        <p:sp>
          <p:nvSpPr>
            <p:cNvPr id="101" name="矩形 100">
              <a:extLst>
                <a:ext uri="{FF2B5EF4-FFF2-40B4-BE49-F238E27FC236}">
                  <a16:creationId xmlns:a16="http://schemas.microsoft.com/office/drawing/2014/main" id="{07CF9DF6-31D2-4744-BDF7-0EF9C694DC30}"/>
                </a:ext>
              </a:extLst>
            </p:cNvPr>
            <p:cNvSpPr/>
            <p:nvPr/>
          </p:nvSpPr>
          <p:spPr>
            <a:xfrm>
              <a:off x="9801601" y="1531730"/>
              <a:ext cx="1210588" cy="57064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solidFill>
                    <a:schemeClr val="bg2">
                      <a:lumMod val="10000"/>
                    </a:schemeClr>
                  </a:solidFill>
                </a:rPr>
                <a:t>数据接入</a:t>
              </a:r>
            </a:p>
          </p:txBody>
        </p:sp>
      </p:grpSp>
      <p:cxnSp>
        <p:nvCxnSpPr>
          <p:cNvPr id="112" name="直线箭头连接符 111">
            <a:extLst>
              <a:ext uri="{FF2B5EF4-FFF2-40B4-BE49-F238E27FC236}">
                <a16:creationId xmlns:a16="http://schemas.microsoft.com/office/drawing/2014/main" id="{C1AC491A-B586-FA47-80EA-B3481C9A870A}"/>
              </a:ext>
            </a:extLst>
          </p:cNvPr>
          <p:cNvCxnSpPr>
            <a:cxnSpLocks/>
            <a:stCxn id="48" idx="4"/>
          </p:cNvCxnSpPr>
          <p:nvPr/>
        </p:nvCxnSpPr>
        <p:spPr>
          <a:xfrm flipV="1">
            <a:off x="8912873" y="3805425"/>
            <a:ext cx="1210588" cy="1"/>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3" name="文本框 112">
            <a:extLst>
              <a:ext uri="{FF2B5EF4-FFF2-40B4-BE49-F238E27FC236}">
                <a16:creationId xmlns:a16="http://schemas.microsoft.com/office/drawing/2014/main" id="{7AC1AD0E-03E5-9D45-A159-6833DDFB76F5}"/>
              </a:ext>
            </a:extLst>
          </p:cNvPr>
          <p:cNvSpPr txBox="1"/>
          <p:nvPr/>
        </p:nvSpPr>
        <p:spPr>
          <a:xfrm>
            <a:off x="9059993" y="3555153"/>
            <a:ext cx="1172116" cy="261610"/>
          </a:xfrm>
          <a:prstGeom prst="rect">
            <a:avLst/>
          </a:prstGeom>
          <a:noFill/>
        </p:spPr>
        <p:txBody>
          <a:bodyPr wrap="none" rtlCol="0">
            <a:spAutoFit/>
          </a:bodyPr>
          <a:lstStyle/>
          <a:p>
            <a:r>
              <a:rPr kumimoji="1" lang="zh-CN" altLang="en-US" sz="1100" dirty="0">
                <a:solidFill>
                  <a:srgbClr val="FF0000"/>
                </a:solidFill>
                <a:latin typeface="Microsoft YaHei" panose="020B0503020204020204" pitchFamily="34" charset="-122"/>
                <a:ea typeface="Microsoft YaHei" panose="020B0503020204020204" pitchFamily="34" charset="-122"/>
              </a:rPr>
              <a:t>存储扩容（慢）</a:t>
            </a:r>
          </a:p>
        </p:txBody>
      </p:sp>
      <p:sp>
        <p:nvSpPr>
          <p:cNvPr id="118" name="文本框 117">
            <a:extLst>
              <a:ext uri="{FF2B5EF4-FFF2-40B4-BE49-F238E27FC236}">
                <a16:creationId xmlns:a16="http://schemas.microsoft.com/office/drawing/2014/main" id="{55C6ED6F-EF6A-644F-9609-F1F8E1F3FFFC}"/>
              </a:ext>
            </a:extLst>
          </p:cNvPr>
          <p:cNvSpPr txBox="1"/>
          <p:nvPr/>
        </p:nvSpPr>
        <p:spPr>
          <a:xfrm>
            <a:off x="9059993" y="2145307"/>
            <a:ext cx="1172116" cy="261610"/>
          </a:xfrm>
          <a:prstGeom prst="rect">
            <a:avLst/>
          </a:prstGeom>
          <a:noFill/>
        </p:spPr>
        <p:txBody>
          <a:bodyPr wrap="none" rtlCol="0">
            <a:spAutoFit/>
          </a:bodyPr>
          <a:lstStyle/>
          <a:p>
            <a:r>
              <a:rPr kumimoji="1" lang="zh-CN" altLang="en-US" sz="1100" dirty="0">
                <a:solidFill>
                  <a:srgbClr val="FF0000"/>
                </a:solidFill>
                <a:latin typeface="Microsoft YaHei" panose="020B0503020204020204" pitchFamily="34" charset="-122"/>
                <a:ea typeface="Microsoft YaHei" panose="020B0503020204020204" pitchFamily="34" charset="-122"/>
              </a:rPr>
              <a:t>服务扩容（快）</a:t>
            </a:r>
          </a:p>
        </p:txBody>
      </p:sp>
      <p:cxnSp>
        <p:nvCxnSpPr>
          <p:cNvPr id="119" name="直线箭头连接符 118">
            <a:extLst>
              <a:ext uri="{FF2B5EF4-FFF2-40B4-BE49-F238E27FC236}">
                <a16:creationId xmlns:a16="http://schemas.microsoft.com/office/drawing/2014/main" id="{6CB9CFB1-10DB-E44D-B3F5-F3883EF364E3}"/>
              </a:ext>
            </a:extLst>
          </p:cNvPr>
          <p:cNvCxnSpPr>
            <a:cxnSpLocks/>
            <a:stCxn id="49" idx="3"/>
          </p:cNvCxnSpPr>
          <p:nvPr/>
        </p:nvCxnSpPr>
        <p:spPr>
          <a:xfrm flipV="1">
            <a:off x="8915448" y="2398625"/>
            <a:ext cx="1208013" cy="1"/>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7239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21</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存储可靠性</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61" name="组合 60">
            <a:extLst>
              <a:ext uri="{FF2B5EF4-FFF2-40B4-BE49-F238E27FC236}">
                <a16:creationId xmlns:a16="http://schemas.microsoft.com/office/drawing/2014/main" id="{6EA1B72D-3556-3249-A8E0-E7F489565817}"/>
              </a:ext>
            </a:extLst>
          </p:cNvPr>
          <p:cNvGrpSpPr/>
          <p:nvPr/>
        </p:nvGrpSpPr>
        <p:grpSpPr>
          <a:xfrm>
            <a:off x="336591" y="805654"/>
            <a:ext cx="9357741" cy="1796968"/>
            <a:chOff x="336592" y="805654"/>
            <a:chExt cx="9357741" cy="1796968"/>
          </a:xfrm>
        </p:grpSpPr>
        <p:grpSp>
          <p:nvGrpSpPr>
            <p:cNvPr id="44" name="组合 43">
              <a:extLst>
                <a:ext uri="{FF2B5EF4-FFF2-40B4-BE49-F238E27FC236}">
                  <a16:creationId xmlns:a16="http://schemas.microsoft.com/office/drawing/2014/main" id="{BD417257-B85B-DE4A-852E-D4F2D959DC3D}"/>
                </a:ext>
              </a:extLst>
            </p:cNvPr>
            <p:cNvGrpSpPr/>
            <p:nvPr/>
          </p:nvGrpSpPr>
          <p:grpSpPr>
            <a:xfrm>
              <a:off x="3131774" y="805654"/>
              <a:ext cx="6562559" cy="1796968"/>
              <a:chOff x="3267230" y="755941"/>
              <a:chExt cx="8167419" cy="2766771"/>
            </a:xfrm>
          </p:grpSpPr>
          <p:grpSp>
            <p:nvGrpSpPr>
              <p:cNvPr id="8" name="组合 7">
                <a:extLst>
                  <a:ext uri="{FF2B5EF4-FFF2-40B4-BE49-F238E27FC236}">
                    <a16:creationId xmlns:a16="http://schemas.microsoft.com/office/drawing/2014/main" id="{E05A85F3-BCC3-0949-8668-E989C8F94719}"/>
                  </a:ext>
                </a:extLst>
              </p:cNvPr>
              <p:cNvGrpSpPr/>
              <p:nvPr/>
            </p:nvGrpSpPr>
            <p:grpSpPr>
              <a:xfrm>
                <a:off x="3267230" y="847689"/>
                <a:ext cx="2940366" cy="2675023"/>
                <a:chOff x="6092316" y="2024978"/>
                <a:chExt cx="2940366" cy="2675023"/>
              </a:xfrm>
            </p:grpSpPr>
            <p:grpSp>
              <p:nvGrpSpPr>
                <p:cNvPr id="9" name="组合 8">
                  <a:extLst>
                    <a:ext uri="{FF2B5EF4-FFF2-40B4-BE49-F238E27FC236}">
                      <a16:creationId xmlns:a16="http://schemas.microsoft.com/office/drawing/2014/main" id="{4D41ADEF-3850-274E-B643-FE1DA3DF0E9C}"/>
                    </a:ext>
                  </a:extLst>
                </p:cNvPr>
                <p:cNvGrpSpPr/>
                <p:nvPr/>
              </p:nvGrpSpPr>
              <p:grpSpPr>
                <a:xfrm>
                  <a:off x="6092316" y="2024978"/>
                  <a:ext cx="2940366" cy="2077895"/>
                  <a:chOff x="6092316" y="2024978"/>
                  <a:chExt cx="2940366" cy="2077895"/>
                </a:xfrm>
              </p:grpSpPr>
              <p:sp>
                <p:nvSpPr>
                  <p:cNvPr id="13" name="圆柱体 12">
                    <a:extLst>
                      <a:ext uri="{FF2B5EF4-FFF2-40B4-BE49-F238E27FC236}">
                        <a16:creationId xmlns:a16="http://schemas.microsoft.com/office/drawing/2014/main" id="{588EAA32-B849-B446-BC69-C529D8EE3974}"/>
                      </a:ext>
                    </a:extLst>
                  </p:cNvPr>
                  <p:cNvSpPr/>
                  <p:nvPr/>
                </p:nvSpPr>
                <p:spPr>
                  <a:xfrm>
                    <a:off x="6454428" y="3240313"/>
                    <a:ext cx="758482" cy="489855"/>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Master</a:t>
                    </a:r>
                  </a:p>
                </p:txBody>
              </p:sp>
              <p:sp>
                <p:nvSpPr>
                  <p:cNvPr id="14" name="圆柱体 13">
                    <a:extLst>
                      <a:ext uri="{FF2B5EF4-FFF2-40B4-BE49-F238E27FC236}">
                        <a16:creationId xmlns:a16="http://schemas.microsoft.com/office/drawing/2014/main" id="{A5B8AE88-0B16-7C45-837F-9092EF39B49D}"/>
                      </a:ext>
                    </a:extLst>
                  </p:cNvPr>
                  <p:cNvSpPr/>
                  <p:nvPr/>
                </p:nvSpPr>
                <p:spPr>
                  <a:xfrm>
                    <a:off x="8143841" y="2864616"/>
                    <a:ext cx="745259" cy="416506"/>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Slave</a:t>
                    </a:r>
                    <a:endParaRPr kumimoji="1" lang="en-US" altLang="zh-CN" sz="1050" dirty="0">
                      <a:solidFill>
                        <a:srgbClr val="FFFFFF"/>
                      </a:solidFill>
                    </a:endParaRPr>
                  </a:p>
                </p:txBody>
              </p:sp>
              <p:sp>
                <p:nvSpPr>
                  <p:cNvPr id="15" name="文本框 14">
                    <a:extLst>
                      <a:ext uri="{FF2B5EF4-FFF2-40B4-BE49-F238E27FC236}">
                        <a16:creationId xmlns:a16="http://schemas.microsoft.com/office/drawing/2014/main" id="{11F50DBC-DD5F-564D-980C-7C9018566856}"/>
                      </a:ext>
                    </a:extLst>
                  </p:cNvPr>
                  <p:cNvSpPr txBox="1"/>
                  <p:nvPr/>
                </p:nvSpPr>
                <p:spPr>
                  <a:xfrm>
                    <a:off x="7161085" y="3219585"/>
                    <a:ext cx="564987" cy="308022"/>
                  </a:xfrm>
                  <a:prstGeom prst="rect">
                    <a:avLst/>
                  </a:prstGeom>
                  <a:noFill/>
                </p:spPr>
                <p:txBody>
                  <a:bodyPr wrap="none" rtlCol="0">
                    <a:spAutoFit/>
                  </a:bodyPr>
                  <a:lstStyle/>
                  <a:p>
                    <a:r>
                      <a:rPr kumimoji="1" lang="zh-CN" altLang="en-US" sz="700" dirty="0">
                        <a:solidFill>
                          <a:schemeClr val="bg2">
                            <a:lumMod val="10000"/>
                          </a:schemeClr>
                        </a:solidFill>
                        <a:latin typeface="Microsoft YaHei" panose="020B0503020204020204" pitchFamily="34" charset="-122"/>
                        <a:ea typeface="Microsoft YaHei" panose="020B0503020204020204" pitchFamily="34" charset="-122"/>
                      </a:rPr>
                      <a:t>强同步</a:t>
                    </a:r>
                  </a:p>
                </p:txBody>
              </p:sp>
              <p:sp>
                <p:nvSpPr>
                  <p:cNvPr id="16" name="圆柱体 15">
                    <a:extLst>
                      <a:ext uri="{FF2B5EF4-FFF2-40B4-BE49-F238E27FC236}">
                        <a16:creationId xmlns:a16="http://schemas.microsoft.com/office/drawing/2014/main" id="{3361BB25-C115-EA4E-8201-4498B1ADC3E0}"/>
                      </a:ext>
                    </a:extLst>
                  </p:cNvPr>
                  <p:cNvSpPr/>
                  <p:nvPr/>
                </p:nvSpPr>
                <p:spPr>
                  <a:xfrm>
                    <a:off x="8143841" y="3569974"/>
                    <a:ext cx="745259" cy="416506"/>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Slave</a:t>
                    </a:r>
                    <a:endParaRPr kumimoji="1" lang="en-US" altLang="zh-CN" sz="1050" dirty="0">
                      <a:solidFill>
                        <a:srgbClr val="FFFFFF"/>
                      </a:solidFill>
                    </a:endParaRPr>
                  </a:p>
                </p:txBody>
              </p:sp>
              <p:cxnSp>
                <p:nvCxnSpPr>
                  <p:cNvPr id="19" name="肘形连接符 18">
                    <a:extLst>
                      <a:ext uri="{FF2B5EF4-FFF2-40B4-BE49-F238E27FC236}">
                        <a16:creationId xmlns:a16="http://schemas.microsoft.com/office/drawing/2014/main" id="{7186D264-D5DF-D34A-B166-8651288D8029}"/>
                      </a:ext>
                    </a:extLst>
                  </p:cNvPr>
                  <p:cNvCxnSpPr>
                    <a:cxnSpLocks/>
                    <a:stCxn id="13" idx="4"/>
                    <a:endCxn id="14" idx="2"/>
                  </p:cNvCxnSpPr>
                  <p:nvPr/>
                </p:nvCxnSpPr>
                <p:spPr>
                  <a:xfrm flipV="1">
                    <a:off x="7212910" y="3072869"/>
                    <a:ext cx="930930" cy="412372"/>
                  </a:xfrm>
                  <a:prstGeom prst="bentConnector3">
                    <a:avLst>
                      <a:gd name="adj1" fmla="val 50000"/>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肘形连接符 19">
                    <a:extLst>
                      <a:ext uri="{FF2B5EF4-FFF2-40B4-BE49-F238E27FC236}">
                        <a16:creationId xmlns:a16="http://schemas.microsoft.com/office/drawing/2014/main" id="{DF005EC6-E48B-8B4F-B83F-FB6CCAB21350}"/>
                      </a:ext>
                    </a:extLst>
                  </p:cNvPr>
                  <p:cNvCxnSpPr>
                    <a:cxnSpLocks/>
                    <a:stCxn id="13" idx="4"/>
                    <a:endCxn id="16" idx="2"/>
                  </p:cNvCxnSpPr>
                  <p:nvPr/>
                </p:nvCxnSpPr>
                <p:spPr>
                  <a:xfrm>
                    <a:off x="7212911" y="3485241"/>
                    <a:ext cx="930930" cy="292987"/>
                  </a:xfrm>
                  <a:prstGeom prst="bentConnector3">
                    <a:avLst>
                      <a:gd name="adj1" fmla="val 50000"/>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62226FED-9F67-F94B-9230-F515D8B45A40}"/>
                      </a:ext>
                    </a:extLst>
                  </p:cNvPr>
                  <p:cNvGrpSpPr/>
                  <p:nvPr/>
                </p:nvGrpSpPr>
                <p:grpSpPr>
                  <a:xfrm>
                    <a:off x="6935681" y="2045997"/>
                    <a:ext cx="1066308" cy="548139"/>
                    <a:chOff x="6935681" y="2096167"/>
                    <a:chExt cx="1066308" cy="548139"/>
                  </a:xfrm>
                </p:grpSpPr>
                <p:pic>
                  <p:nvPicPr>
                    <p:cNvPr id="28" name="图形 27" descr="用户 纯色填充">
                      <a:extLst>
                        <a:ext uri="{FF2B5EF4-FFF2-40B4-BE49-F238E27FC236}">
                          <a16:creationId xmlns:a16="http://schemas.microsoft.com/office/drawing/2014/main" id="{ABBC7F95-E937-D24A-9327-446818EC408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35681" y="2096167"/>
                      <a:ext cx="533154" cy="548139"/>
                    </a:xfrm>
                    <a:prstGeom prst="rect">
                      <a:avLst/>
                    </a:prstGeom>
                  </p:spPr>
                </p:pic>
                <p:pic>
                  <p:nvPicPr>
                    <p:cNvPr id="29" name="图形 28" descr="用户 纯色填充">
                      <a:extLst>
                        <a:ext uri="{FF2B5EF4-FFF2-40B4-BE49-F238E27FC236}">
                          <a16:creationId xmlns:a16="http://schemas.microsoft.com/office/drawing/2014/main" id="{A712853D-D966-674B-8A7F-532A11AACB0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8835" y="2096167"/>
                      <a:ext cx="533154" cy="548139"/>
                    </a:xfrm>
                    <a:prstGeom prst="rect">
                      <a:avLst/>
                    </a:prstGeom>
                  </p:spPr>
                </p:pic>
              </p:grpSp>
              <p:cxnSp>
                <p:nvCxnSpPr>
                  <p:cNvPr id="22" name="肘形连接符 21">
                    <a:extLst>
                      <a:ext uri="{FF2B5EF4-FFF2-40B4-BE49-F238E27FC236}">
                        <a16:creationId xmlns:a16="http://schemas.microsoft.com/office/drawing/2014/main" id="{1F3E7BC9-2604-984A-B041-821A145C949D}"/>
                      </a:ext>
                    </a:extLst>
                  </p:cNvPr>
                  <p:cNvCxnSpPr>
                    <a:cxnSpLocks/>
                    <a:stCxn id="28" idx="1"/>
                    <a:endCxn id="13" idx="2"/>
                  </p:cNvCxnSpPr>
                  <p:nvPr/>
                </p:nvCxnSpPr>
                <p:spPr>
                  <a:xfrm rot="10800000" flipV="1">
                    <a:off x="6454429" y="2320066"/>
                    <a:ext cx="481253" cy="1165175"/>
                  </a:xfrm>
                  <a:prstGeom prst="bentConnector3">
                    <a:avLst>
                      <a:gd name="adj1" fmla="val 159117"/>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连接符 22">
                    <a:extLst>
                      <a:ext uri="{FF2B5EF4-FFF2-40B4-BE49-F238E27FC236}">
                        <a16:creationId xmlns:a16="http://schemas.microsoft.com/office/drawing/2014/main" id="{EAFFA0CB-F670-FE45-8338-2D0E57D8A129}"/>
                      </a:ext>
                    </a:extLst>
                  </p:cNvPr>
                  <p:cNvCxnSpPr>
                    <a:stCxn id="29" idx="3"/>
                    <a:endCxn id="14" idx="1"/>
                  </p:cNvCxnSpPr>
                  <p:nvPr/>
                </p:nvCxnSpPr>
                <p:spPr>
                  <a:xfrm>
                    <a:off x="8001989" y="2320067"/>
                    <a:ext cx="514482" cy="544549"/>
                  </a:xfrm>
                  <a:prstGeom prst="bentConnector2">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80A6C784-EB94-4A40-8F08-D3C1E5DB078B}"/>
                      </a:ext>
                    </a:extLst>
                  </p:cNvPr>
                  <p:cNvSpPr txBox="1"/>
                  <p:nvPr/>
                </p:nvSpPr>
                <p:spPr>
                  <a:xfrm>
                    <a:off x="6092316" y="2476161"/>
                    <a:ext cx="389428" cy="852984"/>
                  </a:xfrm>
                  <a:prstGeom prst="rect">
                    <a:avLst/>
                  </a:prstGeom>
                  <a:noFill/>
                </p:spPr>
                <p:txBody>
                  <a:bodyPr wrap="none" rtlCol="0">
                    <a:spAutoFit/>
                  </a:bodyPr>
                  <a:lstStyle/>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读</a:t>
                    </a:r>
                    <a:endPar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&amp;</a:t>
                    </a:r>
                  </a:p>
                  <a:p>
                    <a:pPr algn="ct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写</a:t>
                    </a:r>
                    <a:endPar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5B9BF679-E623-F346-A8A8-B97201CBE080}"/>
                      </a:ext>
                    </a:extLst>
                  </p:cNvPr>
                  <p:cNvSpPr txBox="1"/>
                  <p:nvPr/>
                </p:nvSpPr>
                <p:spPr>
                  <a:xfrm>
                    <a:off x="8064516" y="2024978"/>
                    <a:ext cx="389426" cy="379104"/>
                  </a:xfrm>
                  <a:prstGeom prst="rect">
                    <a:avLst/>
                  </a:prstGeom>
                  <a:noFill/>
                </p:spPr>
                <p:txBody>
                  <a:bodyPr wrap="none" rtlCol="0">
                    <a:spAutoFit/>
                  </a:bodyPr>
                  <a:lstStyle/>
                  <a:p>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读</a:t>
                    </a:r>
                    <a:endPar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81EB6BA-C610-434D-BA0B-53F4DD08D644}"/>
                      </a:ext>
                    </a:extLst>
                  </p:cNvPr>
                  <p:cNvSpPr/>
                  <p:nvPr/>
                </p:nvSpPr>
                <p:spPr>
                  <a:xfrm>
                    <a:off x="8001989" y="2686852"/>
                    <a:ext cx="1030693" cy="1416021"/>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DF26DE6C-2425-3E41-9F9D-3FF095851F2A}"/>
                      </a:ext>
                    </a:extLst>
                  </p:cNvPr>
                  <p:cNvSpPr txBox="1"/>
                  <p:nvPr/>
                </p:nvSpPr>
                <p:spPr>
                  <a:xfrm>
                    <a:off x="8178116" y="3316508"/>
                    <a:ext cx="676709" cy="308022"/>
                  </a:xfrm>
                  <a:prstGeom prst="rect">
                    <a:avLst/>
                  </a:prstGeom>
                  <a:noFill/>
                </p:spPr>
                <p:txBody>
                  <a:bodyPr wrap="none" rtlCol="0">
                    <a:spAutoFit/>
                  </a:bodyPr>
                  <a:lstStyle/>
                  <a:p>
                    <a:r>
                      <a:rPr kumimoji="1" lang="zh-CN" altLang="en-US" sz="700" dirty="0">
                        <a:solidFill>
                          <a:srgbClr val="FF0000"/>
                        </a:solidFill>
                        <a:latin typeface="Microsoft YaHei" panose="020B0503020204020204" pitchFamily="34" charset="-122"/>
                        <a:ea typeface="Microsoft YaHei" panose="020B0503020204020204" pitchFamily="34" charset="-122"/>
                      </a:rPr>
                      <a:t>多地部署</a:t>
                    </a:r>
                  </a:p>
                </p:txBody>
              </p:sp>
            </p:grpSp>
            <p:sp>
              <p:nvSpPr>
                <p:cNvPr id="12" name="文本框 11">
                  <a:extLst>
                    <a:ext uri="{FF2B5EF4-FFF2-40B4-BE49-F238E27FC236}">
                      <a16:creationId xmlns:a16="http://schemas.microsoft.com/office/drawing/2014/main" id="{D613E16B-C8E8-5F4D-A6CE-0D2133C160E9}"/>
                    </a:ext>
                  </a:extLst>
                </p:cNvPr>
                <p:cNvSpPr txBox="1"/>
                <p:nvPr/>
              </p:nvSpPr>
              <p:spPr>
                <a:xfrm>
                  <a:off x="7202258" y="4320897"/>
                  <a:ext cx="928080" cy="379104"/>
                </a:xfrm>
                <a:prstGeom prst="rect">
                  <a:avLst/>
                </a:prstGeom>
                <a:noFill/>
              </p:spPr>
              <p:txBody>
                <a:bodyPr wrap="none" rtlCol="0">
                  <a:spAutoFit/>
                </a:bodyPr>
                <a:lstStyle/>
                <a:p>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tdsql</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集群</a:t>
                  </a:r>
                </a:p>
              </p:txBody>
            </p:sp>
          </p:grpSp>
          <p:pic>
            <p:nvPicPr>
              <p:cNvPr id="3" name="图片 2">
                <a:extLst>
                  <a:ext uri="{FF2B5EF4-FFF2-40B4-BE49-F238E27FC236}">
                    <a16:creationId xmlns:a16="http://schemas.microsoft.com/office/drawing/2014/main" id="{584ED13B-3662-8340-B96C-F6A1DD3E98DE}"/>
                  </a:ext>
                </a:extLst>
              </p:cNvPr>
              <p:cNvPicPr>
                <a:picLocks noChangeAspect="1"/>
              </p:cNvPicPr>
              <p:nvPr/>
            </p:nvPicPr>
            <p:blipFill>
              <a:blip r:embed="rId6"/>
              <a:stretch>
                <a:fillRect/>
              </a:stretch>
            </p:blipFill>
            <p:spPr>
              <a:xfrm>
                <a:off x="6264081" y="755941"/>
                <a:ext cx="5170568" cy="2712907"/>
              </a:xfrm>
              <a:prstGeom prst="rect">
                <a:avLst/>
              </a:prstGeom>
            </p:spPr>
          </p:pic>
        </p:grpSp>
        <p:grpSp>
          <p:nvGrpSpPr>
            <p:cNvPr id="5" name="组合 4">
              <a:extLst>
                <a:ext uri="{FF2B5EF4-FFF2-40B4-BE49-F238E27FC236}">
                  <a16:creationId xmlns:a16="http://schemas.microsoft.com/office/drawing/2014/main" id="{EFB70E7B-6E90-E746-8D01-4A5E171AD27C}"/>
                </a:ext>
              </a:extLst>
            </p:cNvPr>
            <p:cNvGrpSpPr/>
            <p:nvPr/>
          </p:nvGrpSpPr>
          <p:grpSpPr>
            <a:xfrm>
              <a:off x="336592" y="863492"/>
              <a:ext cx="2089033" cy="1335025"/>
              <a:chOff x="8759339" y="755941"/>
              <a:chExt cx="2089033" cy="1335025"/>
            </a:xfrm>
          </p:grpSpPr>
          <p:sp>
            <p:nvSpPr>
              <p:cNvPr id="2" name="文本框 1">
                <a:extLst>
                  <a:ext uri="{FF2B5EF4-FFF2-40B4-BE49-F238E27FC236}">
                    <a16:creationId xmlns:a16="http://schemas.microsoft.com/office/drawing/2014/main" id="{76313C10-4019-A446-A8E2-EE52FF81510B}"/>
                  </a:ext>
                </a:extLst>
              </p:cNvPr>
              <p:cNvSpPr txBox="1"/>
              <p:nvPr/>
            </p:nvSpPr>
            <p:spPr>
              <a:xfrm>
                <a:off x="8759339" y="755941"/>
                <a:ext cx="208903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使用可靠的存储</a:t>
                </a:r>
              </a:p>
            </p:txBody>
          </p:sp>
          <p:sp>
            <p:nvSpPr>
              <p:cNvPr id="4" name="文本框 3">
                <a:extLst>
                  <a:ext uri="{FF2B5EF4-FFF2-40B4-BE49-F238E27FC236}">
                    <a16:creationId xmlns:a16="http://schemas.microsoft.com/office/drawing/2014/main" id="{FECE0D37-7E7C-0843-9A7E-DD26296573BA}"/>
                  </a:ext>
                </a:extLst>
              </p:cNvPr>
              <p:cNvSpPr txBox="1"/>
              <p:nvPr/>
            </p:nvSpPr>
            <p:spPr>
              <a:xfrm>
                <a:off x="8759339" y="1067224"/>
                <a:ext cx="2089033" cy="1023742"/>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从节点支持多地部署</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支持主备自动切换</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支持自动重建节点</a:t>
                </a:r>
              </a:p>
            </p:txBody>
          </p:sp>
        </p:grpSp>
      </p:grpSp>
      <p:grpSp>
        <p:nvGrpSpPr>
          <p:cNvPr id="64" name="组合 63">
            <a:extLst>
              <a:ext uri="{FF2B5EF4-FFF2-40B4-BE49-F238E27FC236}">
                <a16:creationId xmlns:a16="http://schemas.microsoft.com/office/drawing/2014/main" id="{821C1CFB-BB77-F04E-A7B2-141EA1D393D0}"/>
              </a:ext>
            </a:extLst>
          </p:cNvPr>
          <p:cNvGrpSpPr/>
          <p:nvPr/>
        </p:nvGrpSpPr>
        <p:grpSpPr>
          <a:xfrm>
            <a:off x="336591" y="2815352"/>
            <a:ext cx="9935292" cy="1329520"/>
            <a:chOff x="336591" y="2704401"/>
            <a:chExt cx="9935292" cy="1329520"/>
          </a:xfrm>
        </p:grpSpPr>
        <p:sp>
          <p:nvSpPr>
            <p:cNvPr id="73" name="文本框 72">
              <a:extLst>
                <a:ext uri="{FF2B5EF4-FFF2-40B4-BE49-F238E27FC236}">
                  <a16:creationId xmlns:a16="http://schemas.microsoft.com/office/drawing/2014/main" id="{7FFFCA60-B8E6-674F-94F0-2E37D615AE86}"/>
                </a:ext>
              </a:extLst>
            </p:cNvPr>
            <p:cNvSpPr txBox="1"/>
            <p:nvPr/>
          </p:nvSpPr>
          <p:spPr>
            <a:xfrm>
              <a:off x="336591" y="2704401"/>
              <a:ext cx="2550698"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服务接口保证幂等性</a:t>
              </a:r>
            </a:p>
          </p:txBody>
        </p:sp>
        <p:sp>
          <p:nvSpPr>
            <p:cNvPr id="74" name="文本框 73">
              <a:extLst>
                <a:ext uri="{FF2B5EF4-FFF2-40B4-BE49-F238E27FC236}">
                  <a16:creationId xmlns:a16="http://schemas.microsoft.com/office/drawing/2014/main" id="{9FF2D84B-3846-204E-B989-F1DA62F72C0B}"/>
                </a:ext>
              </a:extLst>
            </p:cNvPr>
            <p:cNvSpPr txBox="1"/>
            <p:nvPr/>
          </p:nvSpPr>
          <p:spPr>
            <a:xfrm>
              <a:off x="336591" y="3010179"/>
              <a:ext cx="7859141" cy="1023742"/>
            </a:xfrm>
            <a:prstGeom prst="rect">
              <a:avLst/>
            </a:prstGeom>
            <a:noFill/>
          </p:spPr>
          <p:txBody>
            <a:bodyPr wrap="square" rtlCol="0">
              <a:spAutoFit/>
            </a:bodyPr>
            <a:lstStyle/>
            <a:p>
              <a:pPr marL="285750" indent="-285750">
                <a:lnSpc>
                  <a:spcPct val="150000"/>
                </a:lnSpc>
                <a:buFont typeface="Wingdings" pitchFamily="2" charset="2"/>
                <a:buChar char="ü"/>
              </a:pP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Get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Set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Del</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接口天然支持幂等性</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列表类型元素是</a:t>
              </a:r>
              <a:r>
                <a:rPr lang="zh-CN" altLang="en-US" sz="1400" dirty="0">
                  <a:solidFill>
                    <a:srgbClr val="FF0000"/>
                  </a:solidFill>
                  <a:latin typeface="Microsoft YaHei" panose="020B0503020204020204" pitchFamily="34" charset="-122"/>
                  <a:ea typeface="Microsoft YaHei" panose="020B0503020204020204" pitchFamily="34" charset="-122"/>
                </a:rPr>
                <a:t>去重的</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，通过</a:t>
              </a:r>
              <a:r>
                <a:rPr lang="zh-CN" altLang="en-US" sz="1400" dirty="0">
                  <a:solidFill>
                    <a:srgbClr val="FF0000"/>
                  </a:solidFill>
                  <a:latin typeface="Microsoft YaHei" panose="020B0503020204020204" pitchFamily="34" charset="-122"/>
                  <a:ea typeface="Microsoft YaHei" panose="020B0503020204020204" pitchFamily="34" charset="-122"/>
                </a:rPr>
                <a:t>开启事务</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400" dirty="0">
                  <a:solidFill>
                    <a:srgbClr val="FF0000"/>
                  </a:solidFill>
                  <a:latin typeface="Microsoft YaHei" panose="020B0503020204020204" pitchFamily="34" charset="-122"/>
                  <a:ea typeface="Microsoft YaHei" panose="020B0503020204020204" pitchFamily="34" charset="-122"/>
                </a:rPr>
                <a:t>加悲观锁查旧值</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400" dirty="0">
                  <a:solidFill>
                    <a:srgbClr val="FF0000"/>
                  </a:solidFill>
                  <a:latin typeface="Microsoft YaHei" panose="020B0503020204020204" pitchFamily="34" charset="-122"/>
                  <a:ea typeface="Microsoft YaHei" panose="020B0503020204020204" pitchFamily="34" charset="-122"/>
                </a:rPr>
                <a:t>按幂等性语义更新新值</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-&gt;</a:t>
              </a:r>
              <a:r>
                <a:rPr lang="zh-CN" altLang="en-US" sz="1400" dirty="0">
                  <a:solidFill>
                    <a:srgbClr val="FF0000"/>
                  </a:solidFill>
                  <a:latin typeface="Microsoft YaHei" panose="020B0503020204020204" pitchFamily="34" charset="-122"/>
                  <a:ea typeface="Microsoft YaHei" panose="020B0503020204020204" pitchFamily="34" charset="-122"/>
                </a:rPr>
                <a:t>提交事务</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方式实现插入、追加、调序等操作的幂等性</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nvGrpSpPr>
            <p:cNvPr id="59" name="组合 58">
              <a:extLst>
                <a:ext uri="{FF2B5EF4-FFF2-40B4-BE49-F238E27FC236}">
                  <a16:creationId xmlns:a16="http://schemas.microsoft.com/office/drawing/2014/main" id="{84A74F8B-9FC5-2142-84C4-D8B4351AA6EA}"/>
                </a:ext>
              </a:extLst>
            </p:cNvPr>
            <p:cNvGrpSpPr/>
            <p:nvPr/>
          </p:nvGrpSpPr>
          <p:grpSpPr>
            <a:xfrm>
              <a:off x="4032177" y="2841427"/>
              <a:ext cx="6239706" cy="587573"/>
              <a:chOff x="2448067" y="4200897"/>
              <a:chExt cx="6239706" cy="587573"/>
            </a:xfrm>
          </p:grpSpPr>
          <p:grpSp>
            <p:nvGrpSpPr>
              <p:cNvPr id="56" name="组合 55">
                <a:extLst>
                  <a:ext uri="{FF2B5EF4-FFF2-40B4-BE49-F238E27FC236}">
                    <a16:creationId xmlns:a16="http://schemas.microsoft.com/office/drawing/2014/main" id="{680D164C-48CA-0A40-BDA7-B2231A1CE480}"/>
                  </a:ext>
                </a:extLst>
              </p:cNvPr>
              <p:cNvGrpSpPr/>
              <p:nvPr/>
            </p:nvGrpSpPr>
            <p:grpSpPr>
              <a:xfrm>
                <a:off x="2448067" y="4200897"/>
                <a:ext cx="6239706" cy="452964"/>
                <a:chOff x="659070" y="3678235"/>
                <a:chExt cx="6239706" cy="452964"/>
              </a:xfrm>
            </p:grpSpPr>
            <p:sp>
              <p:nvSpPr>
                <p:cNvPr id="40" name="矩形 39">
                  <a:extLst>
                    <a:ext uri="{FF2B5EF4-FFF2-40B4-BE49-F238E27FC236}">
                      <a16:creationId xmlns:a16="http://schemas.microsoft.com/office/drawing/2014/main" id="{82495A71-3987-7345-9479-FDA510116F8A}"/>
                    </a:ext>
                  </a:extLst>
                </p:cNvPr>
                <p:cNvSpPr/>
                <p:nvPr/>
              </p:nvSpPr>
              <p:spPr>
                <a:xfrm>
                  <a:off x="659070" y="3911599"/>
                  <a:ext cx="1026000" cy="219600"/>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3</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77" name="矩形 76">
                  <a:extLst>
                    <a:ext uri="{FF2B5EF4-FFF2-40B4-BE49-F238E27FC236}">
                      <a16:creationId xmlns:a16="http://schemas.microsoft.com/office/drawing/2014/main" id="{A156ABC0-512E-9F41-93FE-CFB25D95A522}"/>
                    </a:ext>
                  </a:extLst>
                </p:cNvPr>
                <p:cNvSpPr/>
                <p:nvPr/>
              </p:nvSpPr>
              <p:spPr>
                <a:xfrm>
                  <a:off x="3265235" y="3911599"/>
                  <a:ext cx="1026688" cy="215977"/>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3</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4</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43" name="文本框 42">
                  <a:extLst>
                    <a:ext uri="{FF2B5EF4-FFF2-40B4-BE49-F238E27FC236}">
                      <a16:creationId xmlns:a16="http://schemas.microsoft.com/office/drawing/2014/main" id="{CFAB3BE3-9F0E-2B49-AAFE-73D7B2B35082}"/>
                    </a:ext>
                  </a:extLst>
                </p:cNvPr>
                <p:cNvSpPr txBox="1"/>
                <p:nvPr/>
              </p:nvSpPr>
              <p:spPr>
                <a:xfrm>
                  <a:off x="2035769" y="3678235"/>
                  <a:ext cx="813043" cy="246221"/>
                </a:xfrm>
                <a:prstGeom prst="rect">
                  <a:avLst/>
                </a:prstGeom>
                <a:noFill/>
              </p:spPr>
              <p:txBody>
                <a:bodyPr wrap="none" rtlCol="0">
                  <a:spAutoFit/>
                </a:bodyPr>
                <a:lstStyle/>
                <a:p>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append(4)</a:t>
                  </a:r>
                  <a:endPar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81" name="文本框 80">
                  <a:extLst>
                    <a:ext uri="{FF2B5EF4-FFF2-40B4-BE49-F238E27FC236}">
                      <a16:creationId xmlns:a16="http://schemas.microsoft.com/office/drawing/2014/main" id="{3A2EE9A7-08F5-EF4F-ABC6-96719F8A34E5}"/>
                    </a:ext>
                  </a:extLst>
                </p:cNvPr>
                <p:cNvSpPr txBox="1"/>
                <p:nvPr/>
              </p:nvSpPr>
              <p:spPr>
                <a:xfrm>
                  <a:off x="4197312" y="3678235"/>
                  <a:ext cx="2042547" cy="246221"/>
                </a:xfrm>
                <a:prstGeom prst="rect">
                  <a:avLst/>
                </a:prstGeom>
                <a:noFill/>
              </p:spPr>
              <p:txBody>
                <a:bodyPr wrap="none" rtlCol="0">
                  <a:spAutoFit/>
                </a:bodyPr>
                <a:lstStyle/>
                <a:p>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append(4)</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000" dirty="0">
                      <a:solidFill>
                        <a:schemeClr val="bg2">
                          <a:lumMod val="10000"/>
                        </a:schemeClr>
                      </a:solidFill>
                      <a:latin typeface="Microsoft YaHei" panose="020B0503020204020204" pitchFamily="34" charset="-122"/>
                      <a:ea typeface="Microsoft YaHei" panose="020B0503020204020204" pitchFamily="34" charset="-122"/>
                    </a:rPr>
                    <a:t>4</a:t>
                  </a:r>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已存在则不再追加</a:t>
                  </a:r>
                </a:p>
              </p:txBody>
            </p:sp>
            <p:sp>
              <p:nvSpPr>
                <p:cNvPr id="84" name="矩形 83">
                  <a:extLst>
                    <a:ext uri="{FF2B5EF4-FFF2-40B4-BE49-F238E27FC236}">
                      <a16:creationId xmlns:a16="http://schemas.microsoft.com/office/drawing/2014/main" id="{E97C6F24-DA4A-A54F-A78F-88ED0390C132}"/>
                    </a:ext>
                  </a:extLst>
                </p:cNvPr>
                <p:cNvSpPr/>
                <p:nvPr/>
              </p:nvSpPr>
              <p:spPr>
                <a:xfrm>
                  <a:off x="5872088" y="3911599"/>
                  <a:ext cx="1026688" cy="215977"/>
                </a:xfrm>
                <a:prstGeom prst="rect">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1</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2</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3</a:t>
                  </a:r>
                  <a:r>
                    <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sz="1200" dirty="0">
                      <a:solidFill>
                        <a:schemeClr val="bg2">
                          <a:lumMod val="10000"/>
                        </a:schemeClr>
                      </a:solidFill>
                      <a:latin typeface="Microsoft YaHei" panose="020B0503020204020204" pitchFamily="34" charset="-122"/>
                      <a:ea typeface="Microsoft YaHei" panose="020B0503020204020204" pitchFamily="34" charset="-122"/>
                    </a:rPr>
                    <a:t>4</a:t>
                  </a:r>
                  <a:endParaRPr kumimoji="1" lang="zh-CN" altLang="en-US" sz="1200" dirty="0">
                    <a:solidFill>
                      <a:schemeClr val="bg2">
                        <a:lumMod val="10000"/>
                      </a:schemeClr>
                    </a:solidFill>
                    <a:latin typeface="Microsoft YaHei" panose="020B0503020204020204" pitchFamily="34" charset="-122"/>
                    <a:ea typeface="Microsoft YaHei" panose="020B0503020204020204" pitchFamily="34" charset="-122"/>
                  </a:endParaRPr>
                </a:p>
              </p:txBody>
            </p:sp>
            <p:cxnSp>
              <p:nvCxnSpPr>
                <p:cNvPr id="46" name="直线箭头连接符 45">
                  <a:extLst>
                    <a:ext uri="{FF2B5EF4-FFF2-40B4-BE49-F238E27FC236}">
                      <a16:creationId xmlns:a16="http://schemas.microsoft.com/office/drawing/2014/main" id="{397BD9CC-D9A1-1945-92AF-FB1FE8A53B90}"/>
                    </a:ext>
                  </a:extLst>
                </p:cNvPr>
                <p:cNvCxnSpPr>
                  <a:cxnSpLocks/>
                  <a:stCxn id="40" idx="3"/>
                  <a:endCxn id="77" idx="1"/>
                </p:cNvCxnSpPr>
                <p:nvPr/>
              </p:nvCxnSpPr>
              <p:spPr>
                <a:xfrm flipV="1">
                  <a:off x="1685070" y="4019588"/>
                  <a:ext cx="1580165" cy="1811"/>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BF72DBEA-EAFB-0540-9CCF-482986EAE0FD}"/>
                    </a:ext>
                  </a:extLst>
                </p:cNvPr>
                <p:cNvCxnSpPr>
                  <a:cxnSpLocks/>
                  <a:stCxn id="77" idx="3"/>
                  <a:endCxn id="84" idx="1"/>
                </p:cNvCxnSpPr>
                <p:nvPr/>
              </p:nvCxnSpPr>
              <p:spPr>
                <a:xfrm>
                  <a:off x="4291923" y="4019588"/>
                  <a:ext cx="1580165" cy="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文本框 56">
                <a:extLst>
                  <a:ext uri="{FF2B5EF4-FFF2-40B4-BE49-F238E27FC236}">
                    <a16:creationId xmlns:a16="http://schemas.microsoft.com/office/drawing/2014/main" id="{B07181F0-EB91-BC45-B8B4-A7C515EFF863}"/>
                  </a:ext>
                </a:extLst>
              </p:cNvPr>
              <p:cNvSpPr txBox="1"/>
              <p:nvPr/>
            </p:nvSpPr>
            <p:spPr>
              <a:xfrm>
                <a:off x="6650429" y="4542249"/>
                <a:ext cx="441146"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重试</a:t>
                </a:r>
              </a:p>
            </p:txBody>
          </p:sp>
        </p:grpSp>
      </p:grpSp>
      <p:grpSp>
        <p:nvGrpSpPr>
          <p:cNvPr id="65" name="组合 64">
            <a:extLst>
              <a:ext uri="{FF2B5EF4-FFF2-40B4-BE49-F238E27FC236}">
                <a16:creationId xmlns:a16="http://schemas.microsoft.com/office/drawing/2014/main" id="{48F95CDE-0DE0-9446-A8BD-3478C9DBC4E1}"/>
              </a:ext>
            </a:extLst>
          </p:cNvPr>
          <p:cNvGrpSpPr/>
          <p:nvPr/>
        </p:nvGrpSpPr>
        <p:grpSpPr>
          <a:xfrm>
            <a:off x="336591" y="4939663"/>
            <a:ext cx="4270721" cy="1024471"/>
            <a:chOff x="382692" y="4515187"/>
            <a:chExt cx="4270721" cy="1024471"/>
          </a:xfrm>
        </p:grpSpPr>
        <p:sp>
          <p:nvSpPr>
            <p:cNvPr id="92" name="文本框 91">
              <a:extLst>
                <a:ext uri="{FF2B5EF4-FFF2-40B4-BE49-F238E27FC236}">
                  <a16:creationId xmlns:a16="http://schemas.microsoft.com/office/drawing/2014/main" id="{7FB55255-D0F8-9C4D-8000-96445893231B}"/>
                </a:ext>
              </a:extLst>
            </p:cNvPr>
            <p:cNvSpPr txBox="1"/>
            <p:nvPr/>
          </p:nvSpPr>
          <p:spPr>
            <a:xfrm>
              <a:off x="382692" y="4515187"/>
              <a:ext cx="185820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服务降级处理</a:t>
              </a:r>
            </a:p>
          </p:txBody>
        </p:sp>
        <p:sp>
          <p:nvSpPr>
            <p:cNvPr id="97" name="文本框 96">
              <a:extLst>
                <a:ext uri="{FF2B5EF4-FFF2-40B4-BE49-F238E27FC236}">
                  <a16:creationId xmlns:a16="http://schemas.microsoft.com/office/drawing/2014/main" id="{C209D825-161F-E745-9004-E540535E5955}"/>
                </a:ext>
              </a:extLst>
            </p:cNvPr>
            <p:cNvSpPr txBox="1"/>
            <p:nvPr/>
          </p:nvSpPr>
          <p:spPr>
            <a:xfrm>
              <a:off x="382692" y="4839082"/>
              <a:ext cx="4270721" cy="700576"/>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请求超时或失败的字段放入</a:t>
              </a:r>
              <a:r>
                <a:rPr lang="zh-CN" altLang="en-US" sz="1400" dirty="0">
                  <a:solidFill>
                    <a:srgbClr val="FF0000"/>
                  </a:solidFill>
                  <a:latin typeface="Microsoft YaHei" panose="020B0503020204020204" pitchFamily="34" charset="-122"/>
                  <a:ea typeface="Microsoft YaHei" panose="020B0503020204020204" pitchFamily="34" charset="-122"/>
                </a:rPr>
                <a:t>接口的失败列表当中</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通过</a:t>
              </a:r>
              <a:r>
                <a:rPr lang="zh-CN" altLang="en-US" sz="1400" dirty="0">
                  <a:solidFill>
                    <a:srgbClr val="FF0000"/>
                  </a:solidFill>
                  <a:latin typeface="Microsoft YaHei" panose="020B0503020204020204" pitchFamily="34" charset="-122"/>
                  <a:ea typeface="Microsoft YaHei" panose="020B0503020204020204" pitchFamily="34" charset="-122"/>
                </a:rPr>
                <a:t>路由模块人工配置</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将故障数据源进行</a:t>
              </a:r>
              <a:r>
                <a:rPr lang="zh-CN" altLang="en-US" sz="1400" dirty="0">
                  <a:solidFill>
                    <a:srgbClr val="FF0000"/>
                  </a:solidFill>
                  <a:latin typeface="Microsoft YaHei" panose="020B0503020204020204" pitchFamily="34" charset="-122"/>
                  <a:ea typeface="Microsoft YaHei" panose="020B0503020204020204" pitchFamily="34" charset="-122"/>
                </a:rPr>
                <a:t>摘除</a:t>
              </a:r>
              <a:endParaRPr lang="en-US" altLang="zh-CN" sz="1400" dirty="0">
                <a:solidFill>
                  <a:srgbClr val="FF0000"/>
                </a:solidFill>
                <a:latin typeface="Microsoft YaHei" panose="020B0503020204020204" pitchFamily="34" charset="-122"/>
                <a:ea typeface="Microsoft YaHei" panose="020B0503020204020204" pitchFamily="34" charset="-122"/>
              </a:endParaRPr>
            </a:p>
          </p:txBody>
        </p:sp>
      </p:grpSp>
      <p:sp>
        <p:nvSpPr>
          <p:cNvPr id="98" name="文本框 97">
            <a:extLst>
              <a:ext uri="{FF2B5EF4-FFF2-40B4-BE49-F238E27FC236}">
                <a16:creationId xmlns:a16="http://schemas.microsoft.com/office/drawing/2014/main" id="{70AA8CC9-D104-AB46-95A4-4662FB2D7595}"/>
              </a:ext>
            </a:extLst>
          </p:cNvPr>
          <p:cNvSpPr txBox="1"/>
          <p:nvPr/>
        </p:nvSpPr>
        <p:spPr>
          <a:xfrm>
            <a:off x="336591" y="4357602"/>
            <a:ext cx="301236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不同业务存储和请求隔离</a:t>
            </a:r>
          </a:p>
        </p:txBody>
      </p:sp>
      <p:grpSp>
        <p:nvGrpSpPr>
          <p:cNvPr id="99" name="组合 98">
            <a:extLst>
              <a:ext uri="{FF2B5EF4-FFF2-40B4-BE49-F238E27FC236}">
                <a16:creationId xmlns:a16="http://schemas.microsoft.com/office/drawing/2014/main" id="{69B54BA3-3A8F-594D-8A68-AB770A56AE5E}"/>
              </a:ext>
            </a:extLst>
          </p:cNvPr>
          <p:cNvGrpSpPr/>
          <p:nvPr/>
        </p:nvGrpSpPr>
        <p:grpSpPr>
          <a:xfrm>
            <a:off x="5408876" y="4119798"/>
            <a:ext cx="4204090" cy="2280201"/>
            <a:chOff x="4121400" y="2747935"/>
            <a:chExt cx="4631997" cy="3095636"/>
          </a:xfrm>
        </p:grpSpPr>
        <p:grpSp>
          <p:nvGrpSpPr>
            <p:cNvPr id="101" name="组合 100">
              <a:extLst>
                <a:ext uri="{FF2B5EF4-FFF2-40B4-BE49-F238E27FC236}">
                  <a16:creationId xmlns:a16="http://schemas.microsoft.com/office/drawing/2014/main" id="{13348265-ADC8-AB48-AA17-3EF21F58FC5A}"/>
                </a:ext>
              </a:extLst>
            </p:cNvPr>
            <p:cNvGrpSpPr/>
            <p:nvPr/>
          </p:nvGrpSpPr>
          <p:grpSpPr>
            <a:xfrm>
              <a:off x="6917359" y="2747935"/>
              <a:ext cx="1836038" cy="3095636"/>
              <a:chOff x="6775875" y="2831435"/>
              <a:chExt cx="1836038" cy="3095636"/>
            </a:xfrm>
          </p:grpSpPr>
          <p:sp>
            <p:nvSpPr>
              <p:cNvPr id="121" name="矩形 120">
                <a:extLst>
                  <a:ext uri="{FF2B5EF4-FFF2-40B4-BE49-F238E27FC236}">
                    <a16:creationId xmlns:a16="http://schemas.microsoft.com/office/drawing/2014/main" id="{675F6C46-7CE8-6040-B7B7-6A735BEE5909}"/>
                  </a:ext>
                </a:extLst>
              </p:cNvPr>
              <p:cNvSpPr/>
              <p:nvPr/>
            </p:nvSpPr>
            <p:spPr>
              <a:xfrm>
                <a:off x="7627247" y="4451380"/>
                <a:ext cx="984666" cy="643363"/>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矩形 121">
                <a:extLst>
                  <a:ext uri="{FF2B5EF4-FFF2-40B4-BE49-F238E27FC236}">
                    <a16:creationId xmlns:a16="http://schemas.microsoft.com/office/drawing/2014/main" id="{B28F05FB-5D1E-E341-A68C-A8A4D33AEB1E}"/>
                  </a:ext>
                </a:extLst>
              </p:cNvPr>
              <p:cNvSpPr/>
              <p:nvPr/>
            </p:nvSpPr>
            <p:spPr>
              <a:xfrm>
                <a:off x="7249812" y="2831435"/>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123" name="直线箭头连接符 122">
                <a:extLst>
                  <a:ext uri="{FF2B5EF4-FFF2-40B4-BE49-F238E27FC236}">
                    <a16:creationId xmlns:a16="http://schemas.microsoft.com/office/drawing/2014/main" id="{98A54DF0-8E52-8541-BC91-F3250E04BEC7}"/>
                  </a:ext>
                </a:extLst>
              </p:cNvPr>
              <p:cNvCxnSpPr>
                <a:cxnSpLocks/>
                <a:stCxn id="122" idx="2"/>
                <a:endCxn id="124" idx="0"/>
              </p:cNvCxnSpPr>
              <p:nvPr/>
            </p:nvCxnSpPr>
            <p:spPr>
              <a:xfrm>
                <a:off x="7649412" y="3242915"/>
                <a:ext cx="0" cy="28983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矩形 123">
                <a:extLst>
                  <a:ext uri="{FF2B5EF4-FFF2-40B4-BE49-F238E27FC236}">
                    <a16:creationId xmlns:a16="http://schemas.microsoft.com/office/drawing/2014/main" id="{556C1C95-27F6-4641-97F9-EB93CD0B5C70}"/>
                  </a:ext>
                </a:extLst>
              </p:cNvPr>
              <p:cNvSpPr/>
              <p:nvPr/>
            </p:nvSpPr>
            <p:spPr>
              <a:xfrm>
                <a:off x="7249812" y="3532749"/>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sp>
            <p:nvSpPr>
              <p:cNvPr id="125" name="圆柱体 124">
                <a:extLst>
                  <a:ext uri="{FF2B5EF4-FFF2-40B4-BE49-F238E27FC236}">
                    <a16:creationId xmlns:a16="http://schemas.microsoft.com/office/drawing/2014/main" id="{E2CDC80C-C646-A748-B66C-2E8243612C89}"/>
                  </a:ext>
                </a:extLst>
              </p:cNvPr>
              <p:cNvSpPr/>
              <p:nvPr/>
            </p:nvSpPr>
            <p:spPr>
              <a:xfrm>
                <a:off x="6775875" y="4604001"/>
                <a:ext cx="799200" cy="410400"/>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DB</a:t>
                </a:r>
                <a:endParaRPr kumimoji="1" lang="zh-CN" altLang="en-US" sz="1000" dirty="0">
                  <a:solidFill>
                    <a:srgbClr val="FFFFFF"/>
                  </a:solidFill>
                </a:endParaRPr>
              </a:p>
            </p:txBody>
          </p:sp>
          <p:sp>
            <p:nvSpPr>
              <p:cNvPr id="126" name="圆柱体 125">
                <a:extLst>
                  <a:ext uri="{FF2B5EF4-FFF2-40B4-BE49-F238E27FC236}">
                    <a16:creationId xmlns:a16="http://schemas.microsoft.com/office/drawing/2014/main" id="{F1208E0C-20A4-6242-9BB7-C99B5A07E5DD}"/>
                  </a:ext>
                </a:extLst>
              </p:cNvPr>
              <p:cNvSpPr/>
              <p:nvPr/>
            </p:nvSpPr>
            <p:spPr>
              <a:xfrm>
                <a:off x="7719981" y="4599706"/>
                <a:ext cx="799200" cy="410400"/>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DB</a:t>
                </a:r>
                <a:endParaRPr kumimoji="1" lang="zh-CN" altLang="en-US" sz="1000" dirty="0">
                  <a:solidFill>
                    <a:srgbClr val="FFFFFF"/>
                  </a:solidFill>
                </a:endParaRPr>
              </a:p>
            </p:txBody>
          </p:sp>
          <p:cxnSp>
            <p:nvCxnSpPr>
              <p:cNvPr id="127" name="肘形连接符 126">
                <a:extLst>
                  <a:ext uri="{FF2B5EF4-FFF2-40B4-BE49-F238E27FC236}">
                    <a16:creationId xmlns:a16="http://schemas.microsoft.com/office/drawing/2014/main" id="{5796BC67-4505-D24D-99DB-1D67CA227E60}"/>
                  </a:ext>
                </a:extLst>
              </p:cNvPr>
              <p:cNvCxnSpPr>
                <a:stCxn id="124" idx="2"/>
                <a:endCxn id="125" idx="1"/>
              </p:cNvCxnSpPr>
              <p:nvPr/>
            </p:nvCxnSpPr>
            <p:spPr>
              <a:xfrm rot="5400000">
                <a:off x="7082558" y="4037147"/>
                <a:ext cx="659772" cy="473937"/>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肘形连接符 127">
                <a:extLst>
                  <a:ext uri="{FF2B5EF4-FFF2-40B4-BE49-F238E27FC236}">
                    <a16:creationId xmlns:a16="http://schemas.microsoft.com/office/drawing/2014/main" id="{6C77BDF4-F4C3-D245-BD2F-F69AFE7DAE80}"/>
                  </a:ext>
                </a:extLst>
              </p:cNvPr>
              <p:cNvCxnSpPr>
                <a:stCxn id="124" idx="2"/>
                <a:endCxn id="126" idx="1"/>
              </p:cNvCxnSpPr>
              <p:nvPr/>
            </p:nvCxnSpPr>
            <p:spPr>
              <a:xfrm rot="16200000" flipH="1">
                <a:off x="7556758" y="4036882"/>
                <a:ext cx="655477" cy="470169"/>
              </a:xfrm>
              <a:prstGeom prst="bentConnector3">
                <a:avLst/>
              </a:prstGeom>
              <a:ln w="127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9" name="文本框 128">
                <a:extLst>
                  <a:ext uri="{FF2B5EF4-FFF2-40B4-BE49-F238E27FC236}">
                    <a16:creationId xmlns:a16="http://schemas.microsoft.com/office/drawing/2014/main" id="{A3B7588B-8094-E843-A328-9A7C6A3F9BBA}"/>
                  </a:ext>
                </a:extLst>
              </p:cNvPr>
              <p:cNvSpPr txBox="1"/>
              <p:nvPr/>
            </p:nvSpPr>
            <p:spPr>
              <a:xfrm>
                <a:off x="7657806" y="5680850"/>
                <a:ext cx="954107"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故障存储隔离</a:t>
                </a:r>
              </a:p>
            </p:txBody>
          </p:sp>
          <p:cxnSp>
            <p:nvCxnSpPr>
              <p:cNvPr id="130" name="直线箭头连接符 129">
                <a:extLst>
                  <a:ext uri="{FF2B5EF4-FFF2-40B4-BE49-F238E27FC236}">
                    <a16:creationId xmlns:a16="http://schemas.microsoft.com/office/drawing/2014/main" id="{B520901F-97D5-9444-BDB4-DC9671289B82}"/>
                  </a:ext>
                </a:extLst>
              </p:cNvPr>
              <p:cNvCxnSpPr>
                <a:cxnSpLocks/>
                <a:stCxn id="129" idx="0"/>
                <a:endCxn id="121" idx="2"/>
              </p:cNvCxnSpPr>
              <p:nvPr/>
            </p:nvCxnSpPr>
            <p:spPr>
              <a:xfrm flipH="1" flipV="1">
                <a:off x="8119580" y="5094743"/>
                <a:ext cx="15280" cy="586107"/>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1" name="直线连接符 130">
                <a:extLst>
                  <a:ext uri="{FF2B5EF4-FFF2-40B4-BE49-F238E27FC236}">
                    <a16:creationId xmlns:a16="http://schemas.microsoft.com/office/drawing/2014/main" id="{CD6F437D-04D6-E049-A2BF-544CF7E31245}"/>
                  </a:ext>
                </a:extLst>
              </p:cNvPr>
              <p:cNvCxnSpPr/>
              <p:nvPr/>
            </p:nvCxnSpPr>
            <p:spPr>
              <a:xfrm flipH="1">
                <a:off x="7815558" y="4208438"/>
                <a:ext cx="165940" cy="13135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2" name="直线连接符 131">
                <a:extLst>
                  <a:ext uri="{FF2B5EF4-FFF2-40B4-BE49-F238E27FC236}">
                    <a16:creationId xmlns:a16="http://schemas.microsoft.com/office/drawing/2014/main" id="{13910280-3B1A-404A-A952-1983AE90BED5}"/>
                  </a:ext>
                </a:extLst>
              </p:cNvPr>
              <p:cNvCxnSpPr>
                <a:cxnSpLocks/>
              </p:cNvCxnSpPr>
              <p:nvPr/>
            </p:nvCxnSpPr>
            <p:spPr>
              <a:xfrm>
                <a:off x="7809659" y="4208438"/>
                <a:ext cx="171839" cy="13135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06" name="组合 105">
              <a:extLst>
                <a:ext uri="{FF2B5EF4-FFF2-40B4-BE49-F238E27FC236}">
                  <a16:creationId xmlns:a16="http://schemas.microsoft.com/office/drawing/2014/main" id="{38546B9A-B20D-004D-81FA-13CFD7AEC437}"/>
                </a:ext>
              </a:extLst>
            </p:cNvPr>
            <p:cNvGrpSpPr/>
            <p:nvPr/>
          </p:nvGrpSpPr>
          <p:grpSpPr>
            <a:xfrm>
              <a:off x="4121400" y="2747935"/>
              <a:ext cx="2342377" cy="3095636"/>
              <a:chOff x="3697645" y="2831435"/>
              <a:chExt cx="2342377" cy="3095636"/>
            </a:xfrm>
          </p:grpSpPr>
          <p:sp>
            <p:nvSpPr>
              <p:cNvPr id="107" name="矩形 106">
                <a:extLst>
                  <a:ext uri="{FF2B5EF4-FFF2-40B4-BE49-F238E27FC236}">
                    <a16:creationId xmlns:a16="http://schemas.microsoft.com/office/drawing/2014/main" id="{3410EC83-60FF-4443-A34F-5B28F0A70339}"/>
                  </a:ext>
                </a:extLst>
              </p:cNvPr>
              <p:cNvSpPr/>
              <p:nvPr/>
            </p:nvSpPr>
            <p:spPr>
              <a:xfrm>
                <a:off x="4184024" y="2831435"/>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数据接入</a:t>
                </a:r>
              </a:p>
            </p:txBody>
          </p:sp>
          <p:cxnSp>
            <p:nvCxnSpPr>
              <p:cNvPr id="108" name="直线箭头连接符 107">
                <a:extLst>
                  <a:ext uri="{FF2B5EF4-FFF2-40B4-BE49-F238E27FC236}">
                    <a16:creationId xmlns:a16="http://schemas.microsoft.com/office/drawing/2014/main" id="{46ACCA16-2065-F847-9B3F-AE2A90DABE24}"/>
                  </a:ext>
                </a:extLst>
              </p:cNvPr>
              <p:cNvCxnSpPr>
                <a:cxnSpLocks/>
                <a:stCxn id="107" idx="2"/>
                <a:endCxn id="111" idx="0"/>
              </p:cNvCxnSpPr>
              <p:nvPr/>
            </p:nvCxnSpPr>
            <p:spPr>
              <a:xfrm>
                <a:off x="4583624" y="3242915"/>
                <a:ext cx="0" cy="28983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1" name="矩形 110">
                <a:extLst>
                  <a:ext uri="{FF2B5EF4-FFF2-40B4-BE49-F238E27FC236}">
                    <a16:creationId xmlns:a16="http://schemas.microsoft.com/office/drawing/2014/main" id="{121F5B4B-4792-2946-95BD-BA0F7DE49476}"/>
                  </a:ext>
                </a:extLst>
              </p:cNvPr>
              <p:cNvSpPr/>
              <p:nvPr/>
            </p:nvSpPr>
            <p:spPr>
              <a:xfrm>
                <a:off x="4184024" y="3532749"/>
                <a:ext cx="799200" cy="41148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chemeClr val="bg2">
                        <a:lumMod val="10000"/>
                      </a:schemeClr>
                    </a:solidFill>
                  </a:rPr>
                  <a:t>数据适配</a:t>
                </a:r>
              </a:p>
            </p:txBody>
          </p:sp>
          <p:grpSp>
            <p:nvGrpSpPr>
              <p:cNvPr id="112" name="组合 111">
                <a:extLst>
                  <a:ext uri="{FF2B5EF4-FFF2-40B4-BE49-F238E27FC236}">
                    <a16:creationId xmlns:a16="http://schemas.microsoft.com/office/drawing/2014/main" id="{53C643D0-9762-B347-AACA-8CD363AAEDED}"/>
                  </a:ext>
                </a:extLst>
              </p:cNvPr>
              <p:cNvGrpSpPr/>
              <p:nvPr/>
            </p:nvGrpSpPr>
            <p:grpSpPr>
              <a:xfrm>
                <a:off x="3697645" y="4599706"/>
                <a:ext cx="1743307" cy="414695"/>
                <a:chOff x="4158652" y="3332729"/>
                <a:chExt cx="1743307" cy="414695"/>
              </a:xfrm>
            </p:grpSpPr>
            <p:sp>
              <p:nvSpPr>
                <p:cNvPr id="119" name="圆柱体 118">
                  <a:extLst>
                    <a:ext uri="{FF2B5EF4-FFF2-40B4-BE49-F238E27FC236}">
                      <a16:creationId xmlns:a16="http://schemas.microsoft.com/office/drawing/2014/main" id="{5AABAF0E-87F1-054A-B529-BDCDC2EF5E8E}"/>
                    </a:ext>
                  </a:extLst>
                </p:cNvPr>
                <p:cNvSpPr/>
                <p:nvPr/>
              </p:nvSpPr>
              <p:spPr>
                <a:xfrm>
                  <a:off x="4158652" y="3337025"/>
                  <a:ext cx="799199" cy="410399"/>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DB</a:t>
                  </a:r>
                  <a:endParaRPr kumimoji="1" lang="zh-CN" altLang="en-US" sz="1000" dirty="0">
                    <a:solidFill>
                      <a:srgbClr val="FFFFFF"/>
                    </a:solidFill>
                  </a:endParaRPr>
                </a:p>
              </p:txBody>
            </p:sp>
            <p:sp>
              <p:nvSpPr>
                <p:cNvPr id="120" name="圆柱体 119">
                  <a:extLst>
                    <a:ext uri="{FF2B5EF4-FFF2-40B4-BE49-F238E27FC236}">
                      <a16:creationId xmlns:a16="http://schemas.microsoft.com/office/drawing/2014/main" id="{F876BE88-BA0B-EA4B-A2C5-241A5A5B7ACE}"/>
                    </a:ext>
                  </a:extLst>
                </p:cNvPr>
                <p:cNvSpPr/>
                <p:nvPr/>
              </p:nvSpPr>
              <p:spPr>
                <a:xfrm>
                  <a:off x="5102759" y="3332729"/>
                  <a:ext cx="799200" cy="410399"/>
                </a:xfrm>
                <a:prstGeom prst="can">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DB</a:t>
                  </a:r>
                  <a:endParaRPr kumimoji="1" lang="zh-CN" altLang="en-US" sz="1000" dirty="0">
                    <a:solidFill>
                      <a:srgbClr val="FFFFFF"/>
                    </a:solidFill>
                  </a:endParaRPr>
                </a:p>
              </p:txBody>
            </p:sp>
          </p:grpSp>
          <p:cxnSp>
            <p:nvCxnSpPr>
              <p:cNvPr id="113" name="肘形连接符 112">
                <a:extLst>
                  <a:ext uri="{FF2B5EF4-FFF2-40B4-BE49-F238E27FC236}">
                    <a16:creationId xmlns:a16="http://schemas.microsoft.com/office/drawing/2014/main" id="{09A58B1A-3A36-D647-9AEF-98C86888B587}"/>
                  </a:ext>
                </a:extLst>
              </p:cNvPr>
              <p:cNvCxnSpPr>
                <a:stCxn id="111" idx="2"/>
                <a:endCxn id="119" idx="1"/>
              </p:cNvCxnSpPr>
              <p:nvPr/>
            </p:nvCxnSpPr>
            <p:spPr>
              <a:xfrm rot="5400000">
                <a:off x="4010549" y="4030926"/>
                <a:ext cx="659772" cy="486379"/>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肘形连接符 113">
                <a:extLst>
                  <a:ext uri="{FF2B5EF4-FFF2-40B4-BE49-F238E27FC236}">
                    <a16:creationId xmlns:a16="http://schemas.microsoft.com/office/drawing/2014/main" id="{42B47EB4-7DBE-DB4D-BD7F-AF936E656EEA}"/>
                  </a:ext>
                </a:extLst>
              </p:cNvPr>
              <p:cNvCxnSpPr>
                <a:stCxn id="111" idx="2"/>
                <a:endCxn id="120" idx="1"/>
              </p:cNvCxnSpPr>
              <p:nvPr/>
            </p:nvCxnSpPr>
            <p:spPr>
              <a:xfrm rot="16200000" flipH="1">
                <a:off x="4484749" y="4043103"/>
                <a:ext cx="655477" cy="457727"/>
              </a:xfrm>
              <a:prstGeom prst="bentConnector3">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440AAC03-7E9C-304B-BB25-7010BB64BF5F}"/>
                  </a:ext>
                </a:extLst>
              </p:cNvPr>
              <p:cNvSpPr txBox="1"/>
              <p:nvPr/>
            </p:nvSpPr>
            <p:spPr>
              <a:xfrm>
                <a:off x="4116389" y="5680850"/>
                <a:ext cx="954107" cy="246221"/>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故障降级保护</a:t>
                </a:r>
              </a:p>
            </p:txBody>
          </p:sp>
          <p:cxnSp>
            <p:nvCxnSpPr>
              <p:cNvPr id="116" name="直线箭头连接符 115">
                <a:extLst>
                  <a:ext uri="{FF2B5EF4-FFF2-40B4-BE49-F238E27FC236}">
                    <a16:creationId xmlns:a16="http://schemas.microsoft.com/office/drawing/2014/main" id="{FFC96EF8-5F3A-0D42-B384-1EBED9672C66}"/>
                  </a:ext>
                </a:extLst>
              </p:cNvPr>
              <p:cNvCxnSpPr>
                <a:stCxn id="115" idx="0"/>
                <a:endCxn id="119" idx="3"/>
              </p:cNvCxnSpPr>
              <p:nvPr/>
            </p:nvCxnSpPr>
            <p:spPr>
              <a:xfrm flipH="1" flipV="1">
                <a:off x="4097244" y="5014400"/>
                <a:ext cx="496198" cy="66644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a:extLst>
                  <a:ext uri="{FF2B5EF4-FFF2-40B4-BE49-F238E27FC236}">
                    <a16:creationId xmlns:a16="http://schemas.microsoft.com/office/drawing/2014/main" id="{81880BFF-3319-9844-8018-57C6A7D784D5}"/>
                  </a:ext>
                </a:extLst>
              </p:cNvPr>
              <p:cNvCxnSpPr>
                <a:stCxn id="115" idx="0"/>
                <a:endCxn id="120" idx="3"/>
              </p:cNvCxnSpPr>
              <p:nvPr/>
            </p:nvCxnSpPr>
            <p:spPr>
              <a:xfrm flipV="1">
                <a:off x="4593442" y="5010105"/>
                <a:ext cx="447910" cy="670745"/>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6322E637-1CB6-4549-A751-1DB53356C8E4}"/>
                  </a:ext>
                </a:extLst>
              </p:cNvPr>
              <p:cNvSpPr txBox="1"/>
              <p:nvPr/>
            </p:nvSpPr>
            <p:spPr>
              <a:xfrm>
                <a:off x="4842211" y="5161713"/>
                <a:ext cx="1197811" cy="543196"/>
              </a:xfrm>
              <a:prstGeom prst="rect">
                <a:avLst/>
              </a:prstGeom>
              <a:noFill/>
            </p:spPr>
            <p:txBody>
              <a:bodyPr wrap="none" rtlCol="0">
                <a:spAutoFit/>
              </a:bodyPr>
              <a:lstStyle/>
              <a:p>
                <a:r>
                  <a:rPr kumimoji="1" lang="zh-CN" altLang="en-US" sz="1000" dirty="0">
                    <a:solidFill>
                      <a:srgbClr val="FF0000"/>
                    </a:solidFill>
                    <a:latin typeface="Microsoft YaHei" panose="020B0503020204020204" pitchFamily="34" charset="-122"/>
                    <a:ea typeface="Microsoft YaHei" panose="020B0503020204020204" pitchFamily="34" charset="-122"/>
                  </a:rPr>
                  <a:t>超时</a:t>
                </a:r>
                <a:r>
                  <a:rPr kumimoji="1" lang="en-US" altLang="zh-CN" sz="1000" dirty="0">
                    <a:solidFill>
                      <a:srgbClr val="FF0000"/>
                    </a:solidFill>
                    <a:latin typeface="Microsoft YaHei" panose="020B0503020204020204" pitchFamily="34" charset="-122"/>
                    <a:ea typeface="Microsoft YaHei" panose="020B0503020204020204" pitchFamily="34" charset="-122"/>
                  </a:rPr>
                  <a:t>or</a:t>
                </a:r>
                <a:r>
                  <a:rPr kumimoji="1" lang="zh-CN" altLang="en-US" sz="1000" dirty="0">
                    <a:solidFill>
                      <a:srgbClr val="FF0000"/>
                    </a:solidFill>
                    <a:latin typeface="Microsoft YaHei" panose="020B0503020204020204" pitchFamily="34" charset="-122"/>
                    <a:ea typeface="Microsoft YaHei" panose="020B0503020204020204" pitchFamily="34" charset="-122"/>
                  </a:rPr>
                  <a:t>失败放入</a:t>
                </a:r>
                <a:endParaRPr kumimoji="1" lang="en-US" altLang="zh-CN" sz="1000" dirty="0">
                  <a:solidFill>
                    <a:srgbClr val="FF0000"/>
                  </a:solidFill>
                  <a:latin typeface="Microsoft YaHei" panose="020B0503020204020204" pitchFamily="34" charset="-122"/>
                  <a:ea typeface="Microsoft YaHei" panose="020B0503020204020204" pitchFamily="34" charset="-122"/>
                </a:endParaRPr>
              </a:p>
              <a:p>
                <a:r>
                  <a:rPr kumimoji="1" lang="zh-CN" altLang="en-US" sz="1000" dirty="0">
                    <a:solidFill>
                      <a:srgbClr val="FF0000"/>
                    </a:solidFill>
                    <a:latin typeface="Microsoft YaHei" panose="020B0503020204020204" pitchFamily="34" charset="-122"/>
                    <a:ea typeface="Microsoft YaHei" panose="020B0503020204020204" pitchFamily="34" charset="-122"/>
                  </a:rPr>
                  <a:t>接口响应</a:t>
                </a:r>
                <a:r>
                  <a:rPr kumimoji="1" lang="en-US" altLang="zh-CN" sz="1000" dirty="0">
                    <a:solidFill>
                      <a:srgbClr val="FF0000"/>
                    </a:solidFill>
                    <a:latin typeface="Microsoft YaHei" panose="020B0503020204020204" pitchFamily="34" charset="-122"/>
                    <a:ea typeface="Microsoft YaHei" panose="020B0503020204020204" pitchFamily="34" charset="-122"/>
                  </a:rPr>
                  <a:t>failList</a:t>
                </a:r>
                <a:endParaRPr kumimoji="1" lang="zh-CN" altLang="en-US" sz="1000" dirty="0">
                  <a:solidFill>
                    <a:srgbClr val="FF0000"/>
                  </a:solidFill>
                  <a:latin typeface="Microsoft YaHei" panose="020B0503020204020204" pitchFamily="34" charset="-122"/>
                  <a:ea typeface="Microsoft YaHei" panose="020B0503020204020204" pitchFamily="34" charset="-122"/>
                </a:endParaRPr>
              </a:p>
            </p:txBody>
          </p:sp>
        </p:grpSp>
      </p:grpSp>
    </p:spTree>
    <p:extLst>
      <p:ext uri="{BB962C8B-B14F-4D97-AF65-F5344CB8AC3E}">
        <p14:creationId xmlns:p14="http://schemas.microsoft.com/office/powerpoint/2010/main" val="462250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22</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消息通道可靠性</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pic>
        <p:nvPicPr>
          <p:cNvPr id="4" name="图片 3">
            <a:extLst>
              <a:ext uri="{FF2B5EF4-FFF2-40B4-BE49-F238E27FC236}">
                <a16:creationId xmlns:a16="http://schemas.microsoft.com/office/drawing/2014/main" id="{A1DE9DDE-8702-3C40-910B-F936DCB336E9}"/>
              </a:ext>
            </a:extLst>
          </p:cNvPr>
          <p:cNvPicPr>
            <a:picLocks noChangeAspect="1"/>
          </p:cNvPicPr>
          <p:nvPr/>
        </p:nvPicPr>
        <p:blipFill>
          <a:blip r:embed="rId4"/>
          <a:stretch>
            <a:fillRect/>
          </a:stretch>
        </p:blipFill>
        <p:spPr>
          <a:xfrm>
            <a:off x="4732867" y="3755860"/>
            <a:ext cx="6526637" cy="2465891"/>
          </a:xfrm>
          <a:prstGeom prst="rect">
            <a:avLst/>
          </a:prstGeom>
        </p:spPr>
      </p:pic>
      <p:grpSp>
        <p:nvGrpSpPr>
          <p:cNvPr id="12" name="组合 11">
            <a:extLst>
              <a:ext uri="{FF2B5EF4-FFF2-40B4-BE49-F238E27FC236}">
                <a16:creationId xmlns:a16="http://schemas.microsoft.com/office/drawing/2014/main" id="{3AF04F83-FD45-4F4B-A1A9-924048BBA6BD}"/>
              </a:ext>
            </a:extLst>
          </p:cNvPr>
          <p:cNvGrpSpPr/>
          <p:nvPr/>
        </p:nvGrpSpPr>
        <p:grpSpPr>
          <a:xfrm>
            <a:off x="336450" y="757293"/>
            <a:ext cx="3690462" cy="2318261"/>
            <a:chOff x="336450" y="757293"/>
            <a:chExt cx="3690462" cy="2318261"/>
          </a:xfrm>
        </p:grpSpPr>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2908168" cy="369332"/>
            </a:xfrm>
            <a:prstGeom prst="rect">
              <a:avLst/>
            </a:prstGeom>
            <a:noFill/>
          </p:spPr>
          <p:txBody>
            <a:bodyPr wrap="none" rtlCol="0">
              <a:spAutoFit/>
            </a:bodyPr>
            <a:lstStyle/>
            <a:p>
              <a:r>
                <a:rPr lang="en-US" altLang="zh-CN" dirty="0">
                  <a:solidFill>
                    <a:srgbClr val="034FD8"/>
                  </a:solidFill>
                  <a:latin typeface="腾讯体 W7"/>
                  <a:ea typeface="腾讯体 W7"/>
                </a:rPr>
                <a:t>CDC</a:t>
              </a:r>
              <a:r>
                <a:rPr lang="zh-CN" altLang="en-US" dirty="0">
                  <a:solidFill>
                    <a:srgbClr val="034FD8"/>
                  </a:solidFill>
                  <a:latin typeface="腾讯体 W7"/>
                  <a:ea typeface="腾讯体 W7"/>
                </a:rPr>
                <a:t>服务维护失败信息表：</a:t>
              </a:r>
            </a:p>
          </p:txBody>
        </p:sp>
        <p:sp>
          <p:nvSpPr>
            <p:cNvPr id="7" name="文本框 6">
              <a:extLst>
                <a:ext uri="{FF2B5EF4-FFF2-40B4-BE49-F238E27FC236}">
                  <a16:creationId xmlns:a16="http://schemas.microsoft.com/office/drawing/2014/main" id="{DE3C14B7-C767-284A-AE18-C616541C8639}"/>
                </a:ext>
              </a:extLst>
            </p:cNvPr>
            <p:cNvSpPr txBox="1"/>
            <p:nvPr/>
          </p:nvSpPr>
          <p:spPr>
            <a:xfrm>
              <a:off x="336450" y="1082316"/>
              <a:ext cx="3690462" cy="199323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发送变更消息失败，</a:t>
              </a:r>
              <a:r>
                <a:rPr lang="zh-CN" altLang="en-US" sz="1400" dirty="0">
                  <a:solidFill>
                    <a:srgbClr val="FF0000"/>
                  </a:solidFill>
                  <a:latin typeface="Microsoft YaHei" panose="020B0503020204020204" pitchFamily="34" charset="-122"/>
                  <a:ea typeface="Microsoft YaHei" panose="020B0503020204020204" pitchFamily="34" charset="-122"/>
                </a:rPr>
                <a:t>优先进行重试</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重试</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3</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次失败则</a:t>
              </a:r>
              <a:r>
                <a:rPr lang="zh-CN" altLang="en-US" sz="1400" dirty="0">
                  <a:solidFill>
                    <a:srgbClr val="FF0000"/>
                  </a:solidFill>
                  <a:latin typeface="Microsoft YaHei" panose="020B0503020204020204" pitchFamily="34" charset="-122"/>
                  <a:ea typeface="Microsoft YaHei" panose="020B0503020204020204" pitchFamily="34" charset="-122"/>
                </a:rPr>
                <a:t>更新到失败信息表</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中，用于下次变更时</a:t>
              </a:r>
              <a:r>
                <a:rPr lang="zh-CN" altLang="en-US" sz="1400" dirty="0">
                  <a:solidFill>
                    <a:srgbClr val="FF0000"/>
                  </a:solidFill>
                  <a:latin typeface="Microsoft YaHei" panose="020B0503020204020204" pitchFamily="34" charset="-122"/>
                  <a:ea typeface="Microsoft YaHei" panose="020B0503020204020204" pitchFamily="34" charset="-122"/>
                </a:rPr>
                <a:t>合并消息</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如果是最后一次失败变更，通过</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ETS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定时任务定时重试，如果仍旧失败则记录流水发送告警人工处理</a:t>
              </a:r>
            </a:p>
          </p:txBody>
        </p:sp>
      </p:grpSp>
      <p:grpSp>
        <p:nvGrpSpPr>
          <p:cNvPr id="15" name="组合 14">
            <a:extLst>
              <a:ext uri="{FF2B5EF4-FFF2-40B4-BE49-F238E27FC236}">
                <a16:creationId xmlns:a16="http://schemas.microsoft.com/office/drawing/2014/main" id="{87FC4A05-F393-6445-B21C-AF88703EBE92}"/>
              </a:ext>
            </a:extLst>
          </p:cNvPr>
          <p:cNvGrpSpPr/>
          <p:nvPr/>
        </p:nvGrpSpPr>
        <p:grpSpPr>
          <a:xfrm>
            <a:off x="4809067" y="548108"/>
            <a:ext cx="6211025" cy="3027493"/>
            <a:chOff x="4809067" y="548108"/>
            <a:chExt cx="6211025" cy="3027493"/>
          </a:xfrm>
        </p:grpSpPr>
        <p:pic>
          <p:nvPicPr>
            <p:cNvPr id="14" name="图片 13">
              <a:extLst>
                <a:ext uri="{FF2B5EF4-FFF2-40B4-BE49-F238E27FC236}">
                  <a16:creationId xmlns:a16="http://schemas.microsoft.com/office/drawing/2014/main" id="{563DCC89-4D9B-B24E-87C9-5CCFED2869BA}"/>
                </a:ext>
              </a:extLst>
            </p:cNvPr>
            <p:cNvPicPr>
              <a:picLocks noChangeAspect="1"/>
            </p:cNvPicPr>
            <p:nvPr/>
          </p:nvPicPr>
          <p:blipFill>
            <a:blip r:embed="rId5"/>
            <a:stretch>
              <a:fillRect/>
            </a:stretch>
          </p:blipFill>
          <p:spPr>
            <a:xfrm>
              <a:off x="4809067" y="548108"/>
              <a:ext cx="6211025" cy="2842014"/>
            </a:xfrm>
            <a:prstGeom prst="rect">
              <a:avLst/>
            </a:prstGeom>
          </p:spPr>
        </p:pic>
        <p:sp>
          <p:nvSpPr>
            <p:cNvPr id="8" name="文本框 7">
              <a:extLst>
                <a:ext uri="{FF2B5EF4-FFF2-40B4-BE49-F238E27FC236}">
                  <a16:creationId xmlns:a16="http://schemas.microsoft.com/office/drawing/2014/main" id="{AB77A813-B382-0743-8556-0284734C1652}"/>
                </a:ext>
              </a:extLst>
            </p:cNvPr>
            <p:cNvSpPr txBox="1"/>
            <p:nvPr/>
          </p:nvSpPr>
          <p:spPr>
            <a:xfrm>
              <a:off x="7668358" y="3360157"/>
              <a:ext cx="492443" cy="215444"/>
            </a:xfrm>
            <a:prstGeom prst="rect">
              <a:avLst/>
            </a:prstGeom>
            <a:noFill/>
          </p:spPr>
          <p:txBody>
            <a:bodyPr wrap="none" rtlCol="0">
              <a:spAutoFit/>
            </a:bodyPr>
            <a:lstStyle/>
            <a:p>
              <a:r>
                <a:rPr kumimoji="1" lang="zh-CN" altLang="en-US" sz="800" dirty="0">
                  <a:solidFill>
                    <a:schemeClr val="bg2">
                      <a:lumMod val="10000"/>
                    </a:schemeClr>
                  </a:solidFill>
                  <a:latin typeface="Microsoft YaHei" panose="020B0503020204020204" pitchFamily="34" charset="-122"/>
                  <a:ea typeface="Microsoft YaHei" panose="020B0503020204020204" pitchFamily="34" charset="-122"/>
                </a:rPr>
                <a:t>时序图</a:t>
              </a:r>
            </a:p>
          </p:txBody>
        </p:sp>
      </p:grpSp>
      <p:grpSp>
        <p:nvGrpSpPr>
          <p:cNvPr id="9" name="组合 8">
            <a:extLst>
              <a:ext uri="{FF2B5EF4-FFF2-40B4-BE49-F238E27FC236}">
                <a16:creationId xmlns:a16="http://schemas.microsoft.com/office/drawing/2014/main" id="{F755856A-6162-9848-A967-1B42AA9657A7}"/>
              </a:ext>
            </a:extLst>
          </p:cNvPr>
          <p:cNvGrpSpPr/>
          <p:nvPr/>
        </p:nvGrpSpPr>
        <p:grpSpPr>
          <a:xfrm>
            <a:off x="336589" y="3705341"/>
            <a:ext cx="3690462" cy="1988021"/>
            <a:chOff x="336589" y="3732900"/>
            <a:chExt cx="3690462" cy="1988021"/>
          </a:xfrm>
        </p:grpSpPr>
        <p:sp>
          <p:nvSpPr>
            <p:cNvPr id="65" name="文本框 64">
              <a:extLst>
                <a:ext uri="{FF2B5EF4-FFF2-40B4-BE49-F238E27FC236}">
                  <a16:creationId xmlns:a16="http://schemas.microsoft.com/office/drawing/2014/main" id="{2ADAEA27-D53D-4042-AD66-1D5CA37C4944}"/>
                </a:ext>
              </a:extLst>
            </p:cNvPr>
            <p:cNvSpPr txBox="1"/>
            <p:nvPr/>
          </p:nvSpPr>
          <p:spPr>
            <a:xfrm>
              <a:off x="336589" y="3732900"/>
              <a:ext cx="3185487" cy="369332"/>
            </a:xfrm>
            <a:prstGeom prst="rect">
              <a:avLst/>
            </a:prstGeom>
            <a:noFill/>
          </p:spPr>
          <p:txBody>
            <a:bodyPr wrap="none" rtlCol="0">
              <a:spAutoFit/>
            </a:bodyPr>
            <a:lstStyle/>
            <a:p>
              <a:r>
                <a:rPr lang="zh-CN" altLang="en-US" dirty="0">
                  <a:solidFill>
                    <a:srgbClr val="034FD8"/>
                  </a:solidFill>
                  <a:latin typeface="腾讯体 W7"/>
                  <a:ea typeface="腾讯体 W7"/>
                </a:rPr>
                <a:t>使用备用队列应对极端情况：</a:t>
              </a:r>
            </a:p>
          </p:txBody>
        </p:sp>
        <p:sp>
          <p:nvSpPr>
            <p:cNvPr id="66" name="文本框 65">
              <a:extLst>
                <a:ext uri="{FF2B5EF4-FFF2-40B4-BE49-F238E27FC236}">
                  <a16:creationId xmlns:a16="http://schemas.microsoft.com/office/drawing/2014/main" id="{F304BECB-042F-554F-87F5-1675F71E95F7}"/>
                </a:ext>
              </a:extLst>
            </p:cNvPr>
            <p:cNvSpPr txBox="1"/>
            <p:nvPr/>
          </p:nvSpPr>
          <p:spPr>
            <a:xfrm>
              <a:off x="336589" y="4050848"/>
              <a:ext cx="3690462" cy="16700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CDC</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服务重放</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offset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到故障发生时刻，推送变更消息到</a:t>
              </a:r>
              <a:r>
                <a:rPr lang="zh-CN" altLang="en-US" sz="1400" dirty="0">
                  <a:solidFill>
                    <a:srgbClr val="FF0000"/>
                  </a:solidFill>
                  <a:latin typeface="Microsoft YaHei" panose="020B0503020204020204" pitchFamily="34" charset="-122"/>
                  <a:ea typeface="Microsoft YaHei" panose="020B0503020204020204" pitchFamily="34" charset="-122"/>
                </a:rPr>
                <a:t>备用队列</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，并将</a:t>
              </a:r>
              <a:r>
                <a:rPr lang="en-US" altLang="zh-CN" sz="1400" dirty="0">
                  <a:solidFill>
                    <a:srgbClr val="FF0000"/>
                  </a:solidFill>
                  <a:latin typeface="Microsoft YaHei" panose="020B0503020204020204" pitchFamily="34" charset="-122"/>
                  <a:ea typeface="Microsoft YaHei" panose="020B0503020204020204" pitchFamily="34" charset="-122"/>
                </a:rPr>
                <a:t>seqID</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更新到</a:t>
              </a:r>
              <a:r>
                <a:rPr lang="zh-CN" altLang="en-US" sz="1400" dirty="0">
                  <a:solidFill>
                    <a:srgbClr val="FF0000"/>
                  </a:solidFill>
                  <a:latin typeface="Microsoft YaHei" panose="020B0503020204020204" pitchFamily="34" charset="-122"/>
                  <a:ea typeface="Microsoft YaHei" panose="020B0503020204020204" pitchFamily="34" charset="-122"/>
                </a:rPr>
                <a:t>跳过</a:t>
              </a:r>
              <a:r>
                <a:rPr lang="en-US" altLang="zh-CN" sz="1400" dirty="0">
                  <a:solidFill>
                    <a:srgbClr val="FF0000"/>
                  </a:solidFill>
                  <a:latin typeface="Microsoft YaHei" panose="020B0503020204020204" pitchFamily="34" charset="-122"/>
                  <a:ea typeface="Microsoft YaHei" panose="020B0503020204020204" pitchFamily="34" charset="-122"/>
                </a:rPr>
                <a:t>ID</a:t>
              </a:r>
              <a:r>
                <a:rPr lang="zh-CN" altLang="en-US" sz="1400" dirty="0">
                  <a:solidFill>
                    <a:srgbClr val="FF0000"/>
                  </a:solidFill>
                  <a:latin typeface="Microsoft YaHei" panose="020B0503020204020204" pitchFamily="34" charset="-122"/>
                  <a:ea typeface="Microsoft YaHei" panose="020B0503020204020204" pitchFamily="34" charset="-122"/>
                </a:rPr>
                <a:t>表</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消费者切换到备用队列进行消费</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故障恢复后，命中</a:t>
              </a:r>
              <a:r>
                <a:rPr lang="zh-CN" altLang="en-US" sz="1400" dirty="0">
                  <a:solidFill>
                    <a:srgbClr val="FF0000"/>
                  </a:solidFill>
                  <a:latin typeface="Microsoft YaHei" panose="020B0503020204020204" pitchFamily="34" charset="-122"/>
                  <a:ea typeface="Microsoft YaHei" panose="020B0503020204020204" pitchFamily="34" charset="-122"/>
                </a:rPr>
                <a:t>跳过</a:t>
              </a:r>
              <a:r>
                <a:rPr lang="en-US" altLang="zh-CN" sz="1400" dirty="0">
                  <a:solidFill>
                    <a:srgbClr val="FF0000"/>
                  </a:solidFill>
                  <a:latin typeface="Microsoft YaHei" panose="020B0503020204020204" pitchFamily="34" charset="-122"/>
                  <a:ea typeface="Microsoft YaHei" panose="020B0503020204020204" pitchFamily="34" charset="-122"/>
                </a:rPr>
                <a:t>ID</a:t>
              </a:r>
              <a:r>
                <a:rPr lang="zh-CN" altLang="en-US" sz="1400" dirty="0">
                  <a:solidFill>
                    <a:srgbClr val="FF0000"/>
                  </a:solidFill>
                  <a:latin typeface="Microsoft YaHei" panose="020B0503020204020204" pitchFamily="34" charset="-122"/>
                  <a:ea typeface="Microsoft YaHei" panose="020B0503020204020204" pitchFamily="34" charset="-122"/>
                </a:rPr>
                <a:t>表</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的跳过消费</a:t>
              </a:r>
            </a:p>
          </p:txBody>
        </p:sp>
      </p:grpSp>
    </p:spTree>
    <p:extLst>
      <p:ext uri="{BB962C8B-B14F-4D97-AF65-F5344CB8AC3E}">
        <p14:creationId xmlns:p14="http://schemas.microsoft.com/office/powerpoint/2010/main" val="16876760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23</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项目重难点</a:t>
            </a:r>
            <a:r>
              <a:rPr lang="en-US" altLang="zh-CN" sz="2400" dirty="0">
                <a:latin typeface="腾讯体 W7"/>
                <a:ea typeface="腾讯体 W7"/>
              </a:rPr>
              <a:t>-</a:t>
            </a:r>
            <a:r>
              <a:rPr lang="zh-CN" altLang="en-US" sz="2400" dirty="0">
                <a:latin typeface="腾讯体 W7"/>
                <a:ea typeface="腾讯体 W7"/>
              </a:rPr>
              <a:t>扩展性</a:t>
            </a:r>
            <a:r>
              <a:rPr lang="en-US" altLang="zh-CN" sz="2400" dirty="0">
                <a:latin typeface="腾讯体 W7"/>
                <a:ea typeface="腾讯体 W7"/>
              </a:rPr>
              <a:t>&amp;</a:t>
            </a:r>
            <a:r>
              <a:rPr lang="zh-CN" altLang="en-US" sz="2400" dirty="0">
                <a:latin typeface="腾讯体 W7"/>
                <a:ea typeface="腾讯体 W7"/>
              </a:rPr>
              <a:t>可靠性</a:t>
            </a:r>
            <a:r>
              <a:rPr lang="en-US" altLang="zh-CN" sz="2400" dirty="0">
                <a:latin typeface="腾讯体 W7"/>
                <a:ea typeface="腾讯体 W7"/>
              </a:rPr>
              <a:t>-</a:t>
            </a:r>
            <a:r>
              <a:rPr lang="zh-CN" altLang="en-US" sz="2400" dirty="0">
                <a:latin typeface="腾讯体 W7"/>
                <a:ea typeface="腾讯体 W7"/>
              </a:rPr>
              <a:t>总结</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12" name="组合 11">
            <a:extLst>
              <a:ext uri="{FF2B5EF4-FFF2-40B4-BE49-F238E27FC236}">
                <a16:creationId xmlns:a16="http://schemas.microsoft.com/office/drawing/2014/main" id="{924909D4-6EBB-D242-87FD-5B4DFC8E063C}"/>
              </a:ext>
            </a:extLst>
          </p:cNvPr>
          <p:cNvGrpSpPr/>
          <p:nvPr/>
        </p:nvGrpSpPr>
        <p:grpSpPr>
          <a:xfrm>
            <a:off x="336592" y="819791"/>
            <a:ext cx="7361311" cy="1089274"/>
            <a:chOff x="381090" y="2430484"/>
            <a:chExt cx="7361311" cy="1089274"/>
          </a:xfrm>
        </p:grpSpPr>
        <p:sp>
          <p:nvSpPr>
            <p:cNvPr id="13" name="文本框 12">
              <a:extLst>
                <a:ext uri="{FF2B5EF4-FFF2-40B4-BE49-F238E27FC236}">
                  <a16:creationId xmlns:a16="http://schemas.microsoft.com/office/drawing/2014/main" id="{EDC3D68D-384E-BE47-B3F6-FC67E608E41B}"/>
                </a:ext>
              </a:extLst>
            </p:cNvPr>
            <p:cNvSpPr txBox="1"/>
            <p:nvPr/>
          </p:nvSpPr>
          <p:spPr>
            <a:xfrm>
              <a:off x="381090" y="2732298"/>
              <a:ext cx="7361311" cy="78746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添加字段对性能影响不大，写加锁粒度可以做到</a:t>
              </a:r>
              <a:r>
                <a:rPr lang="zh-CN" altLang="en-US" sz="1600" dirty="0">
                  <a:solidFill>
                    <a:srgbClr val="FF0000"/>
                  </a:solidFill>
                  <a:latin typeface="Microsoft YaHei" panose="020B0503020204020204" pitchFamily="34" charset="-122"/>
                  <a:ea typeface="Microsoft YaHei" panose="020B0503020204020204" pitchFamily="34" charset="-122"/>
                </a:rPr>
                <a:t>字段</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级别，平均时延在</a:t>
              </a:r>
              <a:r>
                <a:rPr lang="en-US" altLang="zh-CN" sz="1600" dirty="0">
                  <a:solidFill>
                    <a:srgbClr val="FF0000"/>
                  </a:solidFill>
                  <a:latin typeface="Microsoft YaHei" panose="020B0503020204020204" pitchFamily="34" charset="-122"/>
                  <a:ea typeface="Microsoft YaHei" panose="020B0503020204020204" pitchFamily="34" charset="-122"/>
                </a:rPr>
                <a:t>10ms</a:t>
              </a: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对单</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ID</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字段个数</a:t>
              </a:r>
              <a:r>
                <a:rPr lang="zh-CN" altLang="en-US" sz="1600" dirty="0">
                  <a:solidFill>
                    <a:srgbClr val="FF0000"/>
                  </a:solidFill>
                  <a:latin typeface="Microsoft YaHei" panose="020B0503020204020204" pitchFamily="34" charset="-122"/>
                  <a:ea typeface="Microsoft YaHei" panose="020B0503020204020204" pitchFamily="34" charset="-122"/>
                </a:rPr>
                <a:t>无限制</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，视频项目已支持超过</a:t>
              </a:r>
              <a:r>
                <a:rPr lang="en-US" altLang="zh-CN" sz="1600" dirty="0">
                  <a:solidFill>
                    <a:srgbClr val="FF0000"/>
                  </a:solidFill>
                  <a:latin typeface="Microsoft YaHei" panose="020B0503020204020204" pitchFamily="34" charset="-122"/>
                  <a:ea typeface="Microsoft YaHei" panose="020B0503020204020204" pitchFamily="34" charset="-122"/>
                </a:rPr>
                <a:t>4000</a:t>
              </a:r>
              <a:r>
                <a:rPr lang="zh-CN" altLang="en-US" sz="1600" dirty="0">
                  <a:solidFill>
                    <a:srgbClr val="FF0000"/>
                  </a:solidFill>
                  <a:latin typeface="Microsoft YaHei" panose="020B0503020204020204" pitchFamily="34" charset="-122"/>
                  <a:ea typeface="Microsoft YaHei" panose="020B0503020204020204" pitchFamily="34" charset="-122"/>
                </a:rPr>
                <a:t>个</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字段</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A1CA66BF-84B4-CB44-9490-40C5B7F88EE8}"/>
                </a:ext>
              </a:extLst>
            </p:cNvPr>
            <p:cNvSpPr txBox="1"/>
            <p:nvPr/>
          </p:nvSpPr>
          <p:spPr>
            <a:xfrm>
              <a:off x="381090" y="2430484"/>
              <a:ext cx="2047355" cy="369332"/>
            </a:xfrm>
            <a:prstGeom prst="rect">
              <a:avLst/>
            </a:prstGeom>
            <a:noFill/>
          </p:spPr>
          <p:txBody>
            <a:bodyPr wrap="none" rtlCol="0">
              <a:spAutoFit/>
            </a:bodyPr>
            <a:lstStyle/>
            <a:p>
              <a:r>
                <a:rPr lang="en-US" altLang="zh-CN" dirty="0">
                  <a:solidFill>
                    <a:srgbClr val="034FD8"/>
                  </a:solidFill>
                  <a:latin typeface="腾讯体 W7"/>
                  <a:ea typeface="腾讯体 W7"/>
                </a:rPr>
                <a:t>TDSQL</a:t>
              </a:r>
              <a:r>
                <a:rPr lang="zh-CN" altLang="en-US" dirty="0">
                  <a:solidFill>
                    <a:srgbClr val="034FD8"/>
                  </a:solidFill>
                  <a:latin typeface="腾讯体 W7"/>
                  <a:ea typeface="腾讯体 W7"/>
                </a:rPr>
                <a:t>竖表方案：</a:t>
              </a:r>
            </a:p>
          </p:txBody>
        </p:sp>
      </p:grpSp>
      <p:grpSp>
        <p:nvGrpSpPr>
          <p:cNvPr id="15" name="组合 14">
            <a:extLst>
              <a:ext uri="{FF2B5EF4-FFF2-40B4-BE49-F238E27FC236}">
                <a16:creationId xmlns:a16="http://schemas.microsoft.com/office/drawing/2014/main" id="{02797BEF-47C7-3E49-BE00-9C89C454EC60}"/>
              </a:ext>
            </a:extLst>
          </p:cNvPr>
          <p:cNvGrpSpPr/>
          <p:nvPr/>
        </p:nvGrpSpPr>
        <p:grpSpPr>
          <a:xfrm>
            <a:off x="336592" y="2065198"/>
            <a:ext cx="4576894" cy="1458606"/>
            <a:chOff x="381090" y="2430484"/>
            <a:chExt cx="4576894" cy="1458606"/>
          </a:xfrm>
        </p:grpSpPr>
        <p:sp>
          <p:nvSpPr>
            <p:cNvPr id="16" name="文本框 15">
              <a:extLst>
                <a:ext uri="{FF2B5EF4-FFF2-40B4-BE49-F238E27FC236}">
                  <a16:creationId xmlns:a16="http://schemas.microsoft.com/office/drawing/2014/main" id="{CCA152F9-28B2-6B44-8ED5-D10F49109F1F}"/>
                </a:ext>
              </a:extLst>
            </p:cNvPr>
            <p:cNvSpPr txBox="1"/>
            <p:nvPr/>
          </p:nvSpPr>
          <p:spPr>
            <a:xfrm>
              <a:off x="381090" y="2732298"/>
              <a:ext cx="4576894" cy="115679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多实例存储管理方案</a:t>
              </a:r>
              <a:r>
                <a:rPr lang="zh-CN" altLang="en-US" sz="1600" dirty="0">
                  <a:solidFill>
                    <a:srgbClr val="FF0000"/>
                  </a:solidFill>
                  <a:latin typeface="Microsoft YaHei" panose="020B0503020204020204" pitchFamily="34" charset="-122"/>
                  <a:ea typeface="Microsoft YaHei" panose="020B0503020204020204" pitchFamily="34" charset="-122"/>
                </a:rPr>
                <a:t>打破了</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单实例的存储上限</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创建一个独立部署的新项目仅需</a:t>
              </a:r>
              <a:r>
                <a:rPr lang="en-US" altLang="zh-CN" sz="1600" dirty="0">
                  <a:solidFill>
                    <a:srgbClr val="FF0000"/>
                  </a:solidFill>
                  <a:latin typeface="Microsoft YaHei" panose="020B0503020204020204" pitchFamily="34" charset="-122"/>
                  <a:ea typeface="Microsoft YaHei" panose="020B0503020204020204" pitchFamily="34" charset="-122"/>
                </a:rPr>
                <a:t>0.5</a:t>
              </a:r>
              <a:r>
                <a:rPr lang="zh-CN" altLang="en-US" sz="1600" dirty="0">
                  <a:solidFill>
                    <a:srgbClr val="FF0000"/>
                  </a:solidFill>
                  <a:latin typeface="Microsoft YaHei" panose="020B0503020204020204" pitchFamily="34" charset="-122"/>
                  <a:ea typeface="Microsoft YaHei" panose="020B0503020204020204" pitchFamily="34" charset="-122"/>
                </a:rPr>
                <a:t>人天</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混布项目支持接口自动创建</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8CA324D5-8532-1746-96D9-B6A67D7CC876}"/>
                </a:ext>
              </a:extLst>
            </p:cNvPr>
            <p:cNvSpPr txBox="1"/>
            <p:nvPr/>
          </p:nvSpPr>
          <p:spPr>
            <a:xfrm>
              <a:off x="381090" y="2430484"/>
              <a:ext cx="1338828" cy="369332"/>
            </a:xfrm>
            <a:prstGeom prst="rect">
              <a:avLst/>
            </a:prstGeom>
            <a:noFill/>
          </p:spPr>
          <p:txBody>
            <a:bodyPr wrap="none" rtlCol="0">
              <a:spAutoFit/>
            </a:bodyPr>
            <a:lstStyle/>
            <a:p>
              <a:r>
                <a:rPr lang="zh-CN" altLang="en-US" dirty="0">
                  <a:solidFill>
                    <a:srgbClr val="034FD8"/>
                  </a:solidFill>
                  <a:latin typeface="腾讯体 W7"/>
                  <a:ea typeface="腾讯体 W7"/>
                </a:rPr>
                <a:t>高扩展性：</a:t>
              </a:r>
            </a:p>
          </p:txBody>
        </p:sp>
      </p:grpSp>
      <p:grpSp>
        <p:nvGrpSpPr>
          <p:cNvPr id="20" name="组合 19">
            <a:extLst>
              <a:ext uri="{FF2B5EF4-FFF2-40B4-BE49-F238E27FC236}">
                <a16:creationId xmlns:a16="http://schemas.microsoft.com/office/drawing/2014/main" id="{C2124A3F-CA0C-B842-9DE5-171B0605E61E}"/>
              </a:ext>
            </a:extLst>
          </p:cNvPr>
          <p:cNvGrpSpPr/>
          <p:nvPr/>
        </p:nvGrpSpPr>
        <p:grpSpPr>
          <a:xfrm>
            <a:off x="336592" y="3679937"/>
            <a:ext cx="5192447" cy="1458606"/>
            <a:chOff x="381090" y="2430484"/>
            <a:chExt cx="5192447" cy="1458606"/>
          </a:xfrm>
        </p:grpSpPr>
        <p:sp>
          <p:nvSpPr>
            <p:cNvPr id="21" name="文本框 20">
              <a:extLst>
                <a:ext uri="{FF2B5EF4-FFF2-40B4-BE49-F238E27FC236}">
                  <a16:creationId xmlns:a16="http://schemas.microsoft.com/office/drawing/2014/main" id="{6A15B989-42F8-6E4A-85C8-370509BEE2FA}"/>
                </a:ext>
              </a:extLst>
            </p:cNvPr>
            <p:cNvSpPr txBox="1"/>
            <p:nvPr/>
          </p:nvSpPr>
          <p:spPr>
            <a:xfrm>
              <a:off x="381090" y="2732298"/>
              <a:ext cx="5192447" cy="1156792"/>
            </a:xfrm>
            <a:prstGeom prst="rect">
              <a:avLst/>
            </a:prstGeom>
            <a:noFill/>
          </p:spPr>
          <p:txBody>
            <a:bodyPr wrap="none" rtlCol="0">
              <a:spAutoFit/>
            </a:bodyPr>
            <a:lstStyle/>
            <a:p>
              <a:pPr marL="285750" indent="-285750" rtl="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服务进行</a:t>
              </a:r>
              <a:r>
                <a:rPr lang="zh-CN" altLang="en-US" sz="1600" dirty="0">
                  <a:solidFill>
                    <a:srgbClr val="FF0000"/>
                  </a:solidFill>
                  <a:latin typeface="Microsoft YaHei" panose="020B0503020204020204" pitchFamily="34" charset="-122"/>
                  <a:ea typeface="Microsoft YaHei" panose="020B0503020204020204" pitchFamily="34" charset="-122"/>
                </a:rPr>
                <a:t>存储主备强同步</a:t>
              </a:r>
              <a:r>
                <a:rPr lang="en-US" altLang="zh-CN" sz="1600" dirty="0">
                  <a:solidFill>
                    <a:srgbClr val="FF0000"/>
                  </a:solidFill>
                  <a:latin typeface="Microsoft YaHei" panose="020B0503020204020204" pitchFamily="34" charset="-122"/>
                  <a:ea typeface="Microsoft YaHei" panose="020B0503020204020204" pitchFamily="34" charset="-122"/>
                </a:rPr>
                <a:t>+</a:t>
              </a:r>
              <a:r>
                <a:rPr lang="zh-CN" altLang="en-US" sz="1600" dirty="0">
                  <a:solidFill>
                    <a:srgbClr val="FF0000"/>
                  </a:solidFill>
                  <a:latin typeface="Microsoft YaHei" panose="020B0503020204020204" pitchFamily="34" charset="-122"/>
                  <a:ea typeface="Microsoft YaHei" panose="020B0503020204020204" pitchFamily="34" charset="-122"/>
                </a:rPr>
                <a:t>多地部署</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rtl="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服务支持</a:t>
              </a:r>
              <a:r>
                <a:rPr lang="zh-CN" altLang="en-US" sz="1600" dirty="0">
                  <a:solidFill>
                    <a:srgbClr val="FF0000"/>
                  </a:solidFill>
                  <a:latin typeface="Microsoft YaHei" panose="020B0503020204020204" pitchFamily="34" charset="-122"/>
                  <a:ea typeface="Microsoft YaHei" panose="020B0503020204020204" pitchFamily="34" charset="-122"/>
                </a:rPr>
                <a:t>备用队列</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保证极端条件下消息通道的可用性</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rtl="0">
                <a:lnSpc>
                  <a:spcPct val="150000"/>
                </a:lnSpc>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服务接口支持</a:t>
              </a:r>
              <a:r>
                <a:rPr lang="zh-CN" altLang="en-US" sz="1600" dirty="0">
                  <a:solidFill>
                    <a:srgbClr val="FF0000"/>
                  </a:solidFill>
                  <a:latin typeface="Microsoft YaHei" panose="020B0503020204020204" pitchFamily="34" charset="-122"/>
                  <a:ea typeface="Microsoft YaHei" panose="020B0503020204020204" pitchFamily="34" charset="-122"/>
                </a:rPr>
                <a:t>幂等性</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、存储故障时服务支持</a:t>
              </a:r>
              <a:r>
                <a:rPr lang="zh-CN" altLang="en-US" sz="1600" dirty="0">
                  <a:solidFill>
                    <a:srgbClr val="FF0000"/>
                  </a:solidFill>
                  <a:latin typeface="Microsoft YaHei" panose="020B0503020204020204" pitchFamily="34" charset="-122"/>
                  <a:ea typeface="Microsoft YaHei" panose="020B0503020204020204" pitchFamily="34" charset="-122"/>
                </a:rPr>
                <a:t>降级处理</a:t>
              </a:r>
              <a:endParaRPr lang="en-US" altLang="zh-CN" sz="1600" dirty="0">
                <a:solidFill>
                  <a:srgbClr val="FF0000"/>
                </a:solidFill>
                <a:latin typeface="Microsoft YaHei" panose="020B0503020204020204" pitchFamily="34" charset="-122"/>
                <a:ea typeface="Microsoft YaHei" panose="020B0503020204020204" pitchFamily="34" charset="-122"/>
              </a:endParaRPr>
            </a:p>
          </p:txBody>
        </p:sp>
        <p:sp>
          <p:nvSpPr>
            <p:cNvPr id="22" name="文本框 21">
              <a:extLst>
                <a:ext uri="{FF2B5EF4-FFF2-40B4-BE49-F238E27FC236}">
                  <a16:creationId xmlns:a16="http://schemas.microsoft.com/office/drawing/2014/main" id="{DE79A5AC-B43E-0348-9272-B6D00E78ACF2}"/>
                </a:ext>
              </a:extLst>
            </p:cNvPr>
            <p:cNvSpPr txBox="1"/>
            <p:nvPr/>
          </p:nvSpPr>
          <p:spPr>
            <a:xfrm>
              <a:off x="381090" y="2430484"/>
              <a:ext cx="1338828" cy="369332"/>
            </a:xfrm>
            <a:prstGeom prst="rect">
              <a:avLst/>
            </a:prstGeom>
            <a:noFill/>
          </p:spPr>
          <p:txBody>
            <a:bodyPr wrap="none" rtlCol="0">
              <a:spAutoFit/>
            </a:bodyPr>
            <a:lstStyle/>
            <a:p>
              <a:r>
                <a:rPr lang="zh-CN" altLang="en-US" dirty="0">
                  <a:solidFill>
                    <a:srgbClr val="034FD8"/>
                  </a:solidFill>
                  <a:latin typeface="腾讯体 W7"/>
                  <a:ea typeface="腾讯体 W7"/>
                </a:rPr>
                <a:t>高可靠性：</a:t>
              </a:r>
            </a:p>
          </p:txBody>
        </p:sp>
      </p:grpSp>
    </p:spTree>
    <p:extLst>
      <p:ext uri="{BB962C8B-B14F-4D97-AF65-F5344CB8AC3E}">
        <p14:creationId xmlns:p14="http://schemas.microsoft.com/office/powerpoint/2010/main" val="21749976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24</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主要项目成果</a:t>
            </a:r>
            <a:endParaRPr lang="zh-CN" sz="2400" dirty="0">
              <a:latin typeface="腾讯体 W7"/>
              <a:ea typeface="腾讯体 W7"/>
            </a:endParaRPr>
          </a:p>
        </p:txBody>
      </p:sp>
      <p:grpSp>
        <p:nvGrpSpPr>
          <p:cNvPr id="11" name="成组"/>
          <p:cNvGrpSpPr/>
          <p:nvPr/>
        </p:nvGrpSpPr>
        <p:grpSpPr>
          <a:xfrm>
            <a:off x="336589"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4" name="组合 3">
            <a:extLst>
              <a:ext uri="{FF2B5EF4-FFF2-40B4-BE49-F238E27FC236}">
                <a16:creationId xmlns:a16="http://schemas.microsoft.com/office/drawing/2014/main" id="{237952F4-3F29-9449-A650-9AFA889A5F71}"/>
              </a:ext>
            </a:extLst>
          </p:cNvPr>
          <p:cNvGrpSpPr/>
          <p:nvPr/>
        </p:nvGrpSpPr>
        <p:grpSpPr>
          <a:xfrm>
            <a:off x="336589" y="757293"/>
            <a:ext cx="6789038" cy="1393074"/>
            <a:chOff x="336589" y="757293"/>
            <a:chExt cx="6789038" cy="1393074"/>
          </a:xfrm>
        </p:grpSpPr>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3474028"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管理数据涵盖了整个媒资业务</a:t>
              </a:r>
            </a:p>
          </p:txBody>
        </p:sp>
        <p:sp>
          <p:nvSpPr>
            <p:cNvPr id="3" name="文本框 2">
              <a:extLst>
                <a:ext uri="{FF2B5EF4-FFF2-40B4-BE49-F238E27FC236}">
                  <a16:creationId xmlns:a16="http://schemas.microsoft.com/office/drawing/2014/main" id="{0EA65387-6D8B-D64C-8F38-AF1AC9C01CBD}"/>
                </a:ext>
              </a:extLst>
            </p:cNvPr>
            <p:cNvSpPr txBox="1"/>
            <p:nvPr/>
          </p:nvSpPr>
          <p:spPr>
            <a:xfrm>
              <a:off x="336589" y="1126625"/>
              <a:ext cx="6789038" cy="1023742"/>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目前已接入视频、专辑、琅琊阁、社区号帖子、版权打击等</a:t>
              </a:r>
              <a:r>
                <a:rPr lang="en-US" altLang="zh-CN" sz="1400" dirty="0">
                  <a:solidFill>
                    <a:srgbClr val="FF0000"/>
                  </a:solidFill>
                  <a:latin typeface="Microsoft YaHei" panose="020B0503020204020204" pitchFamily="34" charset="-122"/>
                  <a:ea typeface="Microsoft YaHei" panose="020B0503020204020204" pitchFamily="34" charset="-122"/>
                </a:rPr>
                <a:t>40</a:t>
              </a:r>
              <a:r>
                <a:rPr lang="zh-CN" altLang="en-US" sz="1400" dirty="0">
                  <a:solidFill>
                    <a:srgbClr val="FF0000"/>
                  </a:solidFill>
                  <a:latin typeface="Microsoft YaHei" panose="020B0503020204020204" pitchFamily="34" charset="-122"/>
                  <a:ea typeface="Microsoft YaHei" panose="020B0503020204020204" pitchFamily="34" charset="-122"/>
                </a:rPr>
                <a:t>余个</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项目的数据</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管理存储实例</a:t>
              </a:r>
              <a:r>
                <a:rPr lang="en-US" altLang="zh-CN" sz="1400" dirty="0">
                  <a:solidFill>
                    <a:srgbClr val="FF0000"/>
                  </a:solidFill>
                  <a:latin typeface="Microsoft YaHei" panose="020B0503020204020204" pitchFamily="34" charset="-122"/>
                  <a:ea typeface="Microsoft YaHei" panose="020B0503020204020204" pitchFamily="34" charset="-122"/>
                </a:rPr>
                <a:t>11</a:t>
              </a:r>
              <a:r>
                <a:rPr lang="zh-CN" altLang="en-US" sz="1400" dirty="0">
                  <a:solidFill>
                    <a:srgbClr val="FF0000"/>
                  </a:solidFill>
                  <a:latin typeface="Microsoft YaHei" panose="020B0503020204020204" pitchFamily="34" charset="-122"/>
                  <a:ea typeface="Microsoft YaHei" panose="020B0503020204020204" pitchFamily="34" charset="-122"/>
                </a:rPr>
                <a:t>个</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，总容量超过</a:t>
              </a:r>
              <a:r>
                <a:rPr lang="en-US" altLang="zh-CN" sz="1400" dirty="0">
                  <a:solidFill>
                    <a:srgbClr val="FF0000"/>
                  </a:solidFill>
                  <a:latin typeface="Microsoft YaHei" panose="020B0503020204020204" pitchFamily="34" charset="-122"/>
                  <a:ea typeface="Microsoft YaHei" panose="020B0503020204020204" pitchFamily="34" charset="-122"/>
                </a:rPr>
                <a:t>50TB</a:t>
              </a: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非缓存请求量平均</a:t>
              </a:r>
              <a:r>
                <a:rPr lang="en-US" altLang="zh-CN" sz="1400" dirty="0">
                  <a:solidFill>
                    <a:srgbClr val="FF0000"/>
                  </a:solidFill>
                  <a:latin typeface="Microsoft YaHei" panose="020B0503020204020204" pitchFamily="34" charset="-122"/>
                  <a:ea typeface="Microsoft YaHei" panose="020B0503020204020204" pitchFamily="34" charset="-122"/>
                </a:rPr>
                <a:t>3Wqps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（读</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写）</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66" name="组合 65">
            <a:extLst>
              <a:ext uri="{FF2B5EF4-FFF2-40B4-BE49-F238E27FC236}">
                <a16:creationId xmlns:a16="http://schemas.microsoft.com/office/drawing/2014/main" id="{E8EE6F18-D77A-A949-959D-0507DDFAE6C7}"/>
              </a:ext>
            </a:extLst>
          </p:cNvPr>
          <p:cNvGrpSpPr/>
          <p:nvPr/>
        </p:nvGrpSpPr>
        <p:grpSpPr>
          <a:xfrm>
            <a:off x="336589" y="2351473"/>
            <a:ext cx="5884944" cy="1716239"/>
            <a:chOff x="336589" y="757293"/>
            <a:chExt cx="5884944" cy="1716239"/>
          </a:xfrm>
        </p:grpSpPr>
        <p:sp>
          <p:nvSpPr>
            <p:cNvPr id="67" name="文本框 66">
              <a:extLst>
                <a:ext uri="{FF2B5EF4-FFF2-40B4-BE49-F238E27FC236}">
                  <a16:creationId xmlns:a16="http://schemas.microsoft.com/office/drawing/2014/main" id="{D678F325-2A2C-EB4C-B9C0-D7B6FDB5F565}"/>
                </a:ext>
              </a:extLst>
            </p:cNvPr>
            <p:cNvSpPr txBox="1"/>
            <p:nvPr/>
          </p:nvSpPr>
          <p:spPr>
            <a:xfrm>
              <a:off x="336589" y="757293"/>
              <a:ext cx="3704860"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基本完成了媒资内外接口的收拢</a:t>
              </a:r>
            </a:p>
          </p:txBody>
        </p:sp>
        <p:sp>
          <p:nvSpPr>
            <p:cNvPr id="69" name="文本框 68">
              <a:extLst>
                <a:ext uri="{FF2B5EF4-FFF2-40B4-BE49-F238E27FC236}">
                  <a16:creationId xmlns:a16="http://schemas.microsoft.com/office/drawing/2014/main" id="{AEF3400C-2B3F-2A4D-A520-FD029EFA636F}"/>
                </a:ext>
              </a:extLst>
            </p:cNvPr>
            <p:cNvSpPr txBox="1"/>
            <p:nvPr/>
          </p:nvSpPr>
          <p:spPr>
            <a:xfrm>
              <a:off x="336589" y="1126625"/>
              <a:ext cx="5884944" cy="1346907"/>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约</a:t>
              </a:r>
              <a:r>
                <a:rPr lang="en-US" altLang="zh-CN" sz="1400" dirty="0">
                  <a:solidFill>
                    <a:srgbClr val="FF0000"/>
                  </a:solidFill>
                  <a:latin typeface="Microsoft YaHei" panose="020B0503020204020204" pitchFamily="34" charset="-122"/>
                  <a:ea typeface="Microsoft YaHei" panose="020B0503020204020204" pitchFamily="34" charset="-122"/>
                </a:rPr>
                <a:t>90%</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的视频旧接口</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核心计算服务</a:t>
              </a:r>
              <a:r>
                <a:rPr lang="en-US" altLang="zh-CN" sz="1400" dirty="0">
                  <a:solidFill>
                    <a:srgbClr val="FF0000"/>
                  </a:solidFill>
                  <a:latin typeface="Microsoft YaHei" panose="020B0503020204020204" pitchFamily="34" charset="-122"/>
                  <a:ea typeface="Microsoft YaHei" panose="020B0503020204020204" pitchFamily="34" charset="-122"/>
                </a:rPr>
                <a:t>(145</a:t>
              </a:r>
              <a:r>
                <a:rPr lang="zh-CN" altLang="en-US" sz="1400" dirty="0">
                  <a:solidFill>
                    <a:srgbClr val="FF0000"/>
                  </a:solidFill>
                  <a:latin typeface="Microsoft YaHei" panose="020B0503020204020204" pitchFamily="34" charset="-122"/>
                  <a:ea typeface="Microsoft YaHei" panose="020B0503020204020204" pitchFamily="34" charset="-122"/>
                </a:rPr>
                <a:t>个</a:t>
              </a:r>
              <a:r>
                <a:rPr lang="en-US" altLang="zh-CN" sz="1400" dirty="0">
                  <a:solidFill>
                    <a:srgbClr val="FF0000"/>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已迁移新的底层存储服务</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约</a:t>
              </a:r>
              <a:r>
                <a:rPr lang="en-US" altLang="zh-CN" sz="1400" dirty="0">
                  <a:solidFill>
                    <a:srgbClr val="FF0000"/>
                  </a:solidFill>
                  <a:latin typeface="Microsoft YaHei" panose="020B0503020204020204" pitchFamily="34" charset="-122"/>
                  <a:ea typeface="Microsoft YaHei" panose="020B0503020204020204" pitchFamily="34" charset="-122"/>
                </a:rPr>
                <a:t>80%</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的专辑旧接口</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核心计算服务</a:t>
              </a:r>
              <a:r>
                <a:rPr lang="en-US" altLang="zh-CN" sz="1400" dirty="0">
                  <a:solidFill>
                    <a:srgbClr val="FF0000"/>
                  </a:solidFill>
                  <a:latin typeface="Microsoft YaHei" panose="020B0503020204020204" pitchFamily="34" charset="-122"/>
                  <a:ea typeface="Microsoft YaHei" panose="020B0503020204020204" pitchFamily="34" charset="-122"/>
                </a:rPr>
                <a:t>(129</a:t>
              </a:r>
              <a:r>
                <a:rPr lang="zh-CN" altLang="en-US" sz="1400" dirty="0">
                  <a:solidFill>
                    <a:srgbClr val="FF0000"/>
                  </a:solidFill>
                  <a:latin typeface="Microsoft YaHei" panose="020B0503020204020204" pitchFamily="34" charset="-122"/>
                  <a:ea typeface="Microsoft YaHei" panose="020B0503020204020204" pitchFamily="34" charset="-122"/>
                </a:rPr>
                <a:t>个</a:t>
              </a:r>
              <a:r>
                <a:rPr lang="en-US" altLang="zh-CN" sz="1400" dirty="0">
                  <a:solidFill>
                    <a:srgbClr val="FF0000"/>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已迁移新的底层存储服务</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新的底层存储服务支持</a:t>
              </a:r>
              <a:r>
                <a:rPr lang="zh-CN" altLang="en-US" sz="1400" dirty="0">
                  <a:solidFill>
                    <a:srgbClr val="FF0000"/>
                  </a:solidFill>
                  <a:latin typeface="Microsoft YaHei" panose="020B0503020204020204" pitchFamily="34" charset="-122"/>
                  <a:ea typeface="Microsoft YaHei" panose="020B0503020204020204" pitchFamily="34" charset="-122"/>
                </a:rPr>
                <a:t>全部</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的新服务的读写需求</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统一接入平台数据总接入项目数</a:t>
              </a:r>
              <a:r>
                <a:rPr lang="en-US" altLang="zh-CN" sz="1400" dirty="0">
                  <a:solidFill>
                    <a:srgbClr val="FF0000"/>
                  </a:solidFill>
                  <a:latin typeface="Microsoft YaHei" panose="020B0503020204020204" pitchFamily="34" charset="-122"/>
                  <a:ea typeface="Microsoft YaHei" panose="020B0503020204020204" pitchFamily="34" charset="-122"/>
                </a:rPr>
                <a:t>111</a:t>
              </a:r>
              <a:r>
                <a:rPr lang="zh-CN" altLang="en-US" sz="1400" dirty="0">
                  <a:solidFill>
                    <a:srgbClr val="FF0000"/>
                  </a:solidFill>
                  <a:latin typeface="Microsoft YaHei" panose="020B0503020204020204" pitchFamily="34" charset="-122"/>
                  <a:ea typeface="Microsoft YaHei" panose="020B0503020204020204" pitchFamily="34" charset="-122"/>
                </a:rPr>
                <a:t>个</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，总接入服务数</a:t>
              </a:r>
              <a:r>
                <a:rPr lang="en-US" altLang="zh-CN" sz="1400" dirty="0">
                  <a:solidFill>
                    <a:srgbClr val="FF0000"/>
                  </a:solidFill>
                  <a:latin typeface="Microsoft YaHei" panose="020B0503020204020204" pitchFamily="34" charset="-122"/>
                  <a:ea typeface="Microsoft YaHei" panose="020B0503020204020204" pitchFamily="34" charset="-122"/>
                </a:rPr>
                <a:t>676</a:t>
              </a:r>
              <a:r>
                <a:rPr lang="zh-CN" altLang="en-US" sz="1400" dirty="0">
                  <a:solidFill>
                    <a:srgbClr val="FF0000"/>
                  </a:solidFill>
                  <a:latin typeface="Microsoft YaHei" panose="020B0503020204020204" pitchFamily="34" charset="-122"/>
                  <a:ea typeface="Microsoft YaHei" panose="020B0503020204020204" pitchFamily="34" charset="-122"/>
                </a:rPr>
                <a:t>个</a:t>
              </a:r>
              <a:endParaRPr lang="en-US" altLang="zh-CN" sz="1400" dirty="0">
                <a:solidFill>
                  <a:srgbClr val="FF0000"/>
                </a:solidFill>
                <a:latin typeface="Microsoft YaHei" panose="020B0503020204020204" pitchFamily="34" charset="-122"/>
                <a:ea typeface="Microsoft YaHei" panose="020B0503020204020204" pitchFamily="34" charset="-122"/>
              </a:endParaRPr>
            </a:p>
          </p:txBody>
        </p:sp>
      </p:grpSp>
      <p:grpSp>
        <p:nvGrpSpPr>
          <p:cNvPr id="70" name="组合 69">
            <a:extLst>
              <a:ext uri="{FF2B5EF4-FFF2-40B4-BE49-F238E27FC236}">
                <a16:creationId xmlns:a16="http://schemas.microsoft.com/office/drawing/2014/main" id="{9C7F31C9-53E8-B74B-8E26-08F42A052B9E}"/>
              </a:ext>
            </a:extLst>
          </p:cNvPr>
          <p:cNvGrpSpPr/>
          <p:nvPr/>
        </p:nvGrpSpPr>
        <p:grpSpPr>
          <a:xfrm>
            <a:off x="336589" y="4268818"/>
            <a:ext cx="5165197" cy="1393074"/>
            <a:chOff x="336589" y="757293"/>
            <a:chExt cx="5165197" cy="1393074"/>
          </a:xfrm>
        </p:grpSpPr>
        <p:sp>
          <p:nvSpPr>
            <p:cNvPr id="72" name="文本框 71">
              <a:extLst>
                <a:ext uri="{FF2B5EF4-FFF2-40B4-BE49-F238E27FC236}">
                  <a16:creationId xmlns:a16="http://schemas.microsoft.com/office/drawing/2014/main" id="{983AC21C-2A9B-9542-8C3F-7AEC4989FF70}"/>
                </a:ext>
              </a:extLst>
            </p:cNvPr>
            <p:cNvSpPr txBox="1"/>
            <p:nvPr/>
          </p:nvSpPr>
          <p:spPr>
            <a:xfrm>
              <a:off x="336589" y="757293"/>
              <a:ext cx="2550698"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提高了服务整体性能</a:t>
              </a:r>
            </a:p>
          </p:txBody>
        </p:sp>
        <p:sp>
          <p:nvSpPr>
            <p:cNvPr id="74" name="文本框 73">
              <a:extLst>
                <a:ext uri="{FF2B5EF4-FFF2-40B4-BE49-F238E27FC236}">
                  <a16:creationId xmlns:a16="http://schemas.microsoft.com/office/drawing/2014/main" id="{F4BADB04-CF17-DC4E-8064-D8F8D369B479}"/>
                </a:ext>
              </a:extLst>
            </p:cNvPr>
            <p:cNvSpPr txBox="1"/>
            <p:nvPr/>
          </p:nvSpPr>
          <p:spPr>
            <a:xfrm>
              <a:off x="336589" y="1126625"/>
              <a:ext cx="5165197" cy="1023742"/>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平均接口耗时约</a:t>
              </a:r>
              <a:r>
                <a:rPr lang="en-US" altLang="zh-CN" sz="1400" dirty="0">
                  <a:solidFill>
                    <a:srgbClr val="FF0000"/>
                  </a:solidFill>
                  <a:latin typeface="Microsoft YaHei" panose="020B0503020204020204" pitchFamily="34" charset="-122"/>
                  <a:ea typeface="Microsoft YaHei" panose="020B0503020204020204" pitchFamily="34" charset="-122"/>
                </a:rPr>
                <a:t>15ms</a:t>
              </a: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基于新服务重构后的视频修改接口从</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200ms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下降到</a:t>
              </a:r>
              <a:r>
                <a:rPr lang="en-US" altLang="zh-CN" sz="1400" dirty="0">
                  <a:solidFill>
                    <a:srgbClr val="FF0000"/>
                  </a:solidFill>
                  <a:latin typeface="Microsoft YaHei" panose="020B0503020204020204" pitchFamily="34" charset="-122"/>
                  <a:ea typeface="Microsoft YaHei" panose="020B0503020204020204" pitchFamily="34" charset="-122"/>
                </a:rPr>
                <a:t>40ms</a:t>
              </a: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基于新服务的同步</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union</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延时从秒级提升为不超过</a:t>
              </a:r>
              <a:r>
                <a:rPr lang="en-US" altLang="zh-CN" sz="1400" dirty="0">
                  <a:solidFill>
                    <a:srgbClr val="FF0000"/>
                  </a:solidFill>
                  <a:latin typeface="Microsoft YaHei" panose="020B0503020204020204" pitchFamily="34" charset="-122"/>
                  <a:ea typeface="Microsoft YaHei" panose="020B0503020204020204" pitchFamily="34" charset="-122"/>
                </a:rPr>
                <a:t>100ms</a:t>
              </a:r>
              <a:r>
                <a:rPr lang="zh-CN" altLang="en-US" sz="1400" dirty="0">
                  <a:solidFill>
                    <a:srgbClr val="FF0000"/>
                  </a:solidFill>
                  <a:latin typeface="Microsoft YaHei" panose="020B0503020204020204" pitchFamily="34" charset="-122"/>
                  <a:ea typeface="Microsoft YaHei" panose="020B0503020204020204" pitchFamily="34" charset="-122"/>
                </a:rPr>
                <a:t>级</a:t>
              </a:r>
              <a:endParaRPr lang="en-US" altLang="zh-CN" sz="1400" dirty="0">
                <a:solidFill>
                  <a:srgbClr val="FF0000"/>
                </a:solidFill>
                <a:latin typeface="Microsoft YaHei" panose="020B0503020204020204" pitchFamily="34" charset="-122"/>
                <a:ea typeface="Microsoft YaHei" panose="020B0503020204020204" pitchFamily="34" charset="-122"/>
              </a:endParaRPr>
            </a:p>
          </p:txBody>
        </p:sp>
      </p:grpSp>
      <p:pic>
        <p:nvPicPr>
          <p:cNvPr id="6" name="图片 5">
            <a:extLst>
              <a:ext uri="{FF2B5EF4-FFF2-40B4-BE49-F238E27FC236}">
                <a16:creationId xmlns:a16="http://schemas.microsoft.com/office/drawing/2014/main" id="{F462D43A-D69F-6C47-9547-D23C22507250}"/>
              </a:ext>
            </a:extLst>
          </p:cNvPr>
          <p:cNvPicPr>
            <a:picLocks noChangeAspect="1"/>
          </p:cNvPicPr>
          <p:nvPr/>
        </p:nvPicPr>
        <p:blipFill>
          <a:blip r:embed="rId4"/>
          <a:stretch>
            <a:fillRect/>
          </a:stretch>
        </p:blipFill>
        <p:spPr>
          <a:xfrm>
            <a:off x="6163909" y="1854350"/>
            <a:ext cx="5691502" cy="2213362"/>
          </a:xfrm>
          <a:prstGeom prst="rect">
            <a:avLst/>
          </a:prstGeom>
        </p:spPr>
      </p:pic>
      <p:pic>
        <p:nvPicPr>
          <p:cNvPr id="8" name="图片 7">
            <a:extLst>
              <a:ext uri="{FF2B5EF4-FFF2-40B4-BE49-F238E27FC236}">
                <a16:creationId xmlns:a16="http://schemas.microsoft.com/office/drawing/2014/main" id="{39BF6DB5-E7A9-C040-A437-5C684B492F49}"/>
              </a:ext>
            </a:extLst>
          </p:cNvPr>
          <p:cNvPicPr>
            <a:picLocks/>
          </p:cNvPicPr>
          <p:nvPr/>
        </p:nvPicPr>
        <p:blipFill>
          <a:blip r:embed="rId5"/>
          <a:stretch>
            <a:fillRect/>
          </a:stretch>
        </p:blipFill>
        <p:spPr>
          <a:xfrm>
            <a:off x="6163909" y="4067712"/>
            <a:ext cx="5691600" cy="2214000"/>
          </a:xfrm>
          <a:prstGeom prst="rect">
            <a:avLst/>
          </a:prstGeom>
        </p:spPr>
      </p:pic>
    </p:spTree>
    <p:extLst>
      <p:ext uri="{BB962C8B-B14F-4D97-AF65-F5344CB8AC3E}">
        <p14:creationId xmlns:p14="http://schemas.microsoft.com/office/powerpoint/2010/main" val="38814237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25</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主要项目成果</a:t>
            </a:r>
            <a:endParaRPr lang="zh-CN" sz="2400" dirty="0">
              <a:latin typeface="腾讯体 W7"/>
              <a:ea typeface="腾讯体 W7"/>
            </a:endParaRPr>
          </a:p>
        </p:txBody>
      </p:sp>
      <p:grpSp>
        <p:nvGrpSpPr>
          <p:cNvPr id="11" name="成组"/>
          <p:cNvGrpSpPr/>
          <p:nvPr/>
        </p:nvGrpSpPr>
        <p:grpSpPr>
          <a:xfrm>
            <a:off x="336589"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4" name="组合 3">
            <a:extLst>
              <a:ext uri="{FF2B5EF4-FFF2-40B4-BE49-F238E27FC236}">
                <a16:creationId xmlns:a16="http://schemas.microsoft.com/office/drawing/2014/main" id="{237952F4-3F29-9449-A650-9AFA889A5F71}"/>
              </a:ext>
            </a:extLst>
          </p:cNvPr>
          <p:cNvGrpSpPr/>
          <p:nvPr/>
        </p:nvGrpSpPr>
        <p:grpSpPr>
          <a:xfrm>
            <a:off x="336589" y="757293"/>
            <a:ext cx="8193269" cy="1393074"/>
            <a:chOff x="336589" y="757293"/>
            <a:chExt cx="8193269" cy="1393074"/>
          </a:xfrm>
        </p:grpSpPr>
        <p:sp>
          <p:nvSpPr>
            <p:cNvPr id="2" name="文本框 1">
              <a:extLst>
                <a:ext uri="{FF2B5EF4-FFF2-40B4-BE49-F238E27FC236}">
                  <a16:creationId xmlns:a16="http://schemas.microsoft.com/office/drawing/2014/main" id="{A8E7034A-3D5C-AD47-B42A-D5C0B5EF78A4}"/>
                </a:ext>
              </a:extLst>
            </p:cNvPr>
            <p:cNvSpPr txBox="1"/>
            <p:nvPr/>
          </p:nvSpPr>
          <p:spPr>
            <a:xfrm>
              <a:off x="336589" y="757293"/>
              <a:ext cx="2089033"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易用性大大提升</a:t>
              </a:r>
            </a:p>
          </p:txBody>
        </p:sp>
        <p:sp>
          <p:nvSpPr>
            <p:cNvPr id="3" name="文本框 2">
              <a:extLst>
                <a:ext uri="{FF2B5EF4-FFF2-40B4-BE49-F238E27FC236}">
                  <a16:creationId xmlns:a16="http://schemas.microsoft.com/office/drawing/2014/main" id="{0EA65387-6D8B-D64C-8F38-AF1AC9C01CBD}"/>
                </a:ext>
              </a:extLst>
            </p:cNvPr>
            <p:cNvSpPr txBox="1"/>
            <p:nvPr/>
          </p:nvSpPr>
          <p:spPr>
            <a:xfrm>
              <a:off x="336589" y="1126625"/>
              <a:ext cx="8193269" cy="1023742"/>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统一接入平台</a:t>
              </a:r>
              <a:r>
                <a:rPr lang="zh-CN" altLang="en-US" sz="1400" dirty="0">
                  <a:solidFill>
                    <a:srgbClr val="FF0000"/>
                  </a:solidFill>
                  <a:latin typeface="Microsoft YaHei" panose="020B0503020204020204" pitchFamily="34" charset="-122"/>
                  <a:ea typeface="Microsoft YaHei" panose="020B0503020204020204" pitchFamily="34" charset="-122"/>
                </a:rPr>
                <a:t>一站式</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完成全项目数据读写、数据检索、数据订阅等功能，大大降低了团队沟通成本</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提供了</a:t>
              </a:r>
              <a:r>
                <a:rPr lang="zh-CN" altLang="en-US" sz="1400" dirty="0">
                  <a:solidFill>
                    <a:srgbClr val="FF0000"/>
                  </a:solidFill>
                  <a:latin typeface="Microsoft YaHei" panose="020B0503020204020204" pitchFamily="34" charset="-122"/>
                  <a:ea typeface="Microsoft YaHei" panose="020B0503020204020204" pitchFamily="34" charset="-122"/>
                </a:rPr>
                <a:t>流水查询平台</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方便查看各个项目数据变更详情</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提供了数据导出</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&amp;</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清洗平台，降低按条件导出数据和数据清洗的难度</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nvGrpSpPr>
          <p:cNvPr id="66" name="组合 65">
            <a:extLst>
              <a:ext uri="{FF2B5EF4-FFF2-40B4-BE49-F238E27FC236}">
                <a16:creationId xmlns:a16="http://schemas.microsoft.com/office/drawing/2014/main" id="{E8EE6F18-D77A-A949-959D-0507DDFAE6C7}"/>
              </a:ext>
            </a:extLst>
          </p:cNvPr>
          <p:cNvGrpSpPr/>
          <p:nvPr/>
        </p:nvGrpSpPr>
        <p:grpSpPr>
          <a:xfrm>
            <a:off x="336589" y="2368196"/>
            <a:ext cx="8095486" cy="1716239"/>
            <a:chOff x="336589" y="757293"/>
            <a:chExt cx="8095486" cy="1716239"/>
          </a:xfrm>
        </p:grpSpPr>
        <p:sp>
          <p:nvSpPr>
            <p:cNvPr id="67" name="文本框 66">
              <a:extLst>
                <a:ext uri="{FF2B5EF4-FFF2-40B4-BE49-F238E27FC236}">
                  <a16:creationId xmlns:a16="http://schemas.microsoft.com/office/drawing/2014/main" id="{D678F325-2A2C-EB4C-B9C0-D7B6FDB5F565}"/>
                </a:ext>
              </a:extLst>
            </p:cNvPr>
            <p:cNvSpPr txBox="1"/>
            <p:nvPr/>
          </p:nvSpPr>
          <p:spPr>
            <a:xfrm>
              <a:off x="336589" y="757293"/>
              <a:ext cx="2488182"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高扩展性</a:t>
              </a:r>
              <a:r>
                <a:rPr lang="en-US" altLang="zh-CN" dirty="0">
                  <a:solidFill>
                    <a:srgbClr val="034FD8"/>
                  </a:solidFill>
                  <a:latin typeface="腾讯体 W7"/>
                  <a:ea typeface="腾讯体 W7"/>
                </a:rPr>
                <a:t>&amp;</a:t>
              </a:r>
              <a:r>
                <a:rPr lang="zh-CN" altLang="en-US" dirty="0">
                  <a:solidFill>
                    <a:srgbClr val="034FD8"/>
                  </a:solidFill>
                  <a:latin typeface="腾讯体 W7"/>
                  <a:ea typeface="腾讯体 W7"/>
                </a:rPr>
                <a:t>高可靠性</a:t>
              </a:r>
            </a:p>
          </p:txBody>
        </p:sp>
        <p:sp>
          <p:nvSpPr>
            <p:cNvPr id="69" name="文本框 68">
              <a:extLst>
                <a:ext uri="{FF2B5EF4-FFF2-40B4-BE49-F238E27FC236}">
                  <a16:creationId xmlns:a16="http://schemas.microsoft.com/office/drawing/2014/main" id="{AEF3400C-2B3F-2A4D-A520-FD029EFA636F}"/>
                </a:ext>
              </a:extLst>
            </p:cNvPr>
            <p:cNvSpPr txBox="1"/>
            <p:nvPr/>
          </p:nvSpPr>
          <p:spPr>
            <a:xfrm>
              <a:off x="336589" y="1126625"/>
              <a:ext cx="8095486" cy="1346907"/>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支持通过字段管理台对项目字段自由添加，目前单项目最大管理字段超过</a:t>
              </a:r>
              <a:r>
                <a:rPr lang="en-US" altLang="zh-CN" sz="1400" dirty="0">
                  <a:solidFill>
                    <a:srgbClr val="FF0000"/>
                  </a:solidFill>
                  <a:latin typeface="Microsoft YaHei" panose="020B0503020204020204" pitchFamily="34" charset="-122"/>
                  <a:ea typeface="Microsoft YaHei" panose="020B0503020204020204" pitchFamily="34" charset="-122"/>
                </a:rPr>
                <a:t>4000</a:t>
              </a:r>
              <a:r>
                <a:rPr lang="zh-CN" altLang="en-US" sz="1400" dirty="0">
                  <a:solidFill>
                    <a:srgbClr val="FF0000"/>
                  </a:solidFill>
                  <a:latin typeface="Microsoft YaHei" panose="020B0503020204020204" pitchFamily="34" charset="-122"/>
                  <a:ea typeface="Microsoft YaHei" panose="020B0503020204020204" pitchFamily="34" charset="-122"/>
                </a:rPr>
                <a:t>个</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作为媒资</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saas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化存储底座，创建一个独立部署的新项目仅需</a:t>
              </a:r>
              <a:r>
                <a:rPr lang="en-US" altLang="zh-CN" sz="1400" dirty="0">
                  <a:solidFill>
                    <a:srgbClr val="FF0000"/>
                  </a:solidFill>
                  <a:latin typeface="Microsoft YaHei" panose="020B0503020204020204" pitchFamily="34" charset="-122"/>
                  <a:ea typeface="Microsoft YaHei" panose="020B0503020204020204" pitchFamily="34" charset="-122"/>
                </a:rPr>
                <a:t>0.5</a:t>
              </a:r>
              <a:r>
                <a:rPr lang="zh-CN" altLang="en-US" sz="1400" dirty="0">
                  <a:solidFill>
                    <a:srgbClr val="FF0000"/>
                  </a:solidFill>
                  <a:latin typeface="Microsoft YaHei" panose="020B0503020204020204" pitchFamily="34" charset="-122"/>
                  <a:ea typeface="Microsoft YaHei" panose="020B0503020204020204" pitchFamily="34" charset="-122"/>
                </a:rPr>
                <a:t>人天</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，混布项目支持接口自动创建</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所有项目的存储进行统一管理，大大提升了服务的可维护性</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数据更新成功率由</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99.9%</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提升至</a:t>
              </a:r>
              <a:r>
                <a:rPr lang="en-US" altLang="zh-CN" sz="1400" dirty="0">
                  <a:solidFill>
                    <a:srgbClr val="FF0000"/>
                  </a:solidFill>
                  <a:latin typeface="Microsoft YaHei" panose="020B0503020204020204" pitchFamily="34" charset="-122"/>
                  <a:ea typeface="Microsoft YaHei" panose="020B0503020204020204" pitchFamily="34" charset="-122"/>
                </a:rPr>
                <a:t>99.999%</a:t>
              </a:r>
            </a:p>
          </p:txBody>
        </p:sp>
      </p:grpSp>
      <p:grpSp>
        <p:nvGrpSpPr>
          <p:cNvPr id="14" name="组合 13">
            <a:extLst>
              <a:ext uri="{FF2B5EF4-FFF2-40B4-BE49-F238E27FC236}">
                <a16:creationId xmlns:a16="http://schemas.microsoft.com/office/drawing/2014/main" id="{A6849EB3-C03D-2C48-BDA6-845A8ACE6D64}"/>
              </a:ext>
            </a:extLst>
          </p:cNvPr>
          <p:cNvGrpSpPr/>
          <p:nvPr/>
        </p:nvGrpSpPr>
        <p:grpSpPr>
          <a:xfrm>
            <a:off x="336589" y="4302265"/>
            <a:ext cx="2089033" cy="1069908"/>
            <a:chOff x="336589" y="757293"/>
            <a:chExt cx="2089033" cy="1069908"/>
          </a:xfrm>
        </p:grpSpPr>
        <p:sp>
          <p:nvSpPr>
            <p:cNvPr id="15" name="文本框 14">
              <a:extLst>
                <a:ext uri="{FF2B5EF4-FFF2-40B4-BE49-F238E27FC236}">
                  <a16:creationId xmlns:a16="http://schemas.microsoft.com/office/drawing/2014/main" id="{83121F12-C293-0046-8677-ADDDE6F3C3B0}"/>
                </a:ext>
              </a:extLst>
            </p:cNvPr>
            <p:cNvSpPr txBox="1"/>
            <p:nvPr/>
          </p:nvSpPr>
          <p:spPr>
            <a:xfrm>
              <a:off x="336589" y="757293"/>
              <a:ext cx="1396536" cy="369332"/>
            </a:xfrm>
            <a:prstGeom prst="rect">
              <a:avLst/>
            </a:prstGeom>
            <a:noFill/>
          </p:spPr>
          <p:txBody>
            <a:bodyPr wrap="none" rtlCol="0">
              <a:spAutoFit/>
            </a:bodyPr>
            <a:lstStyle/>
            <a:p>
              <a:pPr marL="285750" indent="-285750">
                <a:buFont typeface="Arial" panose="020B0604020202020204" pitchFamily="34" charset="0"/>
                <a:buChar char="•"/>
              </a:pPr>
              <a:r>
                <a:rPr lang="zh-CN" altLang="en-US" dirty="0">
                  <a:solidFill>
                    <a:srgbClr val="034FD8"/>
                  </a:solidFill>
                  <a:latin typeface="腾讯体 W7"/>
                  <a:ea typeface="腾讯体 W7"/>
                </a:rPr>
                <a:t>未来展望</a:t>
              </a:r>
            </a:p>
          </p:txBody>
        </p:sp>
        <p:sp>
          <p:nvSpPr>
            <p:cNvPr id="16" name="文本框 15">
              <a:extLst>
                <a:ext uri="{FF2B5EF4-FFF2-40B4-BE49-F238E27FC236}">
                  <a16:creationId xmlns:a16="http://schemas.microsoft.com/office/drawing/2014/main" id="{C2C2C9E8-80C9-B545-9373-402D6997EF67}"/>
                </a:ext>
              </a:extLst>
            </p:cNvPr>
            <p:cNvSpPr txBox="1"/>
            <p:nvPr/>
          </p:nvSpPr>
          <p:spPr>
            <a:xfrm>
              <a:off x="336589" y="1126625"/>
              <a:ext cx="2089033" cy="700576"/>
            </a:xfrm>
            <a:prstGeom prst="rect">
              <a:avLst/>
            </a:prstGeom>
            <a:noFill/>
          </p:spPr>
          <p:txBody>
            <a:bodyPr wrap="none" rtlCol="0">
              <a:spAutoFit/>
            </a:bodyPr>
            <a:lstStyle/>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可以做到配置自动化</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成为</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paas</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服务上云</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7140322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26</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专业影响力和贡献</a:t>
            </a:r>
            <a:endParaRPr lang="zh-CN" sz="2400" dirty="0">
              <a:latin typeface="腾讯体 W7"/>
              <a:ea typeface="腾讯体 W7"/>
            </a:endParaRPr>
          </a:p>
        </p:txBody>
      </p:sp>
      <p:grpSp>
        <p:nvGrpSpPr>
          <p:cNvPr id="11" name="成组"/>
          <p:cNvGrpSpPr/>
          <p:nvPr/>
        </p:nvGrpSpPr>
        <p:grpSpPr>
          <a:xfrm>
            <a:off x="336589"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14" name="文本框 13">
            <a:extLst>
              <a:ext uri="{FF2B5EF4-FFF2-40B4-BE49-F238E27FC236}">
                <a16:creationId xmlns:a16="http://schemas.microsoft.com/office/drawing/2014/main" id="{AF598A63-C02A-E844-B219-BCD068CAE7BD}"/>
              </a:ext>
            </a:extLst>
          </p:cNvPr>
          <p:cNvSpPr txBox="1"/>
          <p:nvPr/>
        </p:nvSpPr>
        <p:spPr>
          <a:xfrm>
            <a:off x="336589" y="724496"/>
            <a:ext cx="7398178" cy="4388445"/>
          </a:xfrm>
          <a:prstGeom prst="rect">
            <a:avLst/>
          </a:prstGeom>
          <a:noFill/>
        </p:spPr>
        <p:txBody>
          <a:bodyPr wrap="square">
            <a:spAutoFit/>
          </a:bodyPr>
          <a:lstStyle/>
          <a:p>
            <a:pPr>
              <a:lnSpc>
                <a:spcPct val="150000"/>
              </a:lnSpc>
              <a:buSzPct val="100000"/>
            </a:pPr>
            <a:r>
              <a:rPr lang="zh-CN" altLang="en-US" sz="2000" dirty="0">
                <a:solidFill>
                  <a:srgbClr val="034FD8"/>
                </a:solidFill>
                <a:latin typeface="腾讯体 W7"/>
                <a:ea typeface="腾讯体 W7"/>
              </a:rPr>
              <a:t>工作绩效</a:t>
            </a:r>
            <a:endParaRPr lang="en-US" altLang="zh-CN" sz="2000" dirty="0">
              <a:solidFill>
                <a:srgbClr val="034FD8"/>
              </a:solidFill>
              <a:latin typeface="腾讯体 W7"/>
              <a:ea typeface="腾讯体 W7"/>
            </a:endParaRPr>
          </a:p>
          <a:p>
            <a:pPr marL="285750" indent="-285750">
              <a:lnSpc>
                <a:spcPct val="150000"/>
              </a:lnSpc>
              <a:buSzPct val="10000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近</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3</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次考核</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1</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次</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5</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星，</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2</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次</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4</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星</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SzPct val="10000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获取</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PCG</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业务突破奖以及部门技术革新奖</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buSzPct val="100000"/>
            </a:pP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buSzPct val="100000"/>
            </a:pPr>
            <a:r>
              <a:rPr lang="zh-CN" altLang="en-US" sz="2000" dirty="0">
                <a:solidFill>
                  <a:srgbClr val="034FD8"/>
                </a:solidFill>
                <a:latin typeface="腾讯体 W7"/>
                <a:ea typeface="腾讯体 W7"/>
              </a:rPr>
              <a:t>团队建设</a:t>
            </a:r>
            <a:endParaRPr lang="en-US" altLang="zh-CN" sz="2000" dirty="0">
              <a:solidFill>
                <a:srgbClr val="034FD8"/>
              </a:solidFill>
              <a:latin typeface="腾讯体 W7"/>
              <a:ea typeface="腾讯体 W7"/>
            </a:endParaRPr>
          </a:p>
          <a:p>
            <a:pPr marL="285750" indent="-285750" rtl="0">
              <a:lnSpc>
                <a:spcPct val="150000"/>
              </a:lnSpc>
              <a:buSzPct val="10000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分享</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媒资底层存储设计</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600" dirty="0">
                <a:solidFill>
                  <a:srgbClr val="000000"/>
                </a:solidFill>
                <a:latin typeface="Microsoft YaHei" panose="020B0503020204020204" pitchFamily="34" charset="-122"/>
                <a:ea typeface="Microsoft YaHei" panose="020B0503020204020204" pitchFamily="34" charset="-122"/>
              </a:rPr>
              <a:t>依赖注入在</a:t>
            </a:r>
            <a:r>
              <a:rPr lang="en-US" altLang="zh-CN" sz="1600" dirty="0">
                <a:solidFill>
                  <a:srgbClr val="000000"/>
                </a:solidFill>
                <a:latin typeface="Microsoft YaHei" panose="020B0503020204020204" pitchFamily="34" charset="-122"/>
                <a:ea typeface="Microsoft YaHei" panose="020B0503020204020204" pitchFamily="34" charset="-122"/>
              </a:rPr>
              <a:t>golang</a:t>
            </a:r>
            <a:r>
              <a:rPr lang="zh-CN" altLang="en-US" sz="1600" dirty="0">
                <a:solidFill>
                  <a:srgbClr val="000000"/>
                </a:solidFill>
                <a:latin typeface="Microsoft YaHei" panose="020B0503020204020204" pitchFamily="34" charset="-122"/>
                <a:ea typeface="Microsoft YaHei" panose="020B0503020204020204" pitchFamily="34" charset="-122"/>
              </a:rPr>
              <a:t>中的应用</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a:t>
            </a:r>
          </a:p>
          <a:p>
            <a:pPr marL="285750" indent="-285750">
              <a:lnSpc>
                <a:spcPct val="150000"/>
              </a:lnSpc>
              <a:buSzPct val="10000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招聘带人：</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 chinsyang</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（毕业生）、</a:t>
            </a:r>
            <a:r>
              <a:rPr lang="en-US" altLang="zh-CN" sz="1600" dirty="0">
                <a:solidFill>
                  <a:schemeClr val="bg2">
                    <a:lumMod val="10000"/>
                  </a:schemeClr>
                </a:solidFill>
                <a:latin typeface="Microsoft YaHei" panose="020B0503020204020204" pitchFamily="34" charset="-122"/>
                <a:ea typeface="Microsoft YaHei" panose="020B0503020204020204" pitchFamily="34" charset="-122"/>
              </a:rPr>
              <a:t>hanfang</a:t>
            </a: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（实习生）导师</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buSzPct val="100000"/>
            </a:pP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a:lnSpc>
                <a:spcPct val="150000"/>
              </a:lnSpc>
              <a:buSzPct val="100000"/>
            </a:pPr>
            <a:r>
              <a:rPr lang="zh-CN" altLang="en-US" sz="2000" dirty="0">
                <a:solidFill>
                  <a:srgbClr val="034FD8"/>
                </a:solidFill>
                <a:latin typeface="腾讯体 W7"/>
                <a:ea typeface="腾讯体 W7"/>
              </a:rPr>
              <a:t>项目管理</a:t>
            </a:r>
            <a:endParaRPr lang="en-US" altLang="zh-CN" sz="2000" dirty="0">
              <a:solidFill>
                <a:srgbClr val="034FD8"/>
              </a:solidFill>
              <a:latin typeface="腾讯体 W7"/>
              <a:ea typeface="腾讯体 W7"/>
            </a:endParaRPr>
          </a:p>
          <a:p>
            <a:pPr marL="285750" indent="-285750">
              <a:lnSpc>
                <a:spcPct val="150000"/>
              </a:lnSpc>
              <a:buSzPct val="10000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媒资版权打击项目管理</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SzPct val="100000"/>
              <a:buFont typeface="Arial" panose="020B0604020202020204" pitchFamily="34" charset="0"/>
              <a:buChar char="•"/>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腾讯视频播控重构项目管理</a:t>
            </a:r>
          </a:p>
        </p:txBody>
      </p:sp>
    </p:spTree>
    <p:extLst>
      <p:ext uri="{BB962C8B-B14F-4D97-AF65-F5344CB8AC3E}">
        <p14:creationId xmlns:p14="http://schemas.microsoft.com/office/powerpoint/2010/main" val="19279672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B0B8BF"/>
            </a:gs>
            <a:gs pos="100000">
              <a:srgbClr val="D5DBDE"/>
            </a:gs>
          </a:gsLst>
          <a:lin ang="5400000" scaled="0"/>
        </a:gradFill>
        <a:effectLst/>
      </p:bgPr>
    </p:bg>
    <p:spTree>
      <p:nvGrpSpPr>
        <p:cNvPr id="1" name=""/>
        <p:cNvGrpSpPr/>
        <p:nvPr/>
      </p:nvGrpSpPr>
      <p:grpSpPr>
        <a:xfrm>
          <a:off x="0" y="0"/>
          <a:ext cx="0" cy="0"/>
          <a:chOff x="0" y="0"/>
          <a:chExt cx="0" cy="0"/>
        </a:xfrm>
      </p:grpSpPr>
      <p:sp>
        <p:nvSpPr>
          <p:cNvPr id="223" name="版式设计"/>
          <p:cNvSpPr txBox="1">
            <a:spLocks noGrp="1"/>
          </p:cNvSpPr>
          <p:nvPr>
            <p:ph type="title"/>
          </p:nvPr>
        </p:nvSpPr>
        <p:spPr>
          <a:xfrm>
            <a:off x="1881404" y="1433843"/>
            <a:ext cx="8855237" cy="1425840"/>
          </a:xfrm>
          <a:prstGeom prst="rect">
            <a:avLst/>
          </a:prstGeom>
        </p:spPr>
        <p:txBody>
          <a:bodyPr/>
          <a:lstStyle>
            <a:lvl1pPr lvl="0">
              <a:lnSpc>
                <a:spcPct val="100000"/>
              </a:lnSpc>
              <a:defRPr sz="10800"/>
            </a:lvl1pPr>
          </a:lstStyle>
          <a:p>
            <a:r>
              <a:rPr lang="zh-CN" sz="6000">
                <a:latin typeface="腾讯体 W7"/>
                <a:ea typeface="腾讯体 W7"/>
              </a:rPr>
              <a:t>附录</a:t>
            </a:r>
            <a:endParaRPr sz="6000">
              <a:latin typeface="腾讯体 W7"/>
              <a:ea typeface="腾讯体 W7"/>
            </a:endParaRPr>
          </a:p>
        </p:txBody>
      </p:sp>
      <p:pic>
        <p:nvPicPr>
          <p:cNvPr id="224" name="图像"/>
          <p:cNvPicPr>
            <a:picLocks noChangeAspect="1"/>
          </p:cNvPicPr>
          <p:nvPr/>
        </p:nvPicPr>
        <p:blipFill>
          <a:blip r:embed="rId2"/>
          <a:stretch/>
        </p:blipFill>
        <p:spPr>
          <a:xfrm>
            <a:off x="552703" y="1439173"/>
            <a:ext cx="1095928" cy="931654"/>
          </a:xfrm>
          <a:prstGeom prst="rect">
            <a:avLst/>
          </a:prstGeom>
          <a:ln w="12700">
            <a:miter/>
          </a:ln>
        </p:spPr>
      </p:pic>
      <p:sp>
        <p:nvSpPr>
          <p:cNvPr id="225" name="幻灯片编号"/>
          <p:cNvSpPr txBox="1">
            <a:spLocks noGrp="1"/>
          </p:cNvSpPr>
          <p:nvPr>
            <p:ph type="sldNum" idx="2"/>
          </p:nvPr>
        </p:nvSpPr>
        <p:spPr>
          <a:xfrm>
            <a:off x="0" y="6586256"/>
            <a:ext cx="12192000" cy="287258"/>
          </a:xfrm>
          <a:prstGeom prst="rect">
            <a:avLst/>
          </a:prstGeom>
        </p:spPr>
        <p:txBody>
          <a:bodyPr/>
          <a:lstStyle/>
          <a:p>
            <a:pPr defTabSz="412750"/>
            <a:fld id="{86CB4B4D-7CA3-9044-876B-883B54F8677D}" type="slidenum">
              <a:rPr kern="0">
                <a:solidFill>
                  <a:srgbClr val="BC8027">
                    <a:lumOff val="21330"/>
                  </a:srgbClr>
                </a:solidFill>
              </a:rPr>
              <a:t>28</a:t>
            </a:fld>
            <a:endParaRPr kern="0">
              <a:solidFill>
                <a:srgbClr val="BC8027">
                  <a:lumOff val="21330"/>
                </a:srgbClr>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29</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附录</a:t>
            </a:r>
            <a:r>
              <a:rPr lang="en-US" altLang="zh-CN" sz="2400" dirty="0">
                <a:latin typeface="腾讯体 W7"/>
                <a:ea typeface="腾讯体 W7"/>
              </a:rPr>
              <a:t>-ETS</a:t>
            </a:r>
            <a:r>
              <a:rPr lang="zh-CN" altLang="en-US" sz="2400" dirty="0">
                <a:latin typeface="腾讯体 W7"/>
                <a:ea typeface="腾讯体 W7"/>
              </a:rPr>
              <a:t>系统介绍</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2"/>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pic>
        <p:nvPicPr>
          <p:cNvPr id="2" name="图片 1">
            <a:extLst>
              <a:ext uri="{FF2B5EF4-FFF2-40B4-BE49-F238E27FC236}">
                <a16:creationId xmlns:a16="http://schemas.microsoft.com/office/drawing/2014/main" id="{18C7D28C-7976-294A-992A-81CAE19BCBC4}"/>
              </a:ext>
            </a:extLst>
          </p:cNvPr>
          <p:cNvPicPr>
            <a:picLocks noChangeAspect="1"/>
          </p:cNvPicPr>
          <p:nvPr/>
        </p:nvPicPr>
        <p:blipFill>
          <a:blip r:embed="rId3"/>
          <a:stretch>
            <a:fillRect/>
          </a:stretch>
        </p:blipFill>
        <p:spPr>
          <a:xfrm>
            <a:off x="382692" y="843521"/>
            <a:ext cx="7747795" cy="5409222"/>
          </a:xfrm>
          <a:prstGeom prst="rect">
            <a:avLst/>
          </a:prstGeom>
        </p:spPr>
      </p:pic>
    </p:spTree>
    <p:extLst>
      <p:ext uri="{BB962C8B-B14F-4D97-AF65-F5344CB8AC3E}">
        <p14:creationId xmlns:p14="http://schemas.microsoft.com/office/powerpoint/2010/main" val="35395311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3</a:t>
            </a:fld>
            <a:endParaRPr sz="1200" b="0" i="0" u="none" strike="noStrike" kern="0" spc="0" baseline="0">
              <a:ln>
                <a:noFill/>
              </a:ln>
              <a:solidFill>
                <a:srgbClr val="BC8027">
                  <a:lumOff val="21330"/>
                </a:srgbClr>
              </a:solidFill>
              <a:latin typeface="Helvetica Light"/>
            </a:endParaRPr>
          </a:p>
        </p:txBody>
      </p:sp>
      <p:sp>
        <p:nvSpPr>
          <p:cNvPr id="7" name="版式设计"/>
          <p:cNvSpPr txBox="1">
            <a:spLocks noGrp="1"/>
          </p:cNvSpPr>
          <p:nvPr>
            <p:ph type="title"/>
          </p:nvPr>
        </p:nvSpPr>
        <p:spPr>
          <a:xfrm>
            <a:off x="750012" y="412490"/>
            <a:ext cx="11354471"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sz="2400" dirty="0">
                <a:latin typeface="腾讯体 W7"/>
                <a:ea typeface="腾讯体 W7"/>
              </a:rPr>
              <a:t>个人成长经历</a:t>
            </a:r>
          </a:p>
        </p:txBody>
      </p:sp>
      <p:grpSp>
        <p:nvGrpSpPr>
          <p:cNvPr id="8" name="成组"/>
          <p:cNvGrpSpPr/>
          <p:nvPr/>
        </p:nvGrpSpPr>
        <p:grpSpPr>
          <a:xfrm>
            <a:off x="336592" y="382301"/>
            <a:ext cx="368578" cy="234951"/>
            <a:chOff x="0" y="0"/>
            <a:chExt cx="737154" cy="469900"/>
          </a:xfrm>
        </p:grpSpPr>
        <p:pic>
          <p:nvPicPr>
            <p:cNvPr id="9" name="图像"/>
            <p:cNvPicPr>
              <a:picLocks noChangeAspect="1"/>
            </p:cNvPicPr>
            <p:nvPr/>
          </p:nvPicPr>
          <p:blipFill>
            <a:blip r:embed="rId3"/>
            <a:stretch/>
          </p:blipFill>
          <p:spPr>
            <a:xfrm>
              <a:off x="92199" y="0"/>
              <a:ext cx="552756" cy="469900"/>
            </a:xfrm>
            <a:prstGeom prst="rect">
              <a:avLst/>
            </a:prstGeom>
            <a:ln>
              <a:noFill/>
            </a:ln>
          </p:spPr>
        </p:pic>
        <p:sp>
          <p:nvSpPr>
            <p:cNvPr id="10"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11" name="矩形 10"/>
          <p:cNvSpPr/>
          <p:nvPr/>
        </p:nvSpPr>
        <p:spPr>
          <a:xfrm>
            <a:off x="4270115" y="973486"/>
            <a:ext cx="3886873" cy="1057212"/>
          </a:xfrm>
          <a:prstGeom prst="rect">
            <a:avLst/>
          </a:prstGeom>
        </p:spPr>
        <p:txBody>
          <a:bodyPr wrap="square">
            <a:spAutoFit/>
          </a:bodyPr>
          <a:lstStyle/>
          <a:p>
            <a:r>
              <a:rPr lang="zh-CN" sz="1300" b="0" i="0" u="none" strike="noStrike" kern="1200" spc="0" baseline="0" dirty="0">
                <a:ln>
                  <a:noFill/>
                </a:ln>
                <a:solidFill>
                  <a:srgbClr val="53585F">
                    <a:lumMod val="60000"/>
                    <a:lumOff val="40000"/>
                  </a:srgbClr>
                </a:solidFill>
                <a:latin typeface="微软雅黑"/>
                <a:ea typeface="微软雅黑"/>
              </a:rPr>
              <a:t>组织单元：</a:t>
            </a:r>
            <a:r>
              <a:rPr lang="en" altLang="zh-CN" sz="1300" dirty="0">
                <a:solidFill>
                  <a:srgbClr val="53585F">
                    <a:lumMod val="50000"/>
                  </a:srgbClr>
                </a:solidFill>
                <a:latin typeface="微软雅黑"/>
                <a:ea typeface="微软雅黑"/>
              </a:rPr>
              <a:t>PCG</a:t>
            </a:r>
            <a:r>
              <a:rPr lang="zh-CN" altLang="en-US" sz="1300" dirty="0">
                <a:solidFill>
                  <a:srgbClr val="53585F">
                    <a:lumMod val="50000"/>
                  </a:srgbClr>
                </a:solidFill>
                <a:latin typeface="微软雅黑"/>
                <a:ea typeface="微软雅黑"/>
              </a:rPr>
              <a:t>平台与内容事业群</a:t>
            </a:r>
            <a:r>
              <a:rPr lang="en-US" altLang="zh-CN" sz="1300" dirty="0">
                <a:solidFill>
                  <a:srgbClr val="53585F">
                    <a:lumMod val="50000"/>
                  </a:srgbClr>
                </a:solidFill>
                <a:latin typeface="微软雅黑"/>
                <a:ea typeface="微软雅黑"/>
              </a:rPr>
              <a:t>\</a:t>
            </a:r>
            <a:r>
              <a:rPr lang="zh-CN" altLang="en-US" sz="1300" dirty="0">
                <a:solidFill>
                  <a:srgbClr val="53585F">
                    <a:lumMod val="50000"/>
                  </a:srgbClr>
                </a:solidFill>
                <a:latin typeface="微软雅黑"/>
                <a:ea typeface="微软雅黑"/>
              </a:rPr>
              <a:t>在线视频</a:t>
            </a:r>
            <a:r>
              <a:rPr lang="en" altLang="zh-CN" sz="1300" dirty="0">
                <a:solidFill>
                  <a:srgbClr val="53585F">
                    <a:lumMod val="50000"/>
                  </a:srgbClr>
                </a:solidFill>
                <a:latin typeface="微软雅黑"/>
                <a:ea typeface="微软雅黑"/>
              </a:rPr>
              <a:t>BU\</a:t>
            </a:r>
            <a:r>
              <a:rPr lang="zh-CN" altLang="en-US" sz="1300" dirty="0">
                <a:solidFill>
                  <a:srgbClr val="53585F">
                    <a:lumMod val="50000"/>
                  </a:srgbClr>
                </a:solidFill>
                <a:latin typeface="微软雅黑"/>
                <a:ea typeface="微软雅黑"/>
              </a:rPr>
              <a:t>平台技术部</a:t>
            </a:r>
            <a:r>
              <a:rPr lang="en-US" altLang="zh-CN" sz="1300" dirty="0">
                <a:solidFill>
                  <a:srgbClr val="53585F">
                    <a:lumMod val="50000"/>
                  </a:srgbClr>
                </a:solidFill>
                <a:latin typeface="微软雅黑"/>
                <a:ea typeface="微软雅黑"/>
              </a:rPr>
              <a:t>\</a:t>
            </a:r>
            <a:r>
              <a:rPr lang="zh-CN" altLang="en-US" sz="1300" dirty="0">
                <a:solidFill>
                  <a:srgbClr val="53585F">
                    <a:lumMod val="50000"/>
                  </a:srgbClr>
                </a:solidFill>
                <a:latin typeface="微软雅黑"/>
                <a:ea typeface="微软雅黑"/>
              </a:rPr>
              <a:t>媒资产品中心</a:t>
            </a:r>
            <a:r>
              <a:rPr lang="en-US" altLang="zh-CN" sz="1300" dirty="0">
                <a:solidFill>
                  <a:srgbClr val="53585F">
                    <a:lumMod val="50000"/>
                  </a:srgbClr>
                </a:solidFill>
                <a:latin typeface="微软雅黑"/>
                <a:ea typeface="微软雅黑"/>
              </a:rPr>
              <a:t>\</a:t>
            </a:r>
            <a:r>
              <a:rPr lang="zh-CN" altLang="en-US" sz="1300" dirty="0">
                <a:solidFill>
                  <a:srgbClr val="53585F">
                    <a:lumMod val="50000"/>
                  </a:srgbClr>
                </a:solidFill>
                <a:latin typeface="微软雅黑"/>
                <a:ea typeface="微软雅黑"/>
              </a:rPr>
              <a:t>媒资平台开发组</a:t>
            </a:r>
            <a:endParaRPr lang="en-US" sz="1300" b="0" i="0" u="none" strike="noStrike" kern="1200" spc="0" baseline="0" dirty="0">
              <a:ln>
                <a:noFill/>
              </a:ln>
              <a:solidFill>
                <a:srgbClr val="53585F">
                  <a:lumMod val="50000"/>
                </a:srgbClr>
              </a:solidFill>
              <a:latin typeface="微软雅黑"/>
              <a:ea typeface="微软雅黑"/>
            </a:endParaRPr>
          </a:p>
          <a:p>
            <a:pPr marL="0" lvl="0" indent="0" algn="l" defTabSz="914400">
              <a:lnSpc>
                <a:spcPct val="150000"/>
              </a:lnSpc>
              <a:spcBef>
                <a:spcPts val="0"/>
              </a:spcBef>
              <a:spcAft>
                <a:spcPts val="0"/>
              </a:spcAft>
              <a:buClrTx/>
              <a:buSzTx/>
              <a:buFontTx/>
              <a:buNone/>
            </a:pPr>
            <a:r>
              <a:rPr lang="zh-CN" sz="1300" b="0" i="0" u="none" strike="noStrike" kern="1200" spc="0" baseline="0" dirty="0">
                <a:ln>
                  <a:noFill/>
                </a:ln>
                <a:solidFill>
                  <a:srgbClr val="53585F">
                    <a:lumMod val="60000"/>
                    <a:lumOff val="40000"/>
                  </a:srgbClr>
                </a:solidFill>
                <a:latin typeface="微软雅黑"/>
                <a:ea typeface="微软雅黑"/>
              </a:rPr>
              <a:t>当前职级信息：</a:t>
            </a:r>
            <a:r>
              <a:rPr lang="en-US" sz="1300" b="0" i="0" u="none" strike="noStrike" kern="1200" spc="0" baseline="0" dirty="0">
                <a:ln>
                  <a:noFill/>
                </a:ln>
                <a:solidFill>
                  <a:srgbClr val="53585F">
                    <a:lumMod val="50000"/>
                  </a:srgbClr>
                </a:solidFill>
                <a:latin typeface="微软雅黑"/>
                <a:ea typeface="微软雅黑"/>
              </a:rPr>
              <a:t>1.5</a:t>
            </a:r>
            <a:r>
              <a:rPr lang="zh-CN" sz="1300" b="0" i="0" u="none" strike="noStrike" kern="1200" spc="0" baseline="0" dirty="0">
                <a:ln>
                  <a:noFill/>
                </a:ln>
                <a:solidFill>
                  <a:srgbClr val="53585F">
                    <a:lumMod val="50000"/>
                  </a:srgbClr>
                </a:solidFill>
                <a:latin typeface="微软雅黑"/>
                <a:ea typeface="微软雅黑"/>
              </a:rPr>
              <a:t>年</a:t>
            </a:r>
            <a:r>
              <a:rPr lang="en-US" sz="1300" b="0" i="0" u="none" strike="noStrike" kern="1200" spc="0" baseline="0" dirty="0">
                <a:ln>
                  <a:noFill/>
                </a:ln>
                <a:solidFill>
                  <a:srgbClr val="53585F">
                    <a:lumMod val="50000"/>
                  </a:srgbClr>
                </a:solidFill>
                <a:latin typeface="微软雅黑"/>
                <a:ea typeface="微软雅黑"/>
              </a:rPr>
              <a:t>	</a:t>
            </a:r>
          </a:p>
          <a:p>
            <a:pPr marL="0" lvl="0" indent="0" algn="l" defTabSz="914400">
              <a:lnSpc>
                <a:spcPct val="150000"/>
              </a:lnSpc>
              <a:spcBef>
                <a:spcPts val="0"/>
              </a:spcBef>
              <a:spcAft>
                <a:spcPts val="0"/>
              </a:spcAft>
              <a:buClrTx/>
              <a:buSzTx/>
              <a:buFontTx/>
              <a:buNone/>
            </a:pPr>
            <a:r>
              <a:rPr lang="zh-CN" sz="1300" b="0" i="0" u="none" strike="noStrike" kern="1200" spc="0" baseline="0" dirty="0">
                <a:ln>
                  <a:noFill/>
                </a:ln>
                <a:solidFill>
                  <a:srgbClr val="53585F">
                    <a:lumMod val="60000"/>
                    <a:lumOff val="40000"/>
                  </a:srgbClr>
                </a:solidFill>
                <a:latin typeface="微软雅黑"/>
                <a:ea typeface="微软雅黑"/>
              </a:rPr>
              <a:t>最近三次绩效：</a:t>
            </a:r>
            <a:r>
              <a:rPr lang="en-US" sz="1300" b="0" i="0" u="none" strike="noStrike" kern="1200" spc="0" baseline="0" dirty="0">
                <a:ln>
                  <a:noFill/>
                </a:ln>
                <a:solidFill>
                  <a:srgbClr val="53585F">
                    <a:lumMod val="50000"/>
                  </a:srgbClr>
                </a:solidFill>
                <a:latin typeface="微软雅黑"/>
                <a:ea typeface="微软雅黑"/>
              </a:rPr>
              <a:t>4</a:t>
            </a:r>
            <a:r>
              <a:rPr lang="zh-CN" sz="1300" b="0" i="0" u="none" strike="noStrike" kern="1200" spc="0" baseline="0" dirty="0">
                <a:ln>
                  <a:noFill/>
                </a:ln>
                <a:solidFill>
                  <a:srgbClr val="53585F">
                    <a:lumMod val="50000"/>
                  </a:srgbClr>
                </a:solidFill>
                <a:latin typeface="微软雅黑"/>
                <a:ea typeface="微软雅黑"/>
              </a:rPr>
              <a:t>星</a:t>
            </a:r>
            <a:r>
              <a:rPr lang="en-US" sz="1300" b="0" i="0" u="none" strike="noStrike" kern="1200" spc="0" baseline="0" dirty="0">
                <a:ln>
                  <a:noFill/>
                </a:ln>
                <a:solidFill>
                  <a:srgbClr val="53585F">
                    <a:lumMod val="50000"/>
                  </a:srgbClr>
                </a:solidFill>
                <a:latin typeface="微软雅黑"/>
                <a:ea typeface="微软雅黑"/>
              </a:rPr>
              <a:t>/</a:t>
            </a:r>
            <a:r>
              <a:rPr lang="en-US" altLang="zh-CN" sz="1300" b="0" i="0" u="none" strike="noStrike" kern="1200" spc="0" baseline="0" dirty="0">
                <a:ln>
                  <a:noFill/>
                </a:ln>
                <a:solidFill>
                  <a:srgbClr val="53585F">
                    <a:lumMod val="50000"/>
                  </a:srgbClr>
                </a:solidFill>
                <a:latin typeface="微软雅黑"/>
                <a:ea typeface="微软雅黑"/>
              </a:rPr>
              <a:t>5</a:t>
            </a:r>
            <a:r>
              <a:rPr lang="zh-CN" sz="1300" b="0" i="0" u="none" strike="noStrike" kern="1200" spc="0" baseline="0" dirty="0">
                <a:ln>
                  <a:noFill/>
                </a:ln>
                <a:solidFill>
                  <a:srgbClr val="53585F">
                    <a:lumMod val="50000"/>
                  </a:srgbClr>
                </a:solidFill>
                <a:latin typeface="微软雅黑"/>
                <a:ea typeface="微软雅黑"/>
              </a:rPr>
              <a:t>星</a:t>
            </a:r>
            <a:r>
              <a:rPr lang="en-US" sz="1300" b="0" i="0" u="none" strike="noStrike" kern="1200" spc="0" baseline="0" dirty="0">
                <a:ln>
                  <a:noFill/>
                </a:ln>
                <a:solidFill>
                  <a:srgbClr val="53585F">
                    <a:lumMod val="50000"/>
                  </a:srgbClr>
                </a:solidFill>
                <a:latin typeface="微软雅黑"/>
                <a:ea typeface="微软雅黑"/>
              </a:rPr>
              <a:t>/</a:t>
            </a:r>
            <a:r>
              <a:rPr lang="en-US" altLang="zh-CN" sz="1300" b="0" i="0" u="none" strike="noStrike" kern="1200" spc="0" baseline="0" dirty="0">
                <a:ln>
                  <a:noFill/>
                </a:ln>
                <a:solidFill>
                  <a:srgbClr val="53585F">
                    <a:lumMod val="50000"/>
                  </a:srgbClr>
                </a:solidFill>
                <a:latin typeface="微软雅黑"/>
                <a:ea typeface="微软雅黑"/>
              </a:rPr>
              <a:t>4</a:t>
            </a:r>
            <a:r>
              <a:rPr lang="zh-CN" altLang="en-US" sz="1300" b="0" i="0" u="none" strike="noStrike" kern="1200" spc="0" baseline="0" dirty="0">
                <a:ln>
                  <a:noFill/>
                </a:ln>
                <a:solidFill>
                  <a:srgbClr val="53585F">
                    <a:lumMod val="50000"/>
                  </a:srgbClr>
                </a:solidFill>
                <a:latin typeface="微软雅黑"/>
                <a:ea typeface="微软雅黑"/>
              </a:rPr>
              <a:t>星</a:t>
            </a:r>
            <a:r>
              <a:rPr lang="zh-CN" sz="1300" b="0" i="0" u="none" strike="noStrike" kern="1200" spc="0" baseline="0" dirty="0">
                <a:ln>
                  <a:noFill/>
                </a:ln>
                <a:solidFill>
                  <a:srgbClr val="53585F">
                    <a:lumMod val="50000"/>
                  </a:srgbClr>
                </a:solidFill>
                <a:latin typeface="微软雅黑"/>
                <a:ea typeface="微软雅黑"/>
              </a:rPr>
              <a:t>（本次）</a:t>
            </a:r>
          </a:p>
        </p:txBody>
      </p:sp>
      <p:sp>
        <p:nvSpPr>
          <p:cNvPr id="12" name="内容区域"/>
          <p:cNvSpPr/>
          <p:nvPr/>
        </p:nvSpPr>
        <p:spPr>
          <a:xfrm>
            <a:off x="379875" y="2753248"/>
            <a:ext cx="3810008" cy="3523822"/>
          </a:xfrm>
          <a:prstGeom prst="rect">
            <a:avLst/>
          </a:prstGeom>
          <a:ln>
            <a:noFill/>
          </a:ln>
        </p:spPr>
        <p:txBody>
          <a:bodyPr lIns="50800" tIns="50800" rIns="50800" bIns="50800" anchor="t"/>
          <a:lstStyle/>
          <a:p>
            <a:pPr marL="285750" lvl="0" indent="-285750" algn="l" defTabSz="914400">
              <a:lnSpc>
                <a:spcPct val="150000"/>
              </a:lnSpc>
              <a:spcBef>
                <a:spcPts val="0"/>
              </a:spcBef>
              <a:spcAft>
                <a:spcPts val="0"/>
              </a:spcAft>
              <a:buClrTx/>
              <a:buSzTx/>
              <a:buFont typeface="Wingdings" charset="2"/>
              <a:buChar char="l"/>
            </a:pPr>
            <a:r>
              <a:rPr lang="en-US" sz="1300" b="0" i="0" u="none" strike="noStrike" kern="1200" spc="0" baseline="0" dirty="0">
                <a:ln>
                  <a:noFill/>
                </a:ln>
                <a:solidFill>
                  <a:srgbClr val="53585F">
                    <a:lumMod val="60000"/>
                    <a:lumOff val="40000"/>
                  </a:srgbClr>
                </a:solidFill>
                <a:latin typeface="微软雅黑"/>
                <a:ea typeface="微软雅黑"/>
              </a:rPr>
              <a:t>2019/0</a:t>
            </a:r>
            <a:r>
              <a:rPr lang="en-US" altLang="zh-CN" sz="1300" b="0" i="0" u="none" strike="noStrike" kern="1200" spc="0" baseline="0" dirty="0">
                <a:ln>
                  <a:noFill/>
                </a:ln>
                <a:solidFill>
                  <a:srgbClr val="53585F">
                    <a:lumMod val="60000"/>
                    <a:lumOff val="40000"/>
                  </a:srgbClr>
                </a:solidFill>
                <a:latin typeface="微软雅黑"/>
                <a:ea typeface="微软雅黑"/>
              </a:rPr>
              <a:t>8</a:t>
            </a:r>
            <a:r>
              <a:rPr lang="en-US" sz="1300" b="0" i="0" u="none" strike="noStrike" kern="1200" spc="0" baseline="0" dirty="0">
                <a:ln>
                  <a:noFill/>
                </a:ln>
                <a:solidFill>
                  <a:srgbClr val="53585F">
                    <a:lumMod val="60000"/>
                    <a:lumOff val="40000"/>
                  </a:srgbClr>
                </a:solidFill>
                <a:latin typeface="微软雅黑"/>
                <a:ea typeface="微软雅黑"/>
              </a:rPr>
              <a:t>-</a:t>
            </a:r>
            <a:r>
              <a:rPr lang="zh-CN" sz="1300" b="0" i="0" u="none" strike="noStrike" kern="1200" spc="0" baseline="0" dirty="0">
                <a:ln>
                  <a:noFill/>
                </a:ln>
                <a:solidFill>
                  <a:srgbClr val="53585F">
                    <a:lumMod val="60000"/>
                    <a:lumOff val="40000"/>
                  </a:srgbClr>
                </a:solidFill>
                <a:latin typeface="微软雅黑"/>
                <a:ea typeface="微软雅黑"/>
              </a:rPr>
              <a:t>至今（</a:t>
            </a:r>
            <a:r>
              <a:rPr lang="en-US" altLang="zh-CN" sz="1300" b="0" i="0" u="none" strike="noStrike" kern="1200" spc="0" baseline="0" dirty="0">
                <a:ln>
                  <a:noFill/>
                </a:ln>
                <a:solidFill>
                  <a:srgbClr val="53585F">
                    <a:lumMod val="60000"/>
                    <a:lumOff val="40000"/>
                  </a:srgbClr>
                </a:solidFill>
                <a:latin typeface="微软雅黑"/>
                <a:ea typeface="微软雅黑"/>
              </a:rPr>
              <a:t>2</a:t>
            </a:r>
            <a:r>
              <a:rPr lang="zh-CN" sz="1300" b="0" i="0" u="none" strike="noStrike" kern="1200" spc="0" baseline="0" dirty="0">
                <a:ln>
                  <a:noFill/>
                </a:ln>
                <a:solidFill>
                  <a:srgbClr val="53585F">
                    <a:lumMod val="60000"/>
                    <a:lumOff val="40000"/>
                  </a:srgbClr>
                </a:solidFill>
                <a:latin typeface="微软雅黑"/>
                <a:ea typeface="微软雅黑"/>
              </a:rPr>
              <a:t>年）</a:t>
            </a:r>
            <a:endParaRPr lang="en-US" sz="1300" b="0" i="0" u="none" strike="noStrike" kern="1200" spc="0" baseline="0" dirty="0">
              <a:ln>
                <a:noFill/>
              </a:ln>
              <a:solidFill>
                <a:srgbClr val="53585F">
                  <a:lumMod val="60000"/>
                  <a:lumOff val="40000"/>
                </a:srgbClr>
              </a:solidFill>
              <a:latin typeface="微软雅黑"/>
              <a:ea typeface="微软雅黑"/>
            </a:endParaRPr>
          </a:p>
          <a:p>
            <a:pPr lvl="0">
              <a:lnSpc>
                <a:spcPct val="150000"/>
              </a:lnSpc>
            </a:pPr>
            <a:r>
              <a:rPr lang="en-US" sz="1200" b="0" i="0" u="none" strike="noStrike" kern="1200" spc="0" baseline="0" dirty="0">
                <a:ln>
                  <a:noFill/>
                </a:ln>
                <a:solidFill>
                  <a:srgbClr val="FF0000"/>
                </a:solidFill>
                <a:latin typeface="微软雅黑"/>
                <a:ea typeface="微软雅黑"/>
              </a:rPr>
              <a:t>      </a:t>
            </a:r>
            <a:r>
              <a:rPr lang="zh-CN" sz="1200" b="0" i="0" u="none" strike="noStrike" kern="1200" spc="0" baseline="0" dirty="0">
                <a:ln>
                  <a:noFill/>
                </a:ln>
                <a:solidFill>
                  <a:srgbClr val="FF0000"/>
                </a:solidFill>
                <a:latin typeface="微软雅黑"/>
                <a:ea typeface="微软雅黑"/>
              </a:rPr>
              <a:t>主岗</a:t>
            </a:r>
            <a:r>
              <a:rPr lang="zh-CN" sz="1200" b="0" i="0" u="none" strike="noStrike" kern="1200" spc="0" baseline="0" dirty="0">
                <a:ln>
                  <a:noFill/>
                </a:ln>
                <a:solidFill>
                  <a:srgbClr val="53585F">
                    <a:lumMod val="50000"/>
                  </a:srgbClr>
                </a:solidFill>
                <a:latin typeface="微软雅黑"/>
                <a:ea typeface="微软雅黑"/>
              </a:rPr>
              <a:t> </a:t>
            </a:r>
            <a:r>
              <a:rPr lang="en" altLang="zh-CN" sz="1200" dirty="0">
                <a:solidFill>
                  <a:srgbClr val="53585F">
                    <a:lumMod val="50000"/>
                  </a:srgbClr>
                </a:solidFill>
                <a:latin typeface="微软雅黑"/>
                <a:ea typeface="微软雅黑"/>
              </a:rPr>
              <a:t>PCG</a:t>
            </a:r>
            <a:r>
              <a:rPr lang="zh-CN" altLang="en-US" sz="1200" dirty="0">
                <a:solidFill>
                  <a:srgbClr val="53585F">
                    <a:lumMod val="50000"/>
                  </a:srgbClr>
                </a:solidFill>
                <a:latin typeface="微软雅黑"/>
                <a:ea typeface="微软雅黑"/>
              </a:rPr>
              <a:t>平台与内容事业群</a:t>
            </a:r>
            <a:r>
              <a:rPr lang="en-US" altLang="zh-CN" sz="1200" dirty="0">
                <a:solidFill>
                  <a:srgbClr val="53585F">
                    <a:lumMod val="50000"/>
                  </a:srgbClr>
                </a:solidFill>
                <a:latin typeface="微软雅黑"/>
                <a:ea typeface="微软雅黑"/>
              </a:rPr>
              <a:t>/</a:t>
            </a:r>
            <a:r>
              <a:rPr lang="zh-CN" altLang="en-US" sz="1200" dirty="0">
                <a:solidFill>
                  <a:srgbClr val="53585F">
                    <a:lumMod val="50000"/>
                  </a:srgbClr>
                </a:solidFill>
                <a:latin typeface="微软雅黑"/>
                <a:ea typeface="微软雅黑"/>
              </a:rPr>
              <a:t>在线视频</a:t>
            </a:r>
            <a:r>
              <a:rPr lang="en" altLang="zh-CN" sz="1200" dirty="0">
                <a:solidFill>
                  <a:srgbClr val="53585F">
                    <a:lumMod val="50000"/>
                  </a:srgbClr>
                </a:solidFill>
                <a:latin typeface="微软雅黑"/>
                <a:ea typeface="微软雅黑"/>
              </a:rPr>
              <a:t>BU/</a:t>
            </a:r>
            <a:r>
              <a:rPr lang="zh-CN" altLang="en-US" sz="1200" dirty="0">
                <a:solidFill>
                  <a:srgbClr val="53585F">
                    <a:lumMod val="50000"/>
                  </a:srgbClr>
                </a:solidFill>
                <a:latin typeface="微软雅黑"/>
                <a:ea typeface="微软雅黑"/>
              </a:rPr>
              <a:t>平台技术部</a:t>
            </a:r>
            <a:r>
              <a:rPr lang="en-US" altLang="zh-CN" sz="1200" dirty="0">
                <a:solidFill>
                  <a:srgbClr val="53585F">
                    <a:lumMod val="50000"/>
                  </a:srgbClr>
                </a:solidFill>
                <a:latin typeface="微软雅黑"/>
                <a:ea typeface="微软雅黑"/>
              </a:rPr>
              <a:t>/</a:t>
            </a:r>
            <a:r>
              <a:rPr lang="zh-CN" altLang="en-US" sz="1200" dirty="0">
                <a:solidFill>
                  <a:srgbClr val="53585F">
                    <a:lumMod val="50000"/>
                  </a:srgbClr>
                </a:solidFill>
                <a:latin typeface="微软雅黑"/>
                <a:ea typeface="微软雅黑"/>
              </a:rPr>
              <a:t>媒资产品中心</a:t>
            </a:r>
            <a:r>
              <a:rPr lang="en-US" altLang="zh-CN" sz="1200" dirty="0">
                <a:solidFill>
                  <a:srgbClr val="53585F">
                    <a:lumMod val="50000"/>
                  </a:srgbClr>
                </a:solidFill>
                <a:latin typeface="微软雅黑"/>
                <a:ea typeface="微软雅黑"/>
              </a:rPr>
              <a:t>/</a:t>
            </a:r>
            <a:r>
              <a:rPr lang="zh-CN" altLang="en-US" sz="1200" dirty="0">
                <a:solidFill>
                  <a:srgbClr val="53585F">
                    <a:lumMod val="50000"/>
                  </a:srgbClr>
                </a:solidFill>
                <a:latin typeface="微软雅黑"/>
                <a:ea typeface="微软雅黑"/>
              </a:rPr>
              <a:t>媒资平台开发组</a:t>
            </a:r>
            <a:endParaRPr lang="en-US" sz="1200" dirty="0">
              <a:solidFill>
                <a:srgbClr val="53585F">
                  <a:lumMod val="50000"/>
                </a:srgbClr>
              </a:solidFill>
              <a:latin typeface="微软雅黑"/>
              <a:ea typeface="微软雅黑"/>
            </a:endParaRPr>
          </a:p>
          <a:p>
            <a:pPr marL="571500" lvl="0" indent="-571500" algn="l" defTabSz="914400">
              <a:lnSpc>
                <a:spcPct val="100000"/>
              </a:lnSpc>
              <a:spcBef>
                <a:spcPts val="0"/>
              </a:spcBef>
              <a:spcAft>
                <a:spcPts val="0"/>
              </a:spcAft>
              <a:buClrTx/>
              <a:buSzTx/>
              <a:buFont typeface="Wingdings" charset="2"/>
              <a:buChar char="l"/>
            </a:pPr>
            <a:endParaRPr sz="1800" b="0" i="0" u="none" strike="noStrike" kern="1200" spc="0" baseline="0" dirty="0">
              <a:ln>
                <a:noFill/>
              </a:ln>
              <a:solidFill>
                <a:srgbClr val="53585F"/>
              </a:solidFill>
              <a:latin typeface="Microsoft YaHei Light"/>
              <a:ea typeface="Microsoft YaHei Light"/>
            </a:endParaRPr>
          </a:p>
        </p:txBody>
      </p:sp>
      <p:sp>
        <p:nvSpPr>
          <p:cNvPr id="13" name="内容区域"/>
          <p:cNvSpPr/>
          <p:nvPr/>
        </p:nvSpPr>
        <p:spPr>
          <a:xfrm>
            <a:off x="4366764" y="2753248"/>
            <a:ext cx="3715939" cy="3582898"/>
          </a:xfrm>
          <a:prstGeom prst="rect">
            <a:avLst/>
          </a:prstGeom>
          <a:ln>
            <a:noFill/>
          </a:ln>
        </p:spPr>
        <p:txBody>
          <a:bodyPr lIns="50800" tIns="50800" rIns="50800" bIns="50800" anchor="t"/>
          <a:lstStyle/>
          <a:p>
            <a:pPr marL="285750" lvl="0" indent="-285750" algn="l" defTabSz="914400">
              <a:lnSpc>
                <a:spcPct val="150000"/>
              </a:lnSpc>
              <a:spcBef>
                <a:spcPts val="0"/>
              </a:spcBef>
              <a:spcAft>
                <a:spcPts val="0"/>
              </a:spcAft>
              <a:buClrTx/>
              <a:buSzTx/>
              <a:buFont typeface="Wingdings" charset="2"/>
              <a:buChar char="l"/>
            </a:pPr>
            <a:r>
              <a:rPr lang="en-US" sz="1300" b="0" i="0" u="none" strike="noStrike" kern="1200" spc="0" baseline="0" dirty="0">
                <a:ln>
                  <a:noFill/>
                </a:ln>
                <a:solidFill>
                  <a:srgbClr val="53585F">
                    <a:lumMod val="60000"/>
                    <a:lumOff val="40000"/>
                  </a:srgbClr>
                </a:solidFill>
                <a:latin typeface="微软雅黑"/>
                <a:ea typeface="微软雅黑"/>
              </a:rPr>
              <a:t>201</a:t>
            </a:r>
            <a:r>
              <a:rPr lang="en-US" altLang="zh-CN" sz="1300" b="0" i="0" u="none" strike="noStrike" kern="1200" spc="0" baseline="0" dirty="0">
                <a:ln>
                  <a:noFill/>
                </a:ln>
                <a:solidFill>
                  <a:srgbClr val="53585F">
                    <a:lumMod val="60000"/>
                    <a:lumOff val="40000"/>
                  </a:srgbClr>
                </a:solidFill>
                <a:latin typeface="微软雅黑"/>
                <a:ea typeface="微软雅黑"/>
              </a:rPr>
              <a:t>5</a:t>
            </a:r>
            <a:r>
              <a:rPr lang="en-US" sz="1300" b="0" i="0" u="none" strike="noStrike" kern="1200" spc="0" baseline="0" dirty="0">
                <a:ln>
                  <a:noFill/>
                </a:ln>
                <a:solidFill>
                  <a:srgbClr val="53585F">
                    <a:lumMod val="60000"/>
                    <a:lumOff val="40000"/>
                  </a:srgbClr>
                </a:solidFill>
                <a:latin typeface="微软雅黑"/>
                <a:ea typeface="微软雅黑"/>
              </a:rPr>
              <a:t>/0</a:t>
            </a:r>
            <a:r>
              <a:rPr lang="en-US" altLang="zh-CN" sz="1300" b="0" i="0" u="none" strike="noStrike" kern="1200" spc="0" baseline="0" dirty="0">
                <a:ln>
                  <a:noFill/>
                </a:ln>
                <a:solidFill>
                  <a:srgbClr val="53585F">
                    <a:lumMod val="60000"/>
                    <a:lumOff val="40000"/>
                  </a:srgbClr>
                </a:solidFill>
                <a:latin typeface="微软雅黑"/>
                <a:ea typeface="微软雅黑"/>
              </a:rPr>
              <a:t>8</a:t>
            </a:r>
            <a:r>
              <a:rPr lang="en-US" sz="1300" b="0" i="0" u="none" strike="noStrike" kern="1200" spc="0" baseline="0" dirty="0">
                <a:ln>
                  <a:noFill/>
                </a:ln>
                <a:solidFill>
                  <a:srgbClr val="53585F">
                    <a:lumMod val="60000"/>
                    <a:lumOff val="40000"/>
                  </a:srgbClr>
                </a:solidFill>
                <a:latin typeface="微软雅黑"/>
                <a:ea typeface="微软雅黑"/>
              </a:rPr>
              <a:t>-201</a:t>
            </a:r>
            <a:r>
              <a:rPr lang="en-US" altLang="zh-CN" sz="1300" b="0" i="0" u="none" strike="noStrike" kern="1200" spc="0" baseline="0" dirty="0">
                <a:ln>
                  <a:noFill/>
                </a:ln>
                <a:solidFill>
                  <a:srgbClr val="53585F">
                    <a:lumMod val="60000"/>
                    <a:lumOff val="40000"/>
                  </a:srgbClr>
                </a:solidFill>
                <a:latin typeface="微软雅黑"/>
                <a:ea typeface="微软雅黑"/>
              </a:rPr>
              <a:t>9</a:t>
            </a:r>
            <a:r>
              <a:rPr lang="en-US" sz="1300" b="0" i="0" u="none" strike="noStrike" kern="1200" spc="0" baseline="0" dirty="0">
                <a:ln>
                  <a:noFill/>
                </a:ln>
                <a:solidFill>
                  <a:srgbClr val="53585F">
                    <a:lumMod val="60000"/>
                    <a:lumOff val="40000"/>
                  </a:srgbClr>
                </a:solidFill>
                <a:latin typeface="微软雅黑"/>
                <a:ea typeface="微软雅黑"/>
              </a:rPr>
              <a:t>.0</a:t>
            </a:r>
            <a:r>
              <a:rPr lang="en-US" altLang="zh-CN" sz="1300" b="0" i="0" u="none" strike="noStrike" kern="1200" spc="0" baseline="0" dirty="0">
                <a:ln>
                  <a:noFill/>
                </a:ln>
                <a:solidFill>
                  <a:srgbClr val="53585F">
                    <a:lumMod val="60000"/>
                    <a:lumOff val="40000"/>
                  </a:srgbClr>
                </a:solidFill>
                <a:latin typeface="微软雅黑"/>
                <a:ea typeface="微软雅黑"/>
              </a:rPr>
              <a:t>6</a:t>
            </a:r>
            <a:r>
              <a:rPr lang="zh-CN" sz="1300" b="0" i="0" u="none" strike="noStrike" kern="1200" spc="0" baseline="0" dirty="0">
                <a:ln>
                  <a:noFill/>
                </a:ln>
                <a:solidFill>
                  <a:srgbClr val="53585F">
                    <a:lumMod val="60000"/>
                    <a:lumOff val="40000"/>
                  </a:srgbClr>
                </a:solidFill>
                <a:latin typeface="微软雅黑"/>
                <a:ea typeface="微软雅黑"/>
              </a:rPr>
              <a:t>（</a:t>
            </a:r>
            <a:r>
              <a:rPr lang="en-US" altLang="zh-CN" sz="1300" dirty="0">
                <a:solidFill>
                  <a:srgbClr val="53585F">
                    <a:lumMod val="60000"/>
                    <a:lumOff val="40000"/>
                  </a:srgbClr>
                </a:solidFill>
                <a:latin typeface="微软雅黑"/>
                <a:ea typeface="微软雅黑"/>
              </a:rPr>
              <a:t>4</a:t>
            </a:r>
            <a:r>
              <a:rPr lang="en-US" sz="1300" b="0" i="0" u="none" strike="noStrike" kern="1200" spc="0" baseline="0" dirty="0">
                <a:ln>
                  <a:noFill/>
                </a:ln>
                <a:solidFill>
                  <a:srgbClr val="53585F">
                    <a:lumMod val="60000"/>
                    <a:lumOff val="40000"/>
                  </a:srgbClr>
                </a:solidFill>
                <a:latin typeface="微软雅黑"/>
                <a:ea typeface="微软雅黑"/>
              </a:rPr>
              <a:t>.0</a:t>
            </a:r>
            <a:r>
              <a:rPr lang="zh-CN" sz="1300" b="0" i="0" u="none" strike="noStrike" kern="1200" spc="0" baseline="0" dirty="0">
                <a:ln>
                  <a:noFill/>
                </a:ln>
                <a:solidFill>
                  <a:srgbClr val="53585F">
                    <a:lumMod val="60000"/>
                    <a:lumOff val="40000"/>
                  </a:srgbClr>
                </a:solidFill>
                <a:latin typeface="微软雅黑"/>
                <a:ea typeface="微软雅黑"/>
              </a:rPr>
              <a:t>年）</a:t>
            </a:r>
            <a:endParaRPr lang="en-US" sz="1300" b="0" i="0" u="none" strike="noStrike" kern="1200" spc="0" baseline="0" dirty="0">
              <a:ln>
                <a:noFill/>
              </a:ln>
              <a:solidFill>
                <a:srgbClr val="53585F">
                  <a:lumMod val="60000"/>
                  <a:lumOff val="40000"/>
                </a:srgbClr>
              </a:solidFill>
              <a:latin typeface="微软雅黑"/>
              <a:ea typeface="微软雅黑"/>
            </a:endParaRPr>
          </a:p>
          <a:p>
            <a:pPr>
              <a:lnSpc>
                <a:spcPct val="150000"/>
              </a:lnSpc>
            </a:pPr>
            <a:r>
              <a:rPr lang="zh-CN" sz="1000" b="0" i="0" u="none" strike="noStrike" kern="1200" spc="0" baseline="0" dirty="0">
                <a:ln>
                  <a:noFill/>
                </a:ln>
                <a:solidFill>
                  <a:srgbClr val="53585F">
                    <a:lumMod val="50000"/>
                  </a:srgbClr>
                </a:solidFill>
                <a:latin typeface="微软雅黑"/>
                <a:ea typeface="微软雅黑"/>
              </a:rPr>
              <a:t>       </a:t>
            </a:r>
            <a:r>
              <a:rPr lang="zh-CN" altLang="en-US" sz="1200" dirty="0">
                <a:solidFill>
                  <a:srgbClr val="53585F">
                    <a:lumMod val="50000"/>
                  </a:srgbClr>
                </a:solidFill>
                <a:latin typeface="微软雅黑"/>
                <a:ea typeface="微软雅黑"/>
              </a:rPr>
              <a:t>华为技术有限公司</a:t>
            </a:r>
            <a:r>
              <a:rPr lang="en-US" altLang="zh-CN" sz="1200" dirty="0">
                <a:solidFill>
                  <a:srgbClr val="53585F">
                    <a:lumMod val="50000"/>
                  </a:srgbClr>
                </a:solidFill>
                <a:latin typeface="微软雅黑"/>
                <a:ea typeface="微软雅黑"/>
              </a:rPr>
              <a:t>/</a:t>
            </a:r>
            <a:r>
              <a:rPr lang="zh-CN" altLang="en-US" sz="1200" dirty="0">
                <a:solidFill>
                  <a:srgbClr val="53585F">
                    <a:lumMod val="50000"/>
                  </a:srgbClr>
                </a:solidFill>
                <a:latin typeface="微软雅黑"/>
                <a:ea typeface="微软雅黑"/>
              </a:rPr>
              <a:t>固态存储解决方案开发部</a:t>
            </a:r>
            <a:r>
              <a:rPr lang="en-US" altLang="zh-CN" sz="1200" dirty="0">
                <a:solidFill>
                  <a:srgbClr val="53585F">
                    <a:lumMod val="50000"/>
                  </a:srgbClr>
                </a:solidFill>
                <a:latin typeface="微软雅黑"/>
                <a:ea typeface="微软雅黑"/>
              </a:rPr>
              <a:t>/</a:t>
            </a:r>
            <a:r>
              <a:rPr lang="zh-CN" altLang="en-US" sz="1200" dirty="0">
                <a:solidFill>
                  <a:srgbClr val="53585F">
                    <a:lumMod val="50000"/>
                  </a:srgbClr>
                </a:solidFill>
                <a:latin typeface="微软雅黑"/>
                <a:ea typeface="微软雅黑"/>
              </a:rPr>
              <a:t>工程师</a:t>
            </a:r>
            <a:r>
              <a:rPr lang="en" altLang="zh-CN" sz="1200" dirty="0">
                <a:solidFill>
                  <a:srgbClr val="53585F">
                    <a:lumMod val="50000"/>
                  </a:srgbClr>
                </a:solidFill>
                <a:latin typeface="微软雅黑"/>
                <a:ea typeface="微软雅黑"/>
              </a:rPr>
              <a:t>A</a:t>
            </a:r>
            <a:endParaRPr lang="en-US" sz="1200" dirty="0">
              <a:solidFill>
                <a:srgbClr val="53585F">
                  <a:lumMod val="50000"/>
                </a:srgbClr>
              </a:solidFill>
              <a:latin typeface="微软雅黑"/>
              <a:ea typeface="微软雅黑"/>
            </a:endParaRPr>
          </a:p>
          <a:p>
            <a:pPr marL="0" lvl="0" indent="0" algn="l" defTabSz="914400">
              <a:lnSpc>
                <a:spcPct val="150000"/>
              </a:lnSpc>
              <a:spcBef>
                <a:spcPts val="0"/>
              </a:spcBef>
              <a:spcAft>
                <a:spcPts val="0"/>
              </a:spcAft>
              <a:buClrTx/>
              <a:buSzTx/>
              <a:buFontTx/>
              <a:buNone/>
            </a:pPr>
            <a:endParaRPr lang="en-US" sz="1000" b="0" i="0" u="none" strike="noStrike" kern="1200" spc="0" baseline="0" dirty="0">
              <a:ln>
                <a:noFill/>
              </a:ln>
              <a:solidFill>
                <a:srgbClr val="53585F">
                  <a:lumMod val="50000"/>
                </a:srgbClr>
              </a:solidFill>
              <a:latin typeface="微软雅黑"/>
              <a:ea typeface="微软雅黑"/>
            </a:endParaRPr>
          </a:p>
        </p:txBody>
      </p:sp>
      <p:sp>
        <p:nvSpPr>
          <p:cNvPr id="14" name="内容区域"/>
          <p:cNvSpPr/>
          <p:nvPr/>
        </p:nvSpPr>
        <p:spPr>
          <a:xfrm>
            <a:off x="8334551" y="2740746"/>
            <a:ext cx="3600370" cy="3529015"/>
          </a:xfrm>
          <a:prstGeom prst="rect">
            <a:avLst/>
          </a:prstGeom>
          <a:ln>
            <a:noFill/>
          </a:ln>
        </p:spPr>
        <p:txBody>
          <a:bodyPr lIns="50800" tIns="50800" rIns="50800" bIns="50800" anchor="t"/>
          <a:lstStyle/>
          <a:p>
            <a:pPr marL="285750" lvl="0" indent="-285750" algn="l" defTabSz="914400">
              <a:lnSpc>
                <a:spcPct val="150000"/>
              </a:lnSpc>
              <a:spcBef>
                <a:spcPts val="0"/>
              </a:spcBef>
              <a:spcAft>
                <a:spcPts val="0"/>
              </a:spcAft>
              <a:buClrTx/>
              <a:buSzTx/>
              <a:buFont typeface="Wingdings" charset="2"/>
              <a:buChar char="l"/>
            </a:pPr>
            <a:r>
              <a:rPr lang="en-US" altLang="zh-CN" sz="1300" b="0" i="0" u="none" strike="noStrike" kern="1200" spc="0" baseline="0" dirty="0">
                <a:ln>
                  <a:noFill/>
                </a:ln>
                <a:solidFill>
                  <a:srgbClr val="53585F">
                    <a:lumMod val="60000"/>
                    <a:lumOff val="40000"/>
                  </a:srgbClr>
                </a:solidFill>
                <a:latin typeface="微软雅黑"/>
                <a:ea typeface="微软雅黑"/>
              </a:rPr>
              <a:t>2011</a:t>
            </a:r>
            <a:r>
              <a:rPr lang="zh-CN" sz="1300" b="0" i="0" u="none" strike="noStrike" kern="1200" spc="0" baseline="0" dirty="0">
                <a:ln>
                  <a:noFill/>
                </a:ln>
                <a:solidFill>
                  <a:srgbClr val="53585F">
                    <a:lumMod val="60000"/>
                    <a:lumOff val="40000"/>
                  </a:srgbClr>
                </a:solidFill>
                <a:latin typeface="微软雅黑"/>
                <a:ea typeface="微软雅黑"/>
              </a:rPr>
              <a:t>年</a:t>
            </a:r>
            <a:r>
              <a:rPr lang="en-US" sz="1300" b="0" i="0" u="none" strike="noStrike" kern="1200" spc="0" baseline="0" dirty="0">
                <a:ln>
                  <a:noFill/>
                </a:ln>
                <a:solidFill>
                  <a:srgbClr val="53585F">
                    <a:lumMod val="60000"/>
                    <a:lumOff val="40000"/>
                  </a:srgbClr>
                </a:solidFill>
                <a:latin typeface="微软雅黑"/>
                <a:ea typeface="微软雅黑"/>
              </a:rPr>
              <a:t>09</a:t>
            </a:r>
            <a:r>
              <a:rPr lang="zh-CN" sz="1300" b="0" i="0" u="none" strike="noStrike" kern="1200" spc="0" baseline="0" dirty="0">
                <a:ln>
                  <a:noFill/>
                </a:ln>
                <a:solidFill>
                  <a:srgbClr val="53585F">
                    <a:lumMod val="60000"/>
                    <a:lumOff val="40000"/>
                  </a:srgbClr>
                </a:solidFill>
                <a:latin typeface="微软雅黑"/>
                <a:ea typeface="微软雅黑"/>
              </a:rPr>
              <a:t>月</a:t>
            </a:r>
            <a:r>
              <a:rPr lang="en-US" sz="1300" b="0" i="0" u="none" strike="noStrike" kern="1200" spc="0" baseline="0" dirty="0">
                <a:ln>
                  <a:noFill/>
                </a:ln>
                <a:solidFill>
                  <a:srgbClr val="53585F">
                    <a:lumMod val="60000"/>
                    <a:lumOff val="40000"/>
                  </a:srgbClr>
                </a:solidFill>
                <a:latin typeface="微软雅黑"/>
                <a:ea typeface="微软雅黑"/>
              </a:rPr>
              <a:t>-20</a:t>
            </a:r>
            <a:r>
              <a:rPr lang="en-US" altLang="zh-CN" sz="1300" b="0" i="0" u="none" strike="noStrike" kern="1200" spc="0" baseline="0" dirty="0">
                <a:ln>
                  <a:noFill/>
                </a:ln>
                <a:solidFill>
                  <a:srgbClr val="53585F">
                    <a:lumMod val="60000"/>
                    <a:lumOff val="40000"/>
                  </a:srgbClr>
                </a:solidFill>
                <a:latin typeface="微软雅黑"/>
                <a:ea typeface="微软雅黑"/>
              </a:rPr>
              <a:t>15</a:t>
            </a:r>
            <a:r>
              <a:rPr lang="zh-CN" sz="1300" b="0" i="0" u="none" strike="noStrike" kern="1200" spc="0" baseline="0" dirty="0">
                <a:ln>
                  <a:noFill/>
                </a:ln>
                <a:solidFill>
                  <a:srgbClr val="53585F">
                    <a:lumMod val="60000"/>
                    <a:lumOff val="40000"/>
                  </a:srgbClr>
                </a:solidFill>
                <a:latin typeface="微软雅黑"/>
                <a:ea typeface="微软雅黑"/>
              </a:rPr>
              <a:t>年</a:t>
            </a:r>
            <a:r>
              <a:rPr lang="en-US" sz="1300" b="0" i="0" u="none" strike="noStrike" kern="1200" spc="0" baseline="0" dirty="0">
                <a:ln>
                  <a:noFill/>
                </a:ln>
                <a:solidFill>
                  <a:srgbClr val="53585F">
                    <a:lumMod val="60000"/>
                    <a:lumOff val="40000"/>
                  </a:srgbClr>
                </a:solidFill>
                <a:latin typeface="微软雅黑"/>
                <a:ea typeface="微软雅黑"/>
              </a:rPr>
              <a:t>07</a:t>
            </a:r>
            <a:r>
              <a:rPr lang="zh-CN" sz="1300" b="0" i="0" u="none" strike="noStrike" kern="1200" spc="0" baseline="0" dirty="0">
                <a:ln>
                  <a:noFill/>
                </a:ln>
                <a:solidFill>
                  <a:srgbClr val="53585F">
                    <a:lumMod val="60000"/>
                    <a:lumOff val="40000"/>
                  </a:srgbClr>
                </a:solidFill>
                <a:latin typeface="微软雅黑"/>
                <a:ea typeface="微软雅黑"/>
              </a:rPr>
              <a:t>月</a:t>
            </a:r>
            <a:endParaRPr lang="en-US" sz="1300" b="0" i="0" u="none" strike="noStrike" kern="1200" spc="0" baseline="0" dirty="0">
              <a:ln>
                <a:noFill/>
              </a:ln>
              <a:solidFill>
                <a:srgbClr val="53585F">
                  <a:lumMod val="60000"/>
                  <a:lumOff val="40000"/>
                </a:srgbClr>
              </a:solidFill>
              <a:latin typeface="微软雅黑"/>
              <a:ea typeface="微软雅黑"/>
            </a:endParaRPr>
          </a:p>
          <a:p>
            <a:pPr lvl="0">
              <a:lnSpc>
                <a:spcPct val="150000"/>
              </a:lnSpc>
            </a:pPr>
            <a:r>
              <a:rPr lang="zh-CN" altLang="en-US" sz="1200" dirty="0">
                <a:solidFill>
                  <a:srgbClr val="53585F">
                    <a:lumMod val="50000"/>
                  </a:srgbClr>
                </a:solidFill>
                <a:latin typeface="微软雅黑"/>
                <a:ea typeface="微软雅黑"/>
              </a:rPr>
              <a:t>       本科</a:t>
            </a:r>
            <a:r>
              <a:rPr lang="en-US" altLang="zh-CN" sz="1200" dirty="0">
                <a:solidFill>
                  <a:srgbClr val="53585F">
                    <a:lumMod val="50000"/>
                  </a:srgbClr>
                </a:solidFill>
                <a:latin typeface="微软雅黑"/>
                <a:ea typeface="微软雅黑"/>
              </a:rPr>
              <a:t>/</a:t>
            </a:r>
            <a:r>
              <a:rPr lang="zh-CN" altLang="en-US" sz="1200" dirty="0">
                <a:solidFill>
                  <a:srgbClr val="53585F">
                    <a:lumMod val="50000"/>
                  </a:srgbClr>
                </a:solidFill>
                <a:latin typeface="微软雅黑"/>
                <a:ea typeface="微软雅黑"/>
              </a:rPr>
              <a:t>华中科技大学</a:t>
            </a:r>
            <a:r>
              <a:rPr lang="en-US" altLang="zh-CN" sz="1200" dirty="0">
                <a:solidFill>
                  <a:srgbClr val="53585F">
                    <a:lumMod val="50000"/>
                  </a:srgbClr>
                </a:solidFill>
                <a:latin typeface="微软雅黑"/>
                <a:ea typeface="微软雅黑"/>
              </a:rPr>
              <a:t>/ </a:t>
            </a:r>
            <a:r>
              <a:rPr lang="zh-CN" altLang="en-US" sz="1200" dirty="0">
                <a:solidFill>
                  <a:srgbClr val="53585F">
                    <a:lumMod val="50000"/>
                  </a:srgbClr>
                </a:solidFill>
                <a:latin typeface="微软雅黑"/>
                <a:ea typeface="微软雅黑"/>
              </a:rPr>
              <a:t>计算机科学与技术</a:t>
            </a:r>
            <a:endParaRPr lang="en-US" sz="1800" b="0" i="0" u="none" strike="noStrike" kern="1200" spc="0" baseline="0" dirty="0">
              <a:ln>
                <a:noFill/>
              </a:ln>
              <a:solidFill>
                <a:srgbClr val="53585F"/>
              </a:solidFill>
              <a:latin typeface="Microsoft YaHei Light"/>
              <a:ea typeface="Microsoft YaHei Light"/>
            </a:endParaRPr>
          </a:p>
          <a:p>
            <a:pPr marL="0" lvl="0" indent="0" algn="l" defTabSz="914400">
              <a:lnSpc>
                <a:spcPct val="100000"/>
              </a:lnSpc>
              <a:spcBef>
                <a:spcPts val="0"/>
              </a:spcBef>
              <a:spcAft>
                <a:spcPts val="0"/>
              </a:spcAft>
              <a:buClrTx/>
              <a:buSzTx/>
              <a:buFontTx/>
              <a:buNone/>
            </a:pPr>
            <a:endParaRPr sz="1800" b="0" i="0" u="none" strike="noStrike" kern="1200" spc="0" baseline="0" dirty="0">
              <a:ln>
                <a:noFill/>
              </a:ln>
              <a:solidFill>
                <a:srgbClr val="53585F"/>
              </a:solidFill>
              <a:latin typeface="Microsoft YaHei Light"/>
              <a:ea typeface="Microsoft YaHei Light"/>
            </a:endParaRPr>
          </a:p>
        </p:txBody>
      </p:sp>
      <p:cxnSp>
        <p:nvCxnSpPr>
          <p:cNvPr id="15" name="直接连接符 14"/>
          <p:cNvCxnSpPr/>
          <p:nvPr/>
        </p:nvCxnSpPr>
        <p:spPr>
          <a:xfrm>
            <a:off x="264497" y="2275116"/>
            <a:ext cx="11670424" cy="0"/>
          </a:xfrm>
          <a:prstGeom prst="line">
            <a:avLst/>
          </a:prstGeom>
          <a:noFill/>
          <a:ln w="3175" cap="flat">
            <a:solidFill>
              <a:schemeClr val="tx2">
                <a:lumMod val="20000"/>
                <a:lumOff val="80000"/>
              </a:schemeClr>
            </a:solidFill>
            <a:prstDash val="solid"/>
            <a:miter/>
          </a:ln>
        </p:spPr>
      </p:cxnSp>
      <p:cxnSp>
        <p:nvCxnSpPr>
          <p:cNvPr id="16" name="直接连接符 15"/>
          <p:cNvCxnSpPr/>
          <p:nvPr/>
        </p:nvCxnSpPr>
        <p:spPr>
          <a:xfrm>
            <a:off x="4270043" y="2373539"/>
            <a:ext cx="0" cy="3910360"/>
          </a:xfrm>
          <a:prstGeom prst="line">
            <a:avLst/>
          </a:prstGeom>
          <a:noFill/>
          <a:ln w="3175" cap="flat">
            <a:solidFill>
              <a:schemeClr val="tx2">
                <a:lumMod val="20000"/>
                <a:lumOff val="80000"/>
              </a:schemeClr>
            </a:solidFill>
            <a:prstDash val="solid"/>
            <a:miter/>
          </a:ln>
        </p:spPr>
      </p:cxnSp>
      <p:cxnSp>
        <p:nvCxnSpPr>
          <p:cNvPr id="17" name="直接连接符 16"/>
          <p:cNvCxnSpPr/>
          <p:nvPr/>
        </p:nvCxnSpPr>
        <p:spPr>
          <a:xfrm>
            <a:off x="8251893" y="2373539"/>
            <a:ext cx="0" cy="3910360"/>
          </a:xfrm>
          <a:prstGeom prst="line">
            <a:avLst/>
          </a:prstGeom>
          <a:noFill/>
          <a:ln w="3175" cap="flat">
            <a:solidFill>
              <a:schemeClr val="tx2">
                <a:lumMod val="20000"/>
                <a:lumOff val="80000"/>
              </a:schemeClr>
            </a:solidFill>
            <a:prstDash val="solid"/>
            <a:miter/>
          </a:ln>
        </p:spPr>
      </p:cxnSp>
      <p:sp>
        <p:nvSpPr>
          <p:cNvPr id="21" name="矩形 20"/>
          <p:cNvSpPr/>
          <p:nvPr/>
        </p:nvSpPr>
        <p:spPr>
          <a:xfrm>
            <a:off x="336592" y="973486"/>
            <a:ext cx="3886873" cy="957185"/>
          </a:xfrm>
          <a:prstGeom prst="rect">
            <a:avLst/>
          </a:prstGeom>
        </p:spPr>
        <p:txBody>
          <a:bodyPr wrap="square">
            <a:spAutoFit/>
          </a:bodyPr>
          <a:lstStyle/>
          <a:p>
            <a:pPr marL="0" lvl="0" indent="0" algn="l" defTabSz="914400">
              <a:lnSpc>
                <a:spcPct val="150000"/>
              </a:lnSpc>
              <a:spcBef>
                <a:spcPts val="0"/>
              </a:spcBef>
              <a:spcAft>
                <a:spcPts val="0"/>
              </a:spcAft>
              <a:buClrTx/>
              <a:buSzTx/>
              <a:buFontTx/>
              <a:buNone/>
            </a:pPr>
            <a:r>
              <a:rPr lang="zh-CN" sz="1300" b="0" i="0" u="none" strike="noStrike" kern="1200" spc="0" baseline="0" dirty="0">
                <a:ln>
                  <a:noFill/>
                </a:ln>
                <a:solidFill>
                  <a:srgbClr val="53585F">
                    <a:lumMod val="60000"/>
                    <a:lumOff val="40000"/>
                  </a:srgbClr>
                </a:solidFill>
                <a:latin typeface="微软雅黑"/>
                <a:ea typeface="微软雅黑"/>
              </a:rPr>
              <a:t>姓名：</a:t>
            </a:r>
            <a:r>
              <a:rPr lang="en-US" altLang="zh-CN" sz="1300" dirty="0">
                <a:solidFill>
                  <a:srgbClr val="53585F">
                    <a:lumMod val="50000"/>
                  </a:srgbClr>
                </a:solidFill>
                <a:latin typeface="微软雅黑"/>
                <a:ea typeface="微软雅黑"/>
              </a:rPr>
              <a:t>lucasqian</a:t>
            </a:r>
            <a:r>
              <a:rPr lang="zh-CN" altLang="en-US" sz="1300" dirty="0">
                <a:solidFill>
                  <a:srgbClr val="53585F">
                    <a:lumMod val="50000"/>
                  </a:srgbClr>
                </a:solidFill>
                <a:latin typeface="微软雅黑"/>
                <a:ea typeface="微软雅黑"/>
              </a:rPr>
              <a:t>（钱禹光）</a:t>
            </a:r>
            <a:r>
              <a:rPr lang="en-US" sz="1300" b="0" i="0" u="none" strike="noStrike" kern="1200" spc="0" baseline="0" dirty="0">
                <a:ln>
                  <a:noFill/>
                </a:ln>
                <a:solidFill>
                  <a:srgbClr val="53585F">
                    <a:lumMod val="50000"/>
                  </a:srgbClr>
                </a:solidFill>
                <a:latin typeface="微软雅黑"/>
                <a:ea typeface="微软雅黑"/>
              </a:rPr>
              <a:t>	</a:t>
            </a:r>
          </a:p>
          <a:p>
            <a:pPr lvl="0">
              <a:lnSpc>
                <a:spcPct val="150000"/>
              </a:lnSpc>
            </a:pPr>
            <a:r>
              <a:rPr lang="zh-CN" sz="1300" b="0" i="0" u="none" strike="noStrike" kern="1200" spc="0" baseline="0" dirty="0">
                <a:ln>
                  <a:noFill/>
                </a:ln>
                <a:solidFill>
                  <a:srgbClr val="53585F">
                    <a:lumMod val="60000"/>
                    <a:lumOff val="40000"/>
                  </a:srgbClr>
                </a:solidFill>
                <a:latin typeface="微软雅黑"/>
                <a:ea typeface="微软雅黑"/>
              </a:rPr>
              <a:t>当前职级信息：</a:t>
            </a:r>
            <a:r>
              <a:rPr lang="zh-CN" altLang="en-US" sz="1300" dirty="0">
                <a:solidFill>
                  <a:srgbClr val="53585F">
                    <a:lumMod val="50000"/>
                  </a:srgbClr>
                </a:solidFill>
                <a:latin typeface="微软雅黑"/>
                <a:ea typeface="微软雅黑"/>
              </a:rPr>
              <a:t>技术研发类－</a:t>
            </a:r>
            <a:r>
              <a:rPr lang="en" altLang="zh-CN" sz="1300" dirty="0">
                <a:solidFill>
                  <a:srgbClr val="53585F">
                    <a:lumMod val="50000"/>
                  </a:srgbClr>
                </a:solidFill>
                <a:latin typeface="微软雅黑"/>
                <a:ea typeface="微软雅黑"/>
              </a:rPr>
              <a:t>TRD T9 </a:t>
            </a:r>
            <a:r>
              <a:rPr lang="zh-CN" altLang="en-US" sz="1300" dirty="0">
                <a:solidFill>
                  <a:srgbClr val="53585F">
                    <a:lumMod val="50000"/>
                  </a:srgbClr>
                </a:solidFill>
                <a:latin typeface="微软雅黑"/>
                <a:ea typeface="微软雅黑"/>
              </a:rPr>
              <a:t>后台开发</a:t>
            </a:r>
            <a:endParaRPr lang="en-US" sz="1300" dirty="0">
              <a:solidFill>
                <a:srgbClr val="53585F">
                  <a:lumMod val="50000"/>
                </a:srgbClr>
              </a:solidFill>
              <a:latin typeface="微软雅黑"/>
              <a:ea typeface="微软雅黑"/>
            </a:endParaRPr>
          </a:p>
          <a:p>
            <a:pPr marL="0" lvl="0" indent="0" algn="l" defTabSz="914400">
              <a:lnSpc>
                <a:spcPct val="150000"/>
              </a:lnSpc>
              <a:spcBef>
                <a:spcPts val="0"/>
              </a:spcBef>
              <a:spcAft>
                <a:spcPts val="0"/>
              </a:spcAft>
              <a:buClrTx/>
              <a:buSzTx/>
              <a:buFontTx/>
              <a:buNone/>
            </a:pPr>
            <a:r>
              <a:rPr lang="zh-CN" sz="1300" b="0" i="0" u="none" strike="noStrike" kern="1200" spc="0" baseline="0" dirty="0">
                <a:ln>
                  <a:noFill/>
                </a:ln>
                <a:solidFill>
                  <a:srgbClr val="53585F">
                    <a:lumMod val="60000"/>
                    <a:lumOff val="40000"/>
                  </a:srgbClr>
                </a:solidFill>
                <a:latin typeface="微软雅黑"/>
                <a:ea typeface="微软雅黑"/>
              </a:rPr>
              <a:t>申报类型：</a:t>
            </a:r>
            <a:r>
              <a:rPr lang="zh-CN" sz="1300" b="0" i="0" u="none" strike="noStrike" kern="1200" spc="0" baseline="0" dirty="0">
                <a:ln>
                  <a:noFill/>
                </a:ln>
                <a:solidFill>
                  <a:srgbClr val="53585F">
                    <a:lumMod val="50000"/>
                  </a:srgbClr>
                </a:solidFill>
                <a:latin typeface="微软雅黑"/>
                <a:ea typeface="微软雅黑"/>
              </a:rPr>
              <a:t>正常申报</a:t>
            </a:r>
            <a:r>
              <a:rPr lang="en-US" sz="1300" b="0" i="0" u="none" strike="noStrike" kern="1200" spc="0" baseline="0" dirty="0">
                <a:ln>
                  <a:noFill/>
                </a:ln>
                <a:solidFill>
                  <a:srgbClr val="53585F">
                    <a:lumMod val="50000"/>
                  </a:srgbClr>
                </a:solidFill>
                <a:latin typeface="微软雅黑"/>
                <a:ea typeface="微软雅黑"/>
              </a:rPr>
              <a:t>	</a:t>
            </a:r>
            <a:endParaRPr lang="zh-CN" sz="1300" b="0" i="0" u="none" strike="noStrike" kern="1200" spc="0" baseline="0" dirty="0">
              <a:ln>
                <a:noFill/>
              </a:ln>
              <a:solidFill>
                <a:srgbClr val="53585F">
                  <a:lumMod val="50000"/>
                </a:srgbClr>
              </a:solidFill>
              <a:latin typeface="微软雅黑"/>
              <a:ea typeface="微软雅黑"/>
            </a:endParaRPr>
          </a:p>
        </p:txBody>
      </p:sp>
      <p:sp>
        <p:nvSpPr>
          <p:cNvPr id="22" name="矩形 21"/>
          <p:cNvSpPr/>
          <p:nvPr/>
        </p:nvSpPr>
        <p:spPr>
          <a:xfrm>
            <a:off x="8251893" y="973486"/>
            <a:ext cx="3830878" cy="957185"/>
          </a:xfrm>
          <a:prstGeom prst="rect">
            <a:avLst/>
          </a:prstGeom>
        </p:spPr>
        <p:txBody>
          <a:bodyPr wrap="square">
            <a:spAutoFit/>
          </a:bodyPr>
          <a:lstStyle/>
          <a:p>
            <a:pPr marL="0" lvl="0" indent="0" algn="l" defTabSz="914400">
              <a:lnSpc>
                <a:spcPct val="150000"/>
              </a:lnSpc>
              <a:spcBef>
                <a:spcPts val="0"/>
              </a:spcBef>
              <a:spcAft>
                <a:spcPts val="0"/>
              </a:spcAft>
              <a:buClrTx/>
              <a:buSzTx/>
              <a:buFontTx/>
              <a:buNone/>
            </a:pPr>
            <a:r>
              <a:rPr lang="zh-CN" sz="1300" b="0" i="0" u="none" strike="noStrike" kern="1200" spc="0" baseline="0" dirty="0">
                <a:ln>
                  <a:noFill/>
                </a:ln>
                <a:solidFill>
                  <a:srgbClr val="53585F">
                    <a:lumMod val="60000"/>
                    <a:lumOff val="40000"/>
                  </a:srgbClr>
                </a:solidFill>
                <a:latin typeface="微软雅黑"/>
                <a:ea typeface="微软雅黑"/>
              </a:rPr>
              <a:t>工作年限：</a:t>
            </a:r>
            <a:r>
              <a:rPr lang="en-US" altLang="zh-CN" sz="1300" b="0" i="0" u="none" strike="noStrike" kern="1200" spc="0" baseline="0" dirty="0">
                <a:ln>
                  <a:noFill/>
                </a:ln>
                <a:solidFill>
                  <a:srgbClr val="53585F">
                    <a:lumMod val="50000"/>
                  </a:srgbClr>
                </a:solidFill>
                <a:latin typeface="微软雅黑"/>
                <a:ea typeface="微软雅黑"/>
              </a:rPr>
              <a:t>6.42</a:t>
            </a:r>
            <a:r>
              <a:rPr lang="zh-CN" sz="1300" b="0" i="0" u="none" strike="noStrike" kern="1200" spc="0" baseline="0" dirty="0">
                <a:ln>
                  <a:noFill/>
                </a:ln>
                <a:solidFill>
                  <a:srgbClr val="53585F">
                    <a:lumMod val="50000"/>
                  </a:srgbClr>
                </a:solidFill>
                <a:latin typeface="微软雅黑"/>
                <a:ea typeface="微软雅黑"/>
              </a:rPr>
              <a:t>年</a:t>
            </a:r>
          </a:p>
          <a:p>
            <a:pPr lvl="0">
              <a:lnSpc>
                <a:spcPct val="150000"/>
              </a:lnSpc>
            </a:pPr>
            <a:r>
              <a:rPr lang="zh-CN" sz="1300" b="0" i="0" u="none" strike="noStrike" kern="1200" spc="0" baseline="0" dirty="0">
                <a:ln>
                  <a:noFill/>
                </a:ln>
                <a:solidFill>
                  <a:srgbClr val="53585F">
                    <a:lumMod val="60000"/>
                    <a:lumOff val="40000"/>
                  </a:srgbClr>
                </a:solidFill>
                <a:latin typeface="微软雅黑"/>
                <a:ea typeface="微软雅黑"/>
              </a:rPr>
              <a:t>目标职级信息：</a:t>
            </a:r>
            <a:r>
              <a:rPr lang="zh-CN" altLang="en-US" sz="1300" dirty="0">
                <a:solidFill>
                  <a:srgbClr val="53585F">
                    <a:lumMod val="50000"/>
                  </a:srgbClr>
                </a:solidFill>
                <a:latin typeface="微软雅黑"/>
                <a:ea typeface="微软雅黑"/>
              </a:rPr>
              <a:t>晋级 技术研发类－</a:t>
            </a:r>
            <a:r>
              <a:rPr lang="en" altLang="zh-CN" sz="1300" dirty="0">
                <a:solidFill>
                  <a:srgbClr val="53585F">
                    <a:lumMod val="50000"/>
                  </a:srgbClr>
                </a:solidFill>
                <a:latin typeface="微软雅黑"/>
                <a:ea typeface="微软雅黑"/>
              </a:rPr>
              <a:t>TRD T10 </a:t>
            </a:r>
            <a:r>
              <a:rPr lang="zh-CN" altLang="en-US" sz="1300" dirty="0">
                <a:solidFill>
                  <a:srgbClr val="53585F">
                    <a:lumMod val="50000"/>
                  </a:srgbClr>
                </a:solidFill>
                <a:latin typeface="微软雅黑"/>
                <a:ea typeface="微软雅黑"/>
              </a:rPr>
              <a:t>后台开发</a:t>
            </a:r>
            <a:endParaRPr lang="en-US" sz="1300" dirty="0">
              <a:solidFill>
                <a:srgbClr val="53585F">
                  <a:lumMod val="50000"/>
                </a:srgbClr>
              </a:solidFill>
              <a:latin typeface="微软雅黑"/>
              <a:ea typeface="微软雅黑"/>
            </a:endParaRPr>
          </a:p>
        </p:txBody>
      </p:sp>
      <p:sp>
        <p:nvSpPr>
          <p:cNvPr id="18" name="文本框 17"/>
          <p:cNvSpPr txBox="1"/>
          <p:nvPr/>
        </p:nvSpPr>
        <p:spPr>
          <a:xfrm>
            <a:off x="397859" y="2350573"/>
            <a:ext cx="987301" cy="425758"/>
          </a:xfrm>
          <a:prstGeom prst="rect">
            <a:avLst/>
          </a:prstGeom>
          <a:noFill/>
          <a:ln>
            <a:noFill/>
          </a:ln>
        </p:spPr>
        <p:txBody>
          <a:bodyPr vert="horz" wrap="square" lIns="50800" tIns="50800" rIns="50800" bIns="50800" numCol="1" spcCol="38100" anchor="ctr">
            <a:spAutoFit/>
          </a:bodyPr>
          <a:lstStyle/>
          <a:p>
            <a:pPr marL="0" lvl="0" indent="0" algn="l" defTabSz="914400">
              <a:lnSpc>
                <a:spcPct val="150000"/>
              </a:lnSpc>
              <a:spcBef>
                <a:spcPts val="0"/>
              </a:spcBef>
              <a:spcAft>
                <a:spcPts val="0"/>
              </a:spcAft>
              <a:buClrTx/>
              <a:buSzTx/>
              <a:buFontTx/>
              <a:buNone/>
            </a:pPr>
            <a:r>
              <a:rPr lang="zh-CN" sz="1400" b="1" i="0" u="none" strike="noStrike" kern="1200" spc="0" baseline="0">
                <a:ln>
                  <a:noFill/>
                </a:ln>
                <a:solidFill>
                  <a:srgbClr val="53585F">
                    <a:lumMod val="50000"/>
                  </a:srgbClr>
                </a:solidFill>
                <a:latin typeface="微软雅黑"/>
                <a:ea typeface="微软雅黑"/>
              </a:rPr>
              <a:t>鹅厂经历</a:t>
            </a:r>
            <a:r>
              <a:rPr lang="zh-CN" sz="1400" b="0" i="0" u="none" strike="noStrike" kern="1200" spc="0" baseline="0">
                <a:ln>
                  <a:noFill/>
                </a:ln>
                <a:solidFill>
                  <a:srgbClr val="53585F">
                    <a:lumMod val="50000"/>
                  </a:srgbClr>
                </a:solidFill>
                <a:latin typeface="微软雅黑"/>
                <a:ea typeface="微软雅黑"/>
              </a:rPr>
              <a:t>：</a:t>
            </a:r>
            <a:endParaRPr lang="en-US" sz="1400" b="0" i="0" u="none" strike="noStrike" kern="1200" spc="0" baseline="0">
              <a:ln>
                <a:noFill/>
              </a:ln>
              <a:solidFill>
                <a:srgbClr val="53585F">
                  <a:lumMod val="50000"/>
                </a:srgbClr>
              </a:solidFill>
              <a:latin typeface="微软雅黑"/>
              <a:ea typeface="微软雅黑"/>
            </a:endParaRPr>
          </a:p>
        </p:txBody>
      </p:sp>
      <p:sp>
        <p:nvSpPr>
          <p:cNvPr id="19" name="文本框 18"/>
          <p:cNvSpPr txBox="1"/>
          <p:nvPr/>
        </p:nvSpPr>
        <p:spPr>
          <a:xfrm>
            <a:off x="4287266" y="2350574"/>
            <a:ext cx="1194172" cy="425758"/>
          </a:xfrm>
          <a:prstGeom prst="rect">
            <a:avLst/>
          </a:prstGeom>
          <a:noFill/>
          <a:ln>
            <a:noFill/>
          </a:ln>
        </p:spPr>
        <p:txBody>
          <a:bodyPr vert="horz" wrap="square" lIns="50800" tIns="50800" rIns="50800" bIns="50800" numCol="1" spcCol="38100" anchor="ctr">
            <a:spAutoFit/>
          </a:bodyPr>
          <a:lstStyle/>
          <a:p>
            <a:pPr marL="0" lvl="0" indent="0" algn="l" defTabSz="914400">
              <a:lnSpc>
                <a:spcPct val="150000"/>
              </a:lnSpc>
              <a:spcBef>
                <a:spcPts val="0"/>
              </a:spcBef>
              <a:spcAft>
                <a:spcPts val="0"/>
              </a:spcAft>
              <a:buClrTx/>
              <a:buSzTx/>
              <a:buFontTx/>
              <a:buNone/>
            </a:pPr>
            <a:r>
              <a:rPr lang="zh-CN" sz="1400" b="1" i="0" u="none" strike="noStrike" kern="1200" spc="0" baseline="0">
                <a:ln>
                  <a:noFill/>
                </a:ln>
                <a:solidFill>
                  <a:srgbClr val="53585F">
                    <a:lumMod val="50000"/>
                  </a:srgbClr>
                </a:solidFill>
                <a:latin typeface="微软雅黑"/>
                <a:ea typeface="微软雅黑"/>
              </a:rPr>
              <a:t>其他工作经历</a:t>
            </a:r>
            <a:r>
              <a:rPr lang="zh-CN" sz="1400" b="0" i="0" u="none" strike="noStrike" kern="1200" spc="0" baseline="0">
                <a:ln>
                  <a:noFill/>
                </a:ln>
                <a:solidFill>
                  <a:srgbClr val="53585F">
                    <a:lumMod val="50000"/>
                  </a:srgbClr>
                </a:solidFill>
                <a:latin typeface="微软雅黑"/>
                <a:ea typeface="微软雅黑"/>
              </a:rPr>
              <a:t>：</a:t>
            </a:r>
            <a:endParaRPr lang="en-US" sz="1400" b="0" i="0" u="none" strike="noStrike" kern="1200" spc="0" baseline="0">
              <a:ln>
                <a:noFill/>
              </a:ln>
              <a:solidFill>
                <a:srgbClr val="53585F">
                  <a:lumMod val="50000"/>
                </a:srgbClr>
              </a:solidFill>
              <a:latin typeface="微软雅黑"/>
              <a:ea typeface="微软雅黑"/>
            </a:endParaRPr>
          </a:p>
        </p:txBody>
      </p:sp>
      <p:sp>
        <p:nvSpPr>
          <p:cNvPr id="20" name="文本框 19"/>
          <p:cNvSpPr txBox="1"/>
          <p:nvPr/>
        </p:nvSpPr>
        <p:spPr>
          <a:xfrm>
            <a:off x="8334550" y="2343264"/>
            <a:ext cx="1194172" cy="425758"/>
          </a:xfrm>
          <a:prstGeom prst="rect">
            <a:avLst/>
          </a:prstGeom>
          <a:noFill/>
          <a:ln>
            <a:noFill/>
          </a:ln>
        </p:spPr>
        <p:txBody>
          <a:bodyPr vert="horz" wrap="square" lIns="50800" tIns="50800" rIns="50800" bIns="50800" numCol="1" spcCol="38100" anchor="ctr">
            <a:spAutoFit/>
          </a:bodyPr>
          <a:lstStyle/>
          <a:p>
            <a:pPr marL="0" lvl="0" indent="0" algn="l" defTabSz="914400">
              <a:lnSpc>
                <a:spcPct val="150000"/>
              </a:lnSpc>
              <a:spcBef>
                <a:spcPts val="0"/>
              </a:spcBef>
              <a:spcAft>
                <a:spcPts val="0"/>
              </a:spcAft>
              <a:buClrTx/>
              <a:buSzTx/>
              <a:buFontTx/>
              <a:buNone/>
            </a:pPr>
            <a:r>
              <a:rPr lang="zh-CN" sz="1400" b="1" i="0" u="none" strike="noStrike" kern="1200" spc="0" baseline="0">
                <a:ln>
                  <a:noFill/>
                </a:ln>
                <a:solidFill>
                  <a:srgbClr val="53585F">
                    <a:lumMod val="50000"/>
                  </a:srgbClr>
                </a:solidFill>
                <a:latin typeface="微软雅黑"/>
                <a:ea typeface="微软雅黑"/>
              </a:rPr>
              <a:t>学历：</a:t>
            </a:r>
            <a:endParaRPr lang="en-US" sz="1400" b="1" i="0" u="none" strike="noStrike" kern="1200" spc="0" baseline="0">
              <a:ln>
                <a:noFill/>
              </a:ln>
              <a:solidFill>
                <a:srgbClr val="53585F">
                  <a:lumMod val="50000"/>
                </a:srgbClr>
              </a:solidFill>
              <a:latin typeface="微软雅黑"/>
              <a:ea typeface="微软雅黑"/>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30</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附录</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2"/>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12" name="文本框 11">
            <a:extLst>
              <a:ext uri="{FF2B5EF4-FFF2-40B4-BE49-F238E27FC236}">
                <a16:creationId xmlns:a16="http://schemas.microsoft.com/office/drawing/2014/main" id="{BE196184-B20B-6148-9143-C8C6461D9C0A}"/>
              </a:ext>
            </a:extLst>
          </p:cNvPr>
          <p:cNvSpPr txBox="1"/>
          <p:nvPr/>
        </p:nvSpPr>
        <p:spPr>
          <a:xfrm>
            <a:off x="336592" y="724496"/>
            <a:ext cx="2205842" cy="369332"/>
          </a:xfrm>
          <a:prstGeom prst="rect">
            <a:avLst/>
          </a:prstGeom>
          <a:noFill/>
        </p:spPr>
        <p:txBody>
          <a:bodyPr wrap="square">
            <a:spAutoFit/>
          </a:bodyPr>
          <a:lstStyle/>
          <a:p>
            <a:r>
              <a:rPr lang="zh-CN" altLang="en-US" dirty="0">
                <a:solidFill>
                  <a:srgbClr val="034FD8"/>
                </a:solidFill>
                <a:latin typeface="腾讯体 W7"/>
                <a:ea typeface="腾讯体 W7"/>
              </a:rPr>
              <a:t>数据分析相关：</a:t>
            </a:r>
          </a:p>
        </p:txBody>
      </p:sp>
      <p:sp>
        <p:nvSpPr>
          <p:cNvPr id="2" name="文本框 1">
            <a:extLst>
              <a:ext uri="{FF2B5EF4-FFF2-40B4-BE49-F238E27FC236}">
                <a16:creationId xmlns:a16="http://schemas.microsoft.com/office/drawing/2014/main" id="{28E61EE4-B7BA-094B-BED9-1B8774EA2B0A}"/>
              </a:ext>
            </a:extLst>
          </p:cNvPr>
          <p:cNvSpPr txBox="1"/>
          <p:nvPr/>
        </p:nvSpPr>
        <p:spPr>
          <a:xfrm>
            <a:off x="599704" y="1312223"/>
            <a:ext cx="184731" cy="369332"/>
          </a:xfrm>
          <a:prstGeom prst="rect">
            <a:avLst/>
          </a:prstGeom>
          <a:noFill/>
        </p:spPr>
        <p:txBody>
          <a:bodyPr wrap="none" rtlCol="0">
            <a:spAutoFit/>
          </a:bodyPr>
          <a:lstStyle/>
          <a:p>
            <a:endParaRPr kumimoji="1" lang="zh-CN" altLang="en-US" dirty="0"/>
          </a:p>
        </p:txBody>
      </p:sp>
      <p:grpSp>
        <p:nvGrpSpPr>
          <p:cNvPr id="9" name="组合 8">
            <a:extLst>
              <a:ext uri="{FF2B5EF4-FFF2-40B4-BE49-F238E27FC236}">
                <a16:creationId xmlns:a16="http://schemas.microsoft.com/office/drawing/2014/main" id="{F8447B56-2766-9440-A332-BF03C1D62852}"/>
              </a:ext>
            </a:extLst>
          </p:cNvPr>
          <p:cNvGrpSpPr/>
          <p:nvPr/>
        </p:nvGrpSpPr>
        <p:grpSpPr>
          <a:xfrm>
            <a:off x="382692" y="1094210"/>
            <a:ext cx="5211369" cy="2992052"/>
            <a:chOff x="382692" y="1094210"/>
            <a:chExt cx="5211369" cy="2992052"/>
          </a:xfrm>
        </p:grpSpPr>
        <p:pic>
          <p:nvPicPr>
            <p:cNvPr id="6" name="图片 5">
              <a:extLst>
                <a:ext uri="{FF2B5EF4-FFF2-40B4-BE49-F238E27FC236}">
                  <a16:creationId xmlns:a16="http://schemas.microsoft.com/office/drawing/2014/main" id="{E3CBC7B7-9970-AC44-9E69-289EA6C60516}"/>
                </a:ext>
              </a:extLst>
            </p:cNvPr>
            <p:cNvPicPr>
              <a:picLocks noChangeAspect="1"/>
            </p:cNvPicPr>
            <p:nvPr/>
          </p:nvPicPr>
          <p:blipFill>
            <a:blip r:embed="rId3"/>
            <a:stretch>
              <a:fillRect/>
            </a:stretch>
          </p:blipFill>
          <p:spPr>
            <a:xfrm>
              <a:off x="382692" y="1094210"/>
              <a:ext cx="5211369" cy="2745831"/>
            </a:xfrm>
            <a:prstGeom prst="rect">
              <a:avLst/>
            </a:prstGeom>
          </p:spPr>
        </p:pic>
        <p:sp>
          <p:nvSpPr>
            <p:cNvPr id="8" name="文本框 7">
              <a:extLst>
                <a:ext uri="{FF2B5EF4-FFF2-40B4-BE49-F238E27FC236}">
                  <a16:creationId xmlns:a16="http://schemas.microsoft.com/office/drawing/2014/main" id="{01EC5A58-F139-5947-A9F9-4809312DB33A}"/>
                </a:ext>
              </a:extLst>
            </p:cNvPr>
            <p:cNvSpPr txBox="1"/>
            <p:nvPr/>
          </p:nvSpPr>
          <p:spPr>
            <a:xfrm>
              <a:off x="2710095" y="3840041"/>
              <a:ext cx="556563" cy="246221"/>
            </a:xfrm>
            <a:prstGeom prst="rect">
              <a:avLst/>
            </a:prstGeom>
            <a:noFill/>
          </p:spPr>
          <p:txBody>
            <a:bodyPr wrap="none" rtlCol="0">
              <a:spAutoFit/>
            </a:bodyPr>
            <a:lstStyle/>
            <a:p>
              <a:r>
                <a:rPr kumimoji="1" lang="zh-CN" altLang="en-US" sz="1000" dirty="0">
                  <a:solidFill>
                    <a:schemeClr val="bg2">
                      <a:lumMod val="10000"/>
                    </a:schemeClr>
                  </a:solidFill>
                  <a:latin typeface="+mj-lt"/>
                </a:rPr>
                <a:t>媒资</a:t>
              </a:r>
              <a:r>
                <a:rPr kumimoji="1" lang="en-US" altLang="zh-CN" sz="1000" dirty="0">
                  <a:solidFill>
                    <a:schemeClr val="bg2">
                      <a:lumMod val="10000"/>
                    </a:schemeClr>
                  </a:solidFill>
                  <a:latin typeface="+mj-lt"/>
                </a:rPr>
                <a:t>bi</a:t>
              </a:r>
              <a:endParaRPr kumimoji="1" lang="zh-CN" altLang="en-US" sz="1000" dirty="0">
                <a:solidFill>
                  <a:schemeClr val="bg2">
                    <a:lumMod val="10000"/>
                  </a:schemeClr>
                </a:solidFill>
                <a:latin typeface="+mj-lt"/>
              </a:endParaRPr>
            </a:p>
          </p:txBody>
        </p:sp>
      </p:grpSp>
      <p:grpSp>
        <p:nvGrpSpPr>
          <p:cNvPr id="14" name="组合 13">
            <a:extLst>
              <a:ext uri="{FF2B5EF4-FFF2-40B4-BE49-F238E27FC236}">
                <a16:creationId xmlns:a16="http://schemas.microsoft.com/office/drawing/2014/main" id="{F963B064-8447-C748-8580-D24C0056D5B2}"/>
              </a:ext>
            </a:extLst>
          </p:cNvPr>
          <p:cNvGrpSpPr/>
          <p:nvPr/>
        </p:nvGrpSpPr>
        <p:grpSpPr>
          <a:xfrm>
            <a:off x="6247483" y="474263"/>
            <a:ext cx="5112039" cy="3611999"/>
            <a:chOff x="6247483" y="474263"/>
            <a:chExt cx="5112039" cy="3611999"/>
          </a:xfrm>
        </p:grpSpPr>
        <p:pic>
          <p:nvPicPr>
            <p:cNvPr id="13" name="图片 12">
              <a:extLst>
                <a:ext uri="{FF2B5EF4-FFF2-40B4-BE49-F238E27FC236}">
                  <a16:creationId xmlns:a16="http://schemas.microsoft.com/office/drawing/2014/main" id="{EEEA48B0-CF81-194A-B466-44FEC91F042E}"/>
                </a:ext>
              </a:extLst>
            </p:cNvPr>
            <p:cNvPicPr>
              <a:picLocks noChangeAspect="1"/>
            </p:cNvPicPr>
            <p:nvPr/>
          </p:nvPicPr>
          <p:blipFill>
            <a:blip r:embed="rId4"/>
            <a:stretch>
              <a:fillRect/>
            </a:stretch>
          </p:blipFill>
          <p:spPr>
            <a:xfrm>
              <a:off x="6247483" y="474263"/>
              <a:ext cx="5112039" cy="3365778"/>
            </a:xfrm>
            <a:prstGeom prst="rect">
              <a:avLst/>
            </a:prstGeom>
          </p:spPr>
        </p:pic>
        <p:sp>
          <p:nvSpPr>
            <p:cNvPr id="19" name="文本框 18">
              <a:extLst>
                <a:ext uri="{FF2B5EF4-FFF2-40B4-BE49-F238E27FC236}">
                  <a16:creationId xmlns:a16="http://schemas.microsoft.com/office/drawing/2014/main" id="{6A4A4329-D086-1F4E-976D-546FEF85734C}"/>
                </a:ext>
              </a:extLst>
            </p:cNvPr>
            <p:cNvSpPr txBox="1"/>
            <p:nvPr/>
          </p:nvSpPr>
          <p:spPr>
            <a:xfrm>
              <a:off x="8134088" y="3840041"/>
              <a:ext cx="1338828" cy="246221"/>
            </a:xfrm>
            <a:prstGeom prst="rect">
              <a:avLst/>
            </a:prstGeom>
            <a:noFill/>
          </p:spPr>
          <p:txBody>
            <a:bodyPr wrap="none" rtlCol="0">
              <a:spAutoFit/>
            </a:bodyPr>
            <a:lstStyle/>
            <a:p>
              <a:r>
                <a:rPr kumimoji="1" lang="zh-CN" altLang="en-US" sz="1000" dirty="0">
                  <a:solidFill>
                    <a:schemeClr val="bg2">
                      <a:lumMod val="10000"/>
                    </a:schemeClr>
                  </a:solidFill>
                  <a:latin typeface="+mj-lt"/>
                </a:rPr>
                <a:t>版权打击全链路看板</a:t>
              </a:r>
            </a:p>
          </p:txBody>
        </p:sp>
      </p:grpSp>
      <p:grpSp>
        <p:nvGrpSpPr>
          <p:cNvPr id="16" name="组合 15">
            <a:extLst>
              <a:ext uri="{FF2B5EF4-FFF2-40B4-BE49-F238E27FC236}">
                <a16:creationId xmlns:a16="http://schemas.microsoft.com/office/drawing/2014/main" id="{58E3AAF6-69F5-A149-BAD0-E085D87BCDF9}"/>
              </a:ext>
            </a:extLst>
          </p:cNvPr>
          <p:cNvGrpSpPr/>
          <p:nvPr/>
        </p:nvGrpSpPr>
        <p:grpSpPr>
          <a:xfrm>
            <a:off x="336592" y="4061069"/>
            <a:ext cx="8363485" cy="2414673"/>
            <a:chOff x="336592" y="4061069"/>
            <a:chExt cx="8363485" cy="2414673"/>
          </a:xfrm>
        </p:grpSpPr>
        <p:sp>
          <p:nvSpPr>
            <p:cNvPr id="20" name="文本框 19">
              <a:extLst>
                <a:ext uri="{FF2B5EF4-FFF2-40B4-BE49-F238E27FC236}">
                  <a16:creationId xmlns:a16="http://schemas.microsoft.com/office/drawing/2014/main" id="{9D887406-2E11-6A48-9DB5-6497CD7E2238}"/>
                </a:ext>
              </a:extLst>
            </p:cNvPr>
            <p:cNvSpPr txBox="1"/>
            <p:nvPr/>
          </p:nvSpPr>
          <p:spPr>
            <a:xfrm>
              <a:off x="336592" y="4061069"/>
              <a:ext cx="2205842" cy="369332"/>
            </a:xfrm>
            <a:prstGeom prst="rect">
              <a:avLst/>
            </a:prstGeom>
            <a:noFill/>
          </p:spPr>
          <p:txBody>
            <a:bodyPr wrap="square">
              <a:spAutoFit/>
            </a:bodyPr>
            <a:lstStyle/>
            <a:p>
              <a:r>
                <a:rPr lang="zh-CN" altLang="en-US" dirty="0">
                  <a:solidFill>
                    <a:srgbClr val="034FD8"/>
                  </a:solidFill>
                  <a:latin typeface="腾讯体 W7"/>
                  <a:ea typeface="腾讯体 W7"/>
                </a:rPr>
                <a:t>数据检索相关：</a:t>
              </a:r>
            </a:p>
          </p:txBody>
        </p:sp>
        <p:pic>
          <p:nvPicPr>
            <p:cNvPr id="15" name="图片 14">
              <a:extLst>
                <a:ext uri="{FF2B5EF4-FFF2-40B4-BE49-F238E27FC236}">
                  <a16:creationId xmlns:a16="http://schemas.microsoft.com/office/drawing/2014/main" id="{DE7D0E63-244B-B24D-AD2D-AC58CE4CCD2A}"/>
                </a:ext>
              </a:extLst>
            </p:cNvPr>
            <p:cNvPicPr>
              <a:picLocks noChangeAspect="1"/>
            </p:cNvPicPr>
            <p:nvPr/>
          </p:nvPicPr>
          <p:blipFill>
            <a:blip r:embed="rId5"/>
            <a:stretch>
              <a:fillRect/>
            </a:stretch>
          </p:blipFill>
          <p:spPr>
            <a:xfrm>
              <a:off x="336592" y="4451328"/>
              <a:ext cx="8363485" cy="2024414"/>
            </a:xfrm>
            <a:prstGeom prst="rect">
              <a:avLst/>
            </a:prstGeom>
          </p:spPr>
        </p:pic>
      </p:grpSp>
    </p:spTree>
    <p:extLst>
      <p:ext uri="{BB962C8B-B14F-4D97-AF65-F5344CB8AC3E}">
        <p14:creationId xmlns:p14="http://schemas.microsoft.com/office/powerpoint/2010/main" val="5828361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31</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附录</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2"/>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13" name="组合 12">
            <a:extLst>
              <a:ext uri="{FF2B5EF4-FFF2-40B4-BE49-F238E27FC236}">
                <a16:creationId xmlns:a16="http://schemas.microsoft.com/office/drawing/2014/main" id="{9737444B-128A-2B43-AF7E-CF7A5C0AA420}"/>
              </a:ext>
            </a:extLst>
          </p:cNvPr>
          <p:cNvGrpSpPr/>
          <p:nvPr/>
        </p:nvGrpSpPr>
        <p:grpSpPr>
          <a:xfrm>
            <a:off x="329187" y="743329"/>
            <a:ext cx="2438488" cy="1573600"/>
            <a:chOff x="382692" y="1034633"/>
            <a:chExt cx="2438488" cy="1573600"/>
          </a:xfrm>
        </p:grpSpPr>
        <p:sp>
          <p:nvSpPr>
            <p:cNvPr id="3" name="文本框 2">
              <a:extLst>
                <a:ext uri="{FF2B5EF4-FFF2-40B4-BE49-F238E27FC236}">
                  <a16:creationId xmlns:a16="http://schemas.microsoft.com/office/drawing/2014/main" id="{08E333A6-CBBD-2546-9CBB-AD2C3C6D7A05}"/>
                </a:ext>
              </a:extLst>
            </p:cNvPr>
            <p:cNvSpPr txBox="1"/>
            <p:nvPr/>
          </p:nvSpPr>
          <p:spPr>
            <a:xfrm>
              <a:off x="382692" y="1407904"/>
              <a:ext cx="2438488" cy="1200329"/>
            </a:xfrm>
            <a:prstGeom prst="rect">
              <a:avLst/>
            </a:prstGeom>
            <a:noFill/>
          </p:spPr>
          <p:txBody>
            <a:bodyPr wrap="none" rtlCol="0">
              <a:spAutoFit/>
            </a:bodyPr>
            <a:lstStyle/>
            <a:p>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存储：</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39426</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元</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月</a:t>
              </a:r>
              <a:endParaRPr kumimoji="1" lang="en-US" altLang="zh-CN" dirty="0">
                <a:solidFill>
                  <a:schemeClr val="bg2">
                    <a:lumMod val="10000"/>
                  </a:schemeClr>
                </a:solidFill>
                <a:latin typeface="Microsoft YaHei" panose="020B0503020204020204" pitchFamily="34" charset="-122"/>
                <a:ea typeface="Microsoft YaHei" panose="020B0503020204020204" pitchFamily="34" charset="-122"/>
              </a:endParaRPr>
            </a:p>
            <a:p>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ES</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47992</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元</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月</a:t>
              </a:r>
              <a:endParaRPr kumimoji="1" lang="en-US" altLang="zh-CN" dirty="0">
                <a:solidFill>
                  <a:schemeClr val="bg2">
                    <a:lumMod val="10000"/>
                  </a:schemeClr>
                </a:solidFill>
                <a:latin typeface="Microsoft YaHei" panose="020B0503020204020204" pitchFamily="34" charset="-122"/>
                <a:ea typeface="Microsoft YaHei" panose="020B0503020204020204" pitchFamily="34" charset="-122"/>
              </a:endParaRPr>
            </a:p>
            <a:p>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消息队列：</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6673</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元</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月</a:t>
              </a:r>
              <a:endParaRPr kumimoji="1" lang="en-US" altLang="zh-CN" dirty="0">
                <a:solidFill>
                  <a:schemeClr val="bg2">
                    <a:lumMod val="10000"/>
                  </a:schemeClr>
                </a:solidFill>
                <a:latin typeface="Microsoft YaHei" panose="020B0503020204020204" pitchFamily="34" charset="-122"/>
                <a:ea typeface="Microsoft YaHei" panose="020B0503020204020204" pitchFamily="34" charset="-122"/>
              </a:endParaRPr>
            </a:p>
            <a:p>
              <a:endParaRPr kumimoji="1" lang="zh-CN" altLang="en-US" dirty="0"/>
            </a:p>
          </p:txBody>
        </p:sp>
        <p:sp>
          <p:nvSpPr>
            <p:cNvPr id="12" name="文本框 11">
              <a:extLst>
                <a:ext uri="{FF2B5EF4-FFF2-40B4-BE49-F238E27FC236}">
                  <a16:creationId xmlns:a16="http://schemas.microsoft.com/office/drawing/2014/main" id="{21C366B0-AFA4-1242-99B9-414400B36808}"/>
                </a:ext>
              </a:extLst>
            </p:cNvPr>
            <p:cNvSpPr txBox="1"/>
            <p:nvPr/>
          </p:nvSpPr>
          <p:spPr>
            <a:xfrm>
              <a:off x="382692" y="1034633"/>
              <a:ext cx="1208315" cy="369332"/>
            </a:xfrm>
            <a:prstGeom prst="rect">
              <a:avLst/>
            </a:prstGeom>
            <a:noFill/>
          </p:spPr>
          <p:txBody>
            <a:bodyPr wrap="square">
              <a:spAutoFit/>
            </a:bodyPr>
            <a:lstStyle/>
            <a:p>
              <a:r>
                <a:rPr lang="zh-CN" altLang="en-US" dirty="0">
                  <a:solidFill>
                    <a:srgbClr val="034FD8"/>
                  </a:solidFill>
                  <a:latin typeface="腾讯体 W7"/>
                  <a:ea typeface="腾讯体 W7"/>
                </a:rPr>
                <a:t>成本计算：</a:t>
              </a:r>
              <a:endParaRPr lang="en-US" altLang="zh-CN" dirty="0">
                <a:solidFill>
                  <a:srgbClr val="034FD8"/>
                </a:solidFill>
                <a:latin typeface="腾讯体 W7"/>
                <a:ea typeface="腾讯体 W7"/>
              </a:endParaRPr>
            </a:p>
          </p:txBody>
        </p:sp>
      </p:grpSp>
      <p:grpSp>
        <p:nvGrpSpPr>
          <p:cNvPr id="23" name="组合 22">
            <a:extLst>
              <a:ext uri="{FF2B5EF4-FFF2-40B4-BE49-F238E27FC236}">
                <a16:creationId xmlns:a16="http://schemas.microsoft.com/office/drawing/2014/main" id="{98C65CBF-A842-8941-9A15-A9A46EC1C5BF}"/>
              </a:ext>
            </a:extLst>
          </p:cNvPr>
          <p:cNvGrpSpPr/>
          <p:nvPr/>
        </p:nvGrpSpPr>
        <p:grpSpPr>
          <a:xfrm>
            <a:off x="3420093" y="743329"/>
            <a:ext cx="7107810" cy="1329624"/>
            <a:chOff x="3420093" y="1034633"/>
            <a:chExt cx="7107810" cy="1329624"/>
          </a:xfrm>
        </p:grpSpPr>
        <p:pic>
          <p:nvPicPr>
            <p:cNvPr id="9" name="图片 8">
              <a:extLst>
                <a:ext uri="{FF2B5EF4-FFF2-40B4-BE49-F238E27FC236}">
                  <a16:creationId xmlns:a16="http://schemas.microsoft.com/office/drawing/2014/main" id="{C793C106-E600-8849-879E-A56A620F9ECD}"/>
                </a:ext>
              </a:extLst>
            </p:cNvPr>
            <p:cNvPicPr>
              <a:picLocks noChangeAspect="1"/>
            </p:cNvPicPr>
            <p:nvPr/>
          </p:nvPicPr>
          <p:blipFill>
            <a:blip r:embed="rId3"/>
            <a:stretch>
              <a:fillRect/>
            </a:stretch>
          </p:blipFill>
          <p:spPr>
            <a:xfrm>
              <a:off x="7742645" y="1034633"/>
              <a:ext cx="2785258" cy="1329624"/>
            </a:xfrm>
            <a:prstGeom prst="rect">
              <a:avLst/>
            </a:prstGeom>
          </p:spPr>
        </p:pic>
        <p:grpSp>
          <p:nvGrpSpPr>
            <p:cNvPr id="8" name="组合 7">
              <a:extLst>
                <a:ext uri="{FF2B5EF4-FFF2-40B4-BE49-F238E27FC236}">
                  <a16:creationId xmlns:a16="http://schemas.microsoft.com/office/drawing/2014/main" id="{5BB0BDE0-52FC-9540-829A-8C7FA3ABF87E}"/>
                </a:ext>
              </a:extLst>
            </p:cNvPr>
            <p:cNvGrpSpPr/>
            <p:nvPr/>
          </p:nvGrpSpPr>
          <p:grpSpPr>
            <a:xfrm>
              <a:off x="3420093" y="1034633"/>
              <a:ext cx="4139275" cy="738664"/>
              <a:chOff x="5783283" y="3179032"/>
              <a:chExt cx="4139275" cy="738664"/>
            </a:xfrm>
          </p:grpSpPr>
          <p:sp>
            <p:nvSpPr>
              <p:cNvPr id="4" name="文本框 3">
                <a:extLst>
                  <a:ext uri="{FF2B5EF4-FFF2-40B4-BE49-F238E27FC236}">
                    <a16:creationId xmlns:a16="http://schemas.microsoft.com/office/drawing/2014/main" id="{9D5DDDAC-C953-CA4A-9AE0-450C872F3A83}"/>
                  </a:ext>
                </a:extLst>
              </p:cNvPr>
              <p:cNvSpPr txBox="1"/>
              <p:nvPr/>
            </p:nvSpPr>
            <p:spPr>
              <a:xfrm>
                <a:off x="5783283" y="3179032"/>
                <a:ext cx="1569660" cy="369332"/>
              </a:xfrm>
              <a:prstGeom prst="rect">
                <a:avLst/>
              </a:prstGeom>
              <a:noFill/>
            </p:spPr>
            <p:txBody>
              <a:bodyPr wrap="none" rtlCol="0">
                <a:spAutoFit/>
              </a:bodyPr>
              <a:lstStyle/>
              <a:p>
                <a:r>
                  <a:rPr lang="zh-CN" altLang="en-US" dirty="0">
                    <a:solidFill>
                      <a:srgbClr val="034FD8"/>
                    </a:solidFill>
                    <a:latin typeface="腾讯体 W7"/>
                    <a:ea typeface="腾讯体 W7"/>
                  </a:rPr>
                  <a:t>可靠性计算：</a:t>
                </a:r>
              </a:p>
            </p:txBody>
          </p:sp>
          <p:sp>
            <p:nvSpPr>
              <p:cNvPr id="6" name="文本框 5">
                <a:extLst>
                  <a:ext uri="{FF2B5EF4-FFF2-40B4-BE49-F238E27FC236}">
                    <a16:creationId xmlns:a16="http://schemas.microsoft.com/office/drawing/2014/main" id="{DC1DB9FA-92EE-2043-8205-1CF793736B7B}"/>
                  </a:ext>
                </a:extLst>
              </p:cNvPr>
              <p:cNvSpPr txBox="1"/>
              <p:nvPr/>
            </p:nvSpPr>
            <p:spPr>
              <a:xfrm>
                <a:off x="5783283" y="3548364"/>
                <a:ext cx="4139275" cy="369332"/>
              </a:xfrm>
              <a:prstGeom prst="rect">
                <a:avLst/>
              </a:prstGeom>
              <a:noFill/>
            </p:spPr>
            <p:txBody>
              <a:bodyPr wrap="none" rtlCol="0">
                <a:spAutoFit/>
              </a:bodyPr>
              <a:lstStyle/>
              <a:p>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(2038+569)/458907247=0.000568%</a:t>
                </a:r>
                <a:endParaRPr kumimoji="1" lang="zh-CN" altLang="en-US"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grpSp>
        <p:nvGrpSpPr>
          <p:cNvPr id="19" name="组合 18">
            <a:extLst>
              <a:ext uri="{FF2B5EF4-FFF2-40B4-BE49-F238E27FC236}">
                <a16:creationId xmlns:a16="http://schemas.microsoft.com/office/drawing/2014/main" id="{973AA9F8-F09D-8441-9DE7-488F2E49C53B}"/>
              </a:ext>
            </a:extLst>
          </p:cNvPr>
          <p:cNvGrpSpPr/>
          <p:nvPr/>
        </p:nvGrpSpPr>
        <p:grpSpPr>
          <a:xfrm>
            <a:off x="-179985" y="2316929"/>
            <a:ext cx="4873770" cy="1200329"/>
            <a:chOff x="-104197" y="1034633"/>
            <a:chExt cx="4873770" cy="1200329"/>
          </a:xfrm>
        </p:grpSpPr>
        <p:sp>
          <p:nvSpPr>
            <p:cNvPr id="20" name="文本框 19">
              <a:extLst>
                <a:ext uri="{FF2B5EF4-FFF2-40B4-BE49-F238E27FC236}">
                  <a16:creationId xmlns:a16="http://schemas.microsoft.com/office/drawing/2014/main" id="{CE496FB5-F7B2-844D-909F-5C4C9EB007F0}"/>
                </a:ext>
              </a:extLst>
            </p:cNvPr>
            <p:cNvSpPr txBox="1"/>
            <p:nvPr/>
          </p:nvSpPr>
          <p:spPr>
            <a:xfrm>
              <a:off x="-104197" y="1360555"/>
              <a:ext cx="4873770" cy="874407"/>
            </a:xfrm>
            <a:prstGeom prst="rect">
              <a:avLst/>
            </a:prstGeom>
            <a:noFill/>
          </p:spPr>
          <p:txBody>
            <a:bodyPr wrap="square" rtlCol="0">
              <a:spAutoFit/>
            </a:bodyPr>
            <a:lstStyle/>
            <a:p>
              <a:pPr lvl="1" algn="ctr">
                <a:lnSpc>
                  <a:spcPct val="150000"/>
                </a:lnSpc>
              </a:pP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视频精品库：</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12TB    </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读</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:2wqps </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写</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:3kqps</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视频</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VV</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库：</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12TB    </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读</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:20wqps </a:t>
              </a:r>
              <a:r>
                <a:rPr kumimoji="1" lang="zh-CN" altLang="en-US" dirty="0">
                  <a:solidFill>
                    <a:schemeClr val="bg2">
                      <a:lumMod val="10000"/>
                    </a:schemeClr>
                  </a:solidFill>
                  <a:latin typeface="Microsoft YaHei" panose="020B0503020204020204" pitchFamily="34" charset="-122"/>
                  <a:ea typeface="Microsoft YaHei" panose="020B0503020204020204" pitchFamily="34" charset="-122"/>
                </a:rPr>
                <a:t>写</a:t>
              </a:r>
              <a:r>
                <a:rPr kumimoji="1" lang="en-US" altLang="zh-CN" dirty="0">
                  <a:solidFill>
                    <a:schemeClr val="bg2">
                      <a:lumMod val="10000"/>
                    </a:schemeClr>
                  </a:solidFill>
                  <a:latin typeface="Microsoft YaHei" panose="020B0503020204020204" pitchFamily="34" charset="-122"/>
                  <a:ea typeface="Microsoft YaHei" panose="020B0503020204020204" pitchFamily="34" charset="-122"/>
                </a:rPr>
                <a:t>:1kqps</a:t>
              </a:r>
            </a:p>
          </p:txBody>
        </p:sp>
        <p:sp>
          <p:nvSpPr>
            <p:cNvPr id="21" name="文本框 20">
              <a:extLst>
                <a:ext uri="{FF2B5EF4-FFF2-40B4-BE49-F238E27FC236}">
                  <a16:creationId xmlns:a16="http://schemas.microsoft.com/office/drawing/2014/main" id="{C5D8E76D-8D69-C34E-AE5F-B036D969BC2B}"/>
                </a:ext>
              </a:extLst>
            </p:cNvPr>
            <p:cNvSpPr txBox="1"/>
            <p:nvPr/>
          </p:nvSpPr>
          <p:spPr>
            <a:xfrm>
              <a:off x="382692" y="1034633"/>
              <a:ext cx="1208315" cy="369332"/>
            </a:xfrm>
            <a:prstGeom prst="rect">
              <a:avLst/>
            </a:prstGeom>
            <a:noFill/>
          </p:spPr>
          <p:txBody>
            <a:bodyPr wrap="square">
              <a:spAutoFit/>
            </a:bodyPr>
            <a:lstStyle/>
            <a:p>
              <a:r>
                <a:rPr lang="zh-CN" altLang="en-US" dirty="0">
                  <a:solidFill>
                    <a:srgbClr val="034FD8"/>
                  </a:solidFill>
                  <a:latin typeface="腾讯体 W7"/>
                  <a:ea typeface="腾讯体 W7"/>
                </a:rPr>
                <a:t>请求量：</a:t>
              </a:r>
              <a:endParaRPr lang="en-US" altLang="zh-CN" dirty="0">
                <a:solidFill>
                  <a:srgbClr val="034FD8"/>
                </a:solidFill>
                <a:latin typeface="腾讯体 W7"/>
                <a:ea typeface="腾讯体 W7"/>
              </a:endParaRPr>
            </a:p>
          </p:txBody>
        </p:sp>
      </p:grpSp>
      <p:grpSp>
        <p:nvGrpSpPr>
          <p:cNvPr id="16" name="组合 15">
            <a:extLst>
              <a:ext uri="{FF2B5EF4-FFF2-40B4-BE49-F238E27FC236}">
                <a16:creationId xmlns:a16="http://schemas.microsoft.com/office/drawing/2014/main" id="{FDBE6FC4-B098-4145-BF1F-E7280F10AB95}"/>
              </a:ext>
            </a:extLst>
          </p:cNvPr>
          <p:cNvGrpSpPr/>
          <p:nvPr/>
        </p:nvGrpSpPr>
        <p:grpSpPr>
          <a:xfrm>
            <a:off x="329187" y="3770387"/>
            <a:ext cx="5975516" cy="2773727"/>
            <a:chOff x="336591" y="3770387"/>
            <a:chExt cx="5975516" cy="2773727"/>
          </a:xfrm>
        </p:grpSpPr>
        <p:sp>
          <p:nvSpPr>
            <p:cNvPr id="22" name="文本框 21">
              <a:extLst>
                <a:ext uri="{FF2B5EF4-FFF2-40B4-BE49-F238E27FC236}">
                  <a16:creationId xmlns:a16="http://schemas.microsoft.com/office/drawing/2014/main" id="{74DF4A4E-D272-5043-A46C-2D02C725DB85}"/>
                </a:ext>
              </a:extLst>
            </p:cNvPr>
            <p:cNvSpPr txBox="1"/>
            <p:nvPr/>
          </p:nvSpPr>
          <p:spPr>
            <a:xfrm>
              <a:off x="336591" y="3770387"/>
              <a:ext cx="1208315" cy="369332"/>
            </a:xfrm>
            <a:prstGeom prst="rect">
              <a:avLst/>
            </a:prstGeom>
            <a:noFill/>
          </p:spPr>
          <p:txBody>
            <a:bodyPr wrap="square">
              <a:spAutoFit/>
            </a:bodyPr>
            <a:lstStyle/>
            <a:p>
              <a:r>
                <a:rPr lang="zh-CN" altLang="en-US" dirty="0">
                  <a:solidFill>
                    <a:srgbClr val="034FD8"/>
                  </a:solidFill>
                  <a:latin typeface="腾讯体 W7"/>
                  <a:ea typeface="腾讯体 W7"/>
                </a:rPr>
                <a:t>压测记录：</a:t>
              </a:r>
              <a:endParaRPr lang="en-US" altLang="zh-CN" dirty="0">
                <a:solidFill>
                  <a:srgbClr val="034FD8"/>
                </a:solidFill>
                <a:latin typeface="腾讯体 W7"/>
                <a:ea typeface="腾讯体 W7"/>
              </a:endParaRPr>
            </a:p>
          </p:txBody>
        </p:sp>
        <p:pic>
          <p:nvPicPr>
            <p:cNvPr id="15" name="图片 14">
              <a:extLst>
                <a:ext uri="{FF2B5EF4-FFF2-40B4-BE49-F238E27FC236}">
                  <a16:creationId xmlns:a16="http://schemas.microsoft.com/office/drawing/2014/main" id="{62978312-5F07-7A47-B244-614CDB402E2A}"/>
                </a:ext>
              </a:extLst>
            </p:cNvPr>
            <p:cNvPicPr>
              <a:picLocks noChangeAspect="1"/>
            </p:cNvPicPr>
            <p:nvPr/>
          </p:nvPicPr>
          <p:blipFill>
            <a:blip r:embed="rId4"/>
            <a:stretch>
              <a:fillRect/>
            </a:stretch>
          </p:blipFill>
          <p:spPr>
            <a:xfrm>
              <a:off x="382692" y="4181860"/>
              <a:ext cx="5929415" cy="2362254"/>
            </a:xfrm>
            <a:prstGeom prst="rect">
              <a:avLst/>
            </a:prstGeom>
          </p:spPr>
        </p:pic>
      </p:grpSp>
      <p:grpSp>
        <p:nvGrpSpPr>
          <p:cNvPr id="25" name="组合 24">
            <a:extLst>
              <a:ext uri="{FF2B5EF4-FFF2-40B4-BE49-F238E27FC236}">
                <a16:creationId xmlns:a16="http://schemas.microsoft.com/office/drawing/2014/main" id="{D8E81487-EB4D-3542-81D3-3AF39864C3AF}"/>
              </a:ext>
            </a:extLst>
          </p:cNvPr>
          <p:cNvGrpSpPr/>
          <p:nvPr/>
        </p:nvGrpSpPr>
        <p:grpSpPr>
          <a:xfrm>
            <a:off x="5180147" y="2316929"/>
            <a:ext cx="2205842" cy="1122432"/>
            <a:chOff x="336592" y="946458"/>
            <a:chExt cx="2205842" cy="1122432"/>
          </a:xfrm>
        </p:grpSpPr>
        <p:grpSp>
          <p:nvGrpSpPr>
            <p:cNvPr id="26" name="组合 25">
              <a:extLst>
                <a:ext uri="{FF2B5EF4-FFF2-40B4-BE49-F238E27FC236}">
                  <a16:creationId xmlns:a16="http://schemas.microsoft.com/office/drawing/2014/main" id="{311D57D5-5C29-D94A-9A35-83615538265F}"/>
                </a:ext>
              </a:extLst>
            </p:cNvPr>
            <p:cNvGrpSpPr/>
            <p:nvPr/>
          </p:nvGrpSpPr>
          <p:grpSpPr>
            <a:xfrm>
              <a:off x="336592" y="1353786"/>
              <a:ext cx="1620957" cy="715104"/>
              <a:chOff x="973776" y="1472540"/>
              <a:chExt cx="1620957" cy="715104"/>
            </a:xfrm>
          </p:grpSpPr>
          <p:sp>
            <p:nvSpPr>
              <p:cNvPr id="28" name="文本框 27">
                <a:extLst>
                  <a:ext uri="{FF2B5EF4-FFF2-40B4-BE49-F238E27FC236}">
                    <a16:creationId xmlns:a16="http://schemas.microsoft.com/office/drawing/2014/main" id="{35D67DC4-CADD-9345-9C36-921598B9E8E4}"/>
                  </a:ext>
                </a:extLst>
              </p:cNvPr>
              <p:cNvSpPr txBox="1"/>
              <p:nvPr/>
            </p:nvSpPr>
            <p:spPr>
              <a:xfrm>
                <a:off x="973776" y="1472540"/>
                <a:ext cx="1620957"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hlinkClick r:id="rId5"/>
                  </a:rPr>
                  <a:t>数据接入层协议</a:t>
                </a:r>
                <a:endParaRPr kumimoji="1" lang="zh-CN" altLang="en-US" sz="1600" dirty="0">
                  <a:latin typeface="Microsoft YaHei" panose="020B0503020204020204" pitchFamily="34" charset="-122"/>
                  <a:ea typeface="Microsoft YaHei" panose="020B0503020204020204" pitchFamily="34" charset="-122"/>
                </a:endParaRPr>
              </a:p>
            </p:txBody>
          </p:sp>
          <p:sp>
            <p:nvSpPr>
              <p:cNvPr id="29" name="文本框 28">
                <a:extLst>
                  <a:ext uri="{FF2B5EF4-FFF2-40B4-BE49-F238E27FC236}">
                    <a16:creationId xmlns:a16="http://schemas.microsoft.com/office/drawing/2014/main" id="{7F7A962F-37E2-4546-B7D9-F494568E344F}"/>
                  </a:ext>
                </a:extLst>
              </p:cNvPr>
              <p:cNvSpPr txBox="1"/>
              <p:nvPr/>
            </p:nvSpPr>
            <p:spPr>
              <a:xfrm>
                <a:off x="973776" y="1849090"/>
                <a:ext cx="1620957" cy="338554"/>
              </a:xfrm>
              <a:prstGeom prst="rect">
                <a:avLst/>
              </a:prstGeom>
              <a:noFill/>
            </p:spPr>
            <p:txBody>
              <a:bodyPr wrap="none" rtlCol="0">
                <a:spAutoFit/>
              </a:bodyPr>
              <a:lstStyle/>
              <a:p>
                <a:r>
                  <a:rPr kumimoji="1" lang="zh-CN" altLang="en-US" sz="1600" dirty="0">
                    <a:latin typeface="Microsoft YaHei" panose="020B0503020204020204" pitchFamily="34" charset="-122"/>
                    <a:ea typeface="Microsoft YaHei" panose="020B0503020204020204" pitchFamily="34" charset="-122"/>
                    <a:hlinkClick r:id="rId6"/>
                  </a:rPr>
                  <a:t>数据适配层协议</a:t>
                </a:r>
                <a:endParaRPr kumimoji="1" lang="zh-CN" altLang="en-US" sz="1600" dirty="0">
                  <a:latin typeface="Microsoft YaHei" panose="020B0503020204020204" pitchFamily="34" charset="-122"/>
                  <a:ea typeface="Microsoft YaHei" panose="020B0503020204020204" pitchFamily="34" charset="-122"/>
                </a:endParaRPr>
              </a:p>
            </p:txBody>
          </p:sp>
        </p:grpSp>
        <p:sp>
          <p:nvSpPr>
            <p:cNvPr id="27" name="文本框 26">
              <a:extLst>
                <a:ext uri="{FF2B5EF4-FFF2-40B4-BE49-F238E27FC236}">
                  <a16:creationId xmlns:a16="http://schemas.microsoft.com/office/drawing/2014/main" id="{FCA3C3B7-EAD9-AA4A-BCCA-1649998A8434}"/>
                </a:ext>
              </a:extLst>
            </p:cNvPr>
            <p:cNvSpPr txBox="1"/>
            <p:nvPr/>
          </p:nvSpPr>
          <p:spPr>
            <a:xfrm>
              <a:off x="336592" y="946458"/>
              <a:ext cx="2205842" cy="369332"/>
            </a:xfrm>
            <a:prstGeom prst="rect">
              <a:avLst/>
            </a:prstGeom>
            <a:noFill/>
          </p:spPr>
          <p:txBody>
            <a:bodyPr wrap="square">
              <a:spAutoFit/>
            </a:bodyPr>
            <a:lstStyle/>
            <a:p>
              <a:r>
                <a:rPr lang="zh-CN" altLang="en-US" dirty="0">
                  <a:solidFill>
                    <a:srgbClr val="034FD8"/>
                  </a:solidFill>
                  <a:latin typeface="腾讯体 W7"/>
                  <a:ea typeface="腾讯体 W7"/>
                </a:rPr>
                <a:t>底层存储服务协议：</a:t>
              </a:r>
            </a:p>
          </p:txBody>
        </p:sp>
      </p:grpSp>
    </p:spTree>
    <p:extLst>
      <p:ext uri="{BB962C8B-B14F-4D97-AF65-F5344CB8AC3E}">
        <p14:creationId xmlns:p14="http://schemas.microsoft.com/office/powerpoint/2010/main" val="30502667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32</a:t>
            </a:fld>
            <a:endParaRPr sz="1200" b="0" i="0" u="none" strike="noStrike" kern="0" spc="0" baseline="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附录</a:t>
            </a:r>
            <a:r>
              <a:rPr lang="en-US" altLang="zh-CN" sz="2400" dirty="0">
                <a:latin typeface="腾讯体 W7"/>
                <a:ea typeface="腾讯体 W7"/>
              </a:rPr>
              <a:t>-</a:t>
            </a:r>
            <a:r>
              <a:rPr lang="zh-CN" altLang="en-US" sz="2400" dirty="0">
                <a:latin typeface="腾讯体 W7"/>
                <a:ea typeface="腾讯体 W7"/>
              </a:rPr>
              <a:t>业界方案</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2"/>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pSp>
        <p:nvGrpSpPr>
          <p:cNvPr id="13" name="组合 12">
            <a:extLst>
              <a:ext uri="{FF2B5EF4-FFF2-40B4-BE49-F238E27FC236}">
                <a16:creationId xmlns:a16="http://schemas.microsoft.com/office/drawing/2014/main" id="{83C06C26-5EE4-974B-9EBF-455AD1E30236}"/>
              </a:ext>
            </a:extLst>
          </p:cNvPr>
          <p:cNvGrpSpPr/>
          <p:nvPr/>
        </p:nvGrpSpPr>
        <p:grpSpPr>
          <a:xfrm>
            <a:off x="382692" y="783873"/>
            <a:ext cx="4508500" cy="4983321"/>
            <a:chOff x="3841750" y="1060450"/>
            <a:chExt cx="4508500" cy="4983321"/>
          </a:xfrm>
        </p:grpSpPr>
        <p:pic>
          <p:nvPicPr>
            <p:cNvPr id="8" name="图片 7">
              <a:extLst>
                <a:ext uri="{FF2B5EF4-FFF2-40B4-BE49-F238E27FC236}">
                  <a16:creationId xmlns:a16="http://schemas.microsoft.com/office/drawing/2014/main" id="{2E091E02-B31B-0B49-8661-1E2B2D042E68}"/>
                </a:ext>
              </a:extLst>
            </p:cNvPr>
            <p:cNvPicPr>
              <a:picLocks noChangeAspect="1"/>
            </p:cNvPicPr>
            <p:nvPr/>
          </p:nvPicPr>
          <p:blipFill>
            <a:blip r:embed="rId3"/>
            <a:stretch>
              <a:fillRect/>
            </a:stretch>
          </p:blipFill>
          <p:spPr>
            <a:xfrm>
              <a:off x="3841750" y="1060450"/>
              <a:ext cx="4508500" cy="4737100"/>
            </a:xfrm>
            <a:prstGeom prst="rect">
              <a:avLst/>
            </a:prstGeom>
          </p:spPr>
        </p:pic>
        <p:sp>
          <p:nvSpPr>
            <p:cNvPr id="9" name="文本框 8">
              <a:extLst>
                <a:ext uri="{FF2B5EF4-FFF2-40B4-BE49-F238E27FC236}">
                  <a16:creationId xmlns:a16="http://schemas.microsoft.com/office/drawing/2014/main" id="{7A6D32E0-402A-BB4F-B947-750C48F4C426}"/>
                </a:ext>
              </a:extLst>
            </p:cNvPr>
            <p:cNvSpPr txBox="1"/>
            <p:nvPr/>
          </p:nvSpPr>
          <p:spPr>
            <a:xfrm>
              <a:off x="5811307" y="5797550"/>
              <a:ext cx="569387" cy="246221"/>
            </a:xfrm>
            <a:prstGeom prst="rect">
              <a:avLst/>
            </a:prstGeom>
            <a:noFill/>
          </p:spPr>
          <p:txBody>
            <a:bodyPr wrap="none" rtlCol="0">
              <a:spAutoFit/>
            </a:bodyPr>
            <a:lstStyle/>
            <a:p>
              <a:r>
                <a:rPr kumimoji="1" lang="zh-CN" altLang="en-US" sz="1000" dirty="0">
                  <a:solidFill>
                    <a:schemeClr val="bg2">
                      <a:lumMod val="10000"/>
                    </a:schemeClr>
                  </a:solidFill>
                  <a:latin typeface="Microsoft YaHei" panose="020B0503020204020204" pitchFamily="34" charset="-122"/>
                  <a:ea typeface="Microsoft YaHei" panose="020B0503020204020204" pitchFamily="34" charset="-122"/>
                </a:rPr>
                <a:t>爱奇艺</a:t>
              </a:r>
            </a:p>
          </p:txBody>
        </p:sp>
      </p:grpSp>
      <p:grpSp>
        <p:nvGrpSpPr>
          <p:cNvPr id="19" name="组合 18">
            <a:extLst>
              <a:ext uri="{FF2B5EF4-FFF2-40B4-BE49-F238E27FC236}">
                <a16:creationId xmlns:a16="http://schemas.microsoft.com/office/drawing/2014/main" id="{DA24B279-4B49-8448-BFE2-6A7403BB8AA6}"/>
              </a:ext>
            </a:extLst>
          </p:cNvPr>
          <p:cNvGrpSpPr/>
          <p:nvPr/>
        </p:nvGrpSpPr>
        <p:grpSpPr>
          <a:xfrm>
            <a:off x="5388141" y="783873"/>
            <a:ext cx="5130758" cy="3287422"/>
            <a:chOff x="336592" y="1228448"/>
            <a:chExt cx="6108658" cy="4239431"/>
          </a:xfrm>
        </p:grpSpPr>
        <p:grpSp>
          <p:nvGrpSpPr>
            <p:cNvPr id="20" name="组合 19">
              <a:extLst>
                <a:ext uri="{FF2B5EF4-FFF2-40B4-BE49-F238E27FC236}">
                  <a16:creationId xmlns:a16="http://schemas.microsoft.com/office/drawing/2014/main" id="{D2EC9577-24DA-1A41-8FB2-EDF1B96EE4D7}"/>
                </a:ext>
              </a:extLst>
            </p:cNvPr>
            <p:cNvGrpSpPr/>
            <p:nvPr/>
          </p:nvGrpSpPr>
          <p:grpSpPr>
            <a:xfrm>
              <a:off x="378921" y="1295758"/>
              <a:ext cx="2831264" cy="2612211"/>
              <a:chOff x="525174" y="2052410"/>
              <a:chExt cx="2831264" cy="2612211"/>
            </a:xfrm>
          </p:grpSpPr>
          <p:grpSp>
            <p:nvGrpSpPr>
              <p:cNvPr id="43" name="组合 42">
                <a:extLst>
                  <a:ext uri="{FF2B5EF4-FFF2-40B4-BE49-F238E27FC236}">
                    <a16:creationId xmlns:a16="http://schemas.microsoft.com/office/drawing/2014/main" id="{0609AEF0-3AF6-734D-A687-1A27E260589B}"/>
                  </a:ext>
                </a:extLst>
              </p:cNvPr>
              <p:cNvGrpSpPr/>
              <p:nvPr/>
            </p:nvGrpSpPr>
            <p:grpSpPr>
              <a:xfrm>
                <a:off x="525174" y="2052410"/>
                <a:ext cx="2831264" cy="2328759"/>
                <a:chOff x="1179556" y="2226123"/>
                <a:chExt cx="3186715" cy="2549462"/>
              </a:xfrm>
            </p:grpSpPr>
            <p:sp>
              <p:nvSpPr>
                <p:cNvPr id="45" name="圆柱体 44">
                  <a:extLst>
                    <a:ext uri="{FF2B5EF4-FFF2-40B4-BE49-F238E27FC236}">
                      <a16:creationId xmlns:a16="http://schemas.microsoft.com/office/drawing/2014/main" id="{0C253E71-E598-D140-A064-25D26D9911E1}"/>
                    </a:ext>
                  </a:extLst>
                </p:cNvPr>
                <p:cNvSpPr/>
                <p:nvPr/>
              </p:nvSpPr>
              <p:spPr>
                <a:xfrm>
                  <a:off x="1179556" y="2974932"/>
                  <a:ext cx="838823" cy="455979"/>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Master1</a:t>
                  </a:r>
                  <a:endParaRPr kumimoji="1" lang="zh-CN" altLang="en-US" sz="1050" dirty="0">
                    <a:solidFill>
                      <a:srgbClr val="FFFFFF"/>
                    </a:solidFill>
                  </a:endParaRPr>
                </a:p>
              </p:txBody>
            </p:sp>
            <p:sp>
              <p:nvSpPr>
                <p:cNvPr id="46" name="圆柱体 45">
                  <a:extLst>
                    <a:ext uri="{FF2B5EF4-FFF2-40B4-BE49-F238E27FC236}">
                      <a16:creationId xmlns:a16="http://schemas.microsoft.com/office/drawing/2014/main" id="{DA136FB2-1345-CB45-B5C8-47F8B3BE063A}"/>
                    </a:ext>
                  </a:extLst>
                </p:cNvPr>
                <p:cNvSpPr/>
                <p:nvPr/>
              </p:nvSpPr>
              <p:spPr>
                <a:xfrm>
                  <a:off x="3527448" y="2980165"/>
                  <a:ext cx="838823" cy="455979"/>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Master2</a:t>
                  </a:r>
                  <a:endParaRPr kumimoji="1" lang="zh-CN" altLang="en-US" sz="1000" dirty="0">
                    <a:solidFill>
                      <a:srgbClr val="FFFFFF"/>
                    </a:solidFill>
                  </a:endParaRPr>
                </a:p>
              </p:txBody>
            </p:sp>
            <p:sp>
              <p:nvSpPr>
                <p:cNvPr id="47" name="圆柱体 46">
                  <a:extLst>
                    <a:ext uri="{FF2B5EF4-FFF2-40B4-BE49-F238E27FC236}">
                      <a16:creationId xmlns:a16="http://schemas.microsoft.com/office/drawing/2014/main" id="{67ACE3F6-2F05-7E41-AFC1-6D10115BBEC2}"/>
                    </a:ext>
                  </a:extLst>
                </p:cNvPr>
                <p:cNvSpPr/>
                <p:nvPr/>
              </p:nvSpPr>
              <p:spPr>
                <a:xfrm>
                  <a:off x="2339086" y="3528438"/>
                  <a:ext cx="838823" cy="455979"/>
                </a:xfrm>
                <a:prstGeom prst="can">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Slave</a:t>
                  </a:r>
                  <a:endParaRPr kumimoji="1" lang="en-US" altLang="zh-CN" sz="1050" dirty="0">
                    <a:solidFill>
                      <a:srgbClr val="FFFFFF"/>
                    </a:solidFill>
                  </a:endParaRPr>
                </a:p>
              </p:txBody>
            </p:sp>
            <p:cxnSp>
              <p:nvCxnSpPr>
                <p:cNvPr id="48" name="直线箭头连接符 47">
                  <a:extLst>
                    <a:ext uri="{FF2B5EF4-FFF2-40B4-BE49-F238E27FC236}">
                      <a16:creationId xmlns:a16="http://schemas.microsoft.com/office/drawing/2014/main" id="{A396CEB6-4116-0A4A-BDB2-477EDF6569AA}"/>
                    </a:ext>
                  </a:extLst>
                </p:cNvPr>
                <p:cNvCxnSpPr>
                  <a:cxnSpLocks/>
                  <a:stCxn id="45" idx="4"/>
                  <a:endCxn id="46" idx="2"/>
                </p:cNvCxnSpPr>
                <p:nvPr/>
              </p:nvCxnSpPr>
              <p:spPr>
                <a:xfrm>
                  <a:off x="2018379" y="3202922"/>
                  <a:ext cx="1509070" cy="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29473BA5-ADA4-0345-807A-996D374759D1}"/>
                    </a:ext>
                  </a:extLst>
                </p:cNvPr>
                <p:cNvCxnSpPr>
                  <a:cxnSpLocks/>
                </p:cNvCxnSpPr>
                <p:nvPr/>
              </p:nvCxnSpPr>
              <p:spPr>
                <a:xfrm flipH="1" flipV="1">
                  <a:off x="2004260" y="3315745"/>
                  <a:ext cx="1511382" cy="1"/>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16DC3209-912A-DE40-A8EB-C108BA3B18FF}"/>
                    </a:ext>
                  </a:extLst>
                </p:cNvPr>
                <p:cNvSpPr txBox="1"/>
                <p:nvPr/>
              </p:nvSpPr>
              <p:spPr>
                <a:xfrm>
                  <a:off x="2790819" y="2920693"/>
                  <a:ext cx="748923" cy="261610"/>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双向复制</a:t>
                  </a:r>
                </a:p>
              </p:txBody>
            </p:sp>
            <p:cxnSp>
              <p:nvCxnSpPr>
                <p:cNvPr id="51" name="直线箭头连接符 50">
                  <a:extLst>
                    <a:ext uri="{FF2B5EF4-FFF2-40B4-BE49-F238E27FC236}">
                      <a16:creationId xmlns:a16="http://schemas.microsoft.com/office/drawing/2014/main" id="{F273614C-005D-BE48-90A8-98C09F00FFB2}"/>
                    </a:ext>
                  </a:extLst>
                </p:cNvPr>
                <p:cNvCxnSpPr>
                  <a:cxnSpLocks/>
                  <a:stCxn id="45" idx="3"/>
                  <a:endCxn id="47" idx="2"/>
                </p:cNvCxnSpPr>
                <p:nvPr/>
              </p:nvCxnSpPr>
              <p:spPr>
                <a:xfrm>
                  <a:off x="1598968" y="3430912"/>
                  <a:ext cx="740118" cy="325516"/>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2" name="矩形 51">
                  <a:extLst>
                    <a:ext uri="{FF2B5EF4-FFF2-40B4-BE49-F238E27FC236}">
                      <a16:creationId xmlns:a16="http://schemas.microsoft.com/office/drawing/2014/main" id="{C2EF8375-FA43-824F-9BE1-DF860DCE80EF}"/>
                    </a:ext>
                  </a:extLst>
                </p:cNvPr>
                <p:cNvSpPr/>
                <p:nvPr/>
              </p:nvSpPr>
              <p:spPr>
                <a:xfrm>
                  <a:off x="2337297" y="4318385"/>
                  <a:ext cx="842400" cy="457200"/>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900" dirty="0">
                      <a:solidFill>
                        <a:srgbClr val="FFFFFF"/>
                      </a:solidFill>
                      <a:latin typeface="Microsoft YaHei" panose="020B0503020204020204" pitchFamily="34" charset="-122"/>
                      <a:ea typeface="Microsoft YaHei" panose="020B0503020204020204" pitchFamily="34" charset="-122"/>
                    </a:rPr>
                    <a:t>MMM</a:t>
                  </a:r>
                  <a:r>
                    <a:rPr kumimoji="1" lang="zh-CN" altLang="en-US" sz="900" dirty="0">
                      <a:solidFill>
                        <a:srgbClr val="FFFFFF"/>
                      </a:solidFill>
                      <a:latin typeface="Microsoft YaHei" panose="020B0503020204020204" pitchFamily="34" charset="-122"/>
                      <a:ea typeface="Microsoft YaHei" panose="020B0503020204020204" pitchFamily="34" charset="-122"/>
                    </a:rPr>
                    <a:t> </a:t>
                  </a:r>
                  <a:r>
                    <a:rPr kumimoji="1" lang="en-US" altLang="zh-CN" sz="900" dirty="0">
                      <a:solidFill>
                        <a:srgbClr val="FFFFFF"/>
                      </a:solidFill>
                      <a:latin typeface="Microsoft YaHei" panose="020B0503020204020204" pitchFamily="34" charset="-122"/>
                      <a:ea typeface="Microsoft YaHei" panose="020B0503020204020204" pitchFamily="34" charset="-122"/>
                    </a:rPr>
                    <a:t>Monitor</a:t>
                  </a:r>
                  <a:endParaRPr kumimoji="1" lang="zh-CN" altLang="en-US" sz="900" dirty="0">
                    <a:solidFill>
                      <a:srgbClr val="FFFFFF"/>
                    </a:solidFill>
                    <a:latin typeface="Microsoft YaHei" panose="020B0503020204020204" pitchFamily="34" charset="-122"/>
                    <a:ea typeface="Microsoft YaHei" panose="020B0503020204020204" pitchFamily="34" charset="-122"/>
                  </a:endParaRPr>
                </a:p>
              </p:txBody>
            </p:sp>
            <p:cxnSp>
              <p:nvCxnSpPr>
                <p:cNvPr id="53" name="直线连接符 52">
                  <a:extLst>
                    <a:ext uri="{FF2B5EF4-FFF2-40B4-BE49-F238E27FC236}">
                      <a16:creationId xmlns:a16="http://schemas.microsoft.com/office/drawing/2014/main" id="{B7AAEB31-90D2-4F46-9EF2-88917B7D2E43}"/>
                    </a:ext>
                  </a:extLst>
                </p:cNvPr>
                <p:cNvCxnSpPr>
                  <a:stCxn id="52" idx="0"/>
                  <a:endCxn id="47" idx="3"/>
                </p:cNvCxnSpPr>
                <p:nvPr/>
              </p:nvCxnSpPr>
              <p:spPr>
                <a:xfrm flipV="1">
                  <a:off x="2758498" y="3984418"/>
                  <a:ext cx="0" cy="333967"/>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4" name="直线连接符 53">
                  <a:extLst>
                    <a:ext uri="{FF2B5EF4-FFF2-40B4-BE49-F238E27FC236}">
                      <a16:creationId xmlns:a16="http://schemas.microsoft.com/office/drawing/2014/main" id="{CF39F842-EBE6-B647-8904-CB01B4FE1906}"/>
                    </a:ext>
                  </a:extLst>
                </p:cNvPr>
                <p:cNvCxnSpPr>
                  <a:cxnSpLocks/>
                  <a:stCxn id="52" idx="0"/>
                  <a:endCxn id="45" idx="3"/>
                </p:cNvCxnSpPr>
                <p:nvPr/>
              </p:nvCxnSpPr>
              <p:spPr>
                <a:xfrm flipH="1" flipV="1">
                  <a:off x="1598968" y="3430912"/>
                  <a:ext cx="1159530" cy="887473"/>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5" name="直线连接符 54">
                  <a:extLst>
                    <a:ext uri="{FF2B5EF4-FFF2-40B4-BE49-F238E27FC236}">
                      <a16:creationId xmlns:a16="http://schemas.microsoft.com/office/drawing/2014/main" id="{00A846FF-BE00-5F4D-A073-EE07453E0F16}"/>
                    </a:ext>
                  </a:extLst>
                </p:cNvPr>
                <p:cNvCxnSpPr>
                  <a:stCxn id="52" idx="0"/>
                  <a:endCxn id="46" idx="3"/>
                </p:cNvCxnSpPr>
                <p:nvPr/>
              </p:nvCxnSpPr>
              <p:spPr>
                <a:xfrm flipV="1">
                  <a:off x="2758498" y="3436145"/>
                  <a:ext cx="1188363" cy="882240"/>
                </a:xfrm>
                <a:prstGeom prst="lin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a:extLst>
                    <a:ext uri="{FF2B5EF4-FFF2-40B4-BE49-F238E27FC236}">
                      <a16:creationId xmlns:a16="http://schemas.microsoft.com/office/drawing/2014/main" id="{7F8C440C-838C-C34B-874C-58405DB73F99}"/>
                    </a:ext>
                  </a:extLst>
                </p:cNvPr>
                <p:cNvGrpSpPr/>
                <p:nvPr/>
              </p:nvGrpSpPr>
              <p:grpSpPr>
                <a:xfrm>
                  <a:off x="2145781" y="2226123"/>
                  <a:ext cx="1200176" cy="600088"/>
                  <a:chOff x="2145781" y="2235123"/>
                  <a:chExt cx="1200176" cy="600088"/>
                </a:xfrm>
              </p:grpSpPr>
              <p:pic>
                <p:nvPicPr>
                  <p:cNvPr id="63" name="图形 62" descr="用户 纯色填充">
                    <a:extLst>
                      <a:ext uri="{FF2B5EF4-FFF2-40B4-BE49-F238E27FC236}">
                        <a16:creationId xmlns:a16="http://schemas.microsoft.com/office/drawing/2014/main" id="{85410265-0E95-D14A-AF4C-F31013A2E7A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145781" y="2235123"/>
                    <a:ext cx="600089" cy="600088"/>
                  </a:xfrm>
                  <a:prstGeom prst="rect">
                    <a:avLst/>
                  </a:prstGeom>
                </p:spPr>
              </p:pic>
              <p:pic>
                <p:nvPicPr>
                  <p:cNvPr id="64" name="图形 63" descr="用户 纯色填充">
                    <a:extLst>
                      <a:ext uri="{FF2B5EF4-FFF2-40B4-BE49-F238E27FC236}">
                        <a16:creationId xmlns:a16="http://schemas.microsoft.com/office/drawing/2014/main" id="{1D88CD1A-CF1D-8A4C-8D85-C0939C85708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45869" y="2235123"/>
                    <a:ext cx="600088" cy="600088"/>
                  </a:xfrm>
                  <a:prstGeom prst="rect">
                    <a:avLst/>
                  </a:prstGeom>
                </p:spPr>
              </p:pic>
            </p:grpSp>
            <p:cxnSp>
              <p:nvCxnSpPr>
                <p:cNvPr id="57" name="直线箭头连接符 56">
                  <a:extLst>
                    <a:ext uri="{FF2B5EF4-FFF2-40B4-BE49-F238E27FC236}">
                      <a16:creationId xmlns:a16="http://schemas.microsoft.com/office/drawing/2014/main" id="{ECBCC15C-2BA6-7E4C-B71D-13560A5C5F50}"/>
                    </a:ext>
                  </a:extLst>
                </p:cNvPr>
                <p:cNvCxnSpPr>
                  <a:cxnSpLocks/>
                  <a:endCxn id="47" idx="1"/>
                </p:cNvCxnSpPr>
                <p:nvPr/>
              </p:nvCxnSpPr>
              <p:spPr>
                <a:xfrm>
                  <a:off x="2745871" y="2755188"/>
                  <a:ext cx="0" cy="77325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文本框 57">
                  <a:extLst>
                    <a:ext uri="{FF2B5EF4-FFF2-40B4-BE49-F238E27FC236}">
                      <a16:creationId xmlns:a16="http://schemas.microsoft.com/office/drawing/2014/main" id="{1482FFD6-3A88-E349-9950-FE67245B55E8}"/>
                    </a:ext>
                  </a:extLst>
                </p:cNvPr>
                <p:cNvSpPr txBox="1"/>
                <p:nvPr/>
              </p:nvSpPr>
              <p:spPr>
                <a:xfrm>
                  <a:off x="2449027" y="2861388"/>
                  <a:ext cx="319318" cy="253916"/>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读</a:t>
                  </a:r>
                </a:p>
              </p:txBody>
            </p:sp>
            <p:cxnSp>
              <p:nvCxnSpPr>
                <p:cNvPr id="59" name="肘形连接符 58">
                  <a:extLst>
                    <a:ext uri="{FF2B5EF4-FFF2-40B4-BE49-F238E27FC236}">
                      <a16:creationId xmlns:a16="http://schemas.microsoft.com/office/drawing/2014/main" id="{1C0FF084-2F0F-1A4B-82DD-3513C16A73F0}"/>
                    </a:ext>
                  </a:extLst>
                </p:cNvPr>
                <p:cNvCxnSpPr>
                  <a:cxnSpLocks/>
                </p:cNvCxnSpPr>
                <p:nvPr/>
              </p:nvCxnSpPr>
              <p:spPr>
                <a:xfrm rot="10800000" flipV="1">
                  <a:off x="1438599" y="2526166"/>
                  <a:ext cx="707183" cy="440229"/>
                </a:xfrm>
                <a:prstGeom prst="bentConnector2">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肘形连接符 59">
                  <a:extLst>
                    <a:ext uri="{FF2B5EF4-FFF2-40B4-BE49-F238E27FC236}">
                      <a16:creationId xmlns:a16="http://schemas.microsoft.com/office/drawing/2014/main" id="{093B1771-727A-404C-8F43-5FD5476229A6}"/>
                    </a:ext>
                  </a:extLst>
                </p:cNvPr>
                <p:cNvCxnSpPr>
                  <a:cxnSpLocks/>
                </p:cNvCxnSpPr>
                <p:nvPr/>
              </p:nvCxnSpPr>
              <p:spPr>
                <a:xfrm>
                  <a:off x="3345957" y="2526167"/>
                  <a:ext cx="707186" cy="446855"/>
                </a:xfrm>
                <a:prstGeom prst="bentConnector2">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a:extLst>
                    <a:ext uri="{FF2B5EF4-FFF2-40B4-BE49-F238E27FC236}">
                      <a16:creationId xmlns:a16="http://schemas.microsoft.com/office/drawing/2014/main" id="{4F529ABD-7466-EF46-8D0C-36829C4A7F4D}"/>
                    </a:ext>
                  </a:extLst>
                </p:cNvPr>
                <p:cNvSpPr txBox="1"/>
                <p:nvPr/>
              </p:nvSpPr>
              <p:spPr>
                <a:xfrm>
                  <a:off x="3539890" y="2281251"/>
                  <a:ext cx="319318" cy="253916"/>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读</a:t>
                  </a:r>
                </a:p>
              </p:txBody>
            </p:sp>
            <p:sp>
              <p:nvSpPr>
                <p:cNvPr id="62" name="文本框 61">
                  <a:extLst>
                    <a:ext uri="{FF2B5EF4-FFF2-40B4-BE49-F238E27FC236}">
                      <a16:creationId xmlns:a16="http://schemas.microsoft.com/office/drawing/2014/main" id="{39D92E9D-3E30-5A4C-9E32-2A9CBA2B1D08}"/>
                    </a:ext>
                  </a:extLst>
                </p:cNvPr>
                <p:cNvSpPr txBox="1"/>
                <p:nvPr/>
              </p:nvSpPr>
              <p:spPr>
                <a:xfrm>
                  <a:off x="1632532" y="2281251"/>
                  <a:ext cx="319318" cy="253916"/>
                </a:xfrm>
                <a:prstGeom prst="rect">
                  <a:avLst/>
                </a:prstGeom>
                <a:noFill/>
              </p:spPr>
              <p:txBody>
                <a:bodyPr wrap="none" rtlCol="0">
                  <a:spAutoFit/>
                </a:bodyPr>
                <a:lstStyle/>
                <a:p>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写</a:t>
                  </a:r>
                </a:p>
              </p:txBody>
            </p:sp>
          </p:grpSp>
          <p:sp>
            <p:nvSpPr>
              <p:cNvPr id="44" name="文本框 43">
                <a:extLst>
                  <a:ext uri="{FF2B5EF4-FFF2-40B4-BE49-F238E27FC236}">
                    <a16:creationId xmlns:a16="http://schemas.microsoft.com/office/drawing/2014/main" id="{027B4B58-57D9-0D4E-9954-0DD3F133AA6C}"/>
                  </a:ext>
                </a:extLst>
              </p:cNvPr>
              <p:cNvSpPr txBox="1"/>
              <p:nvPr/>
            </p:nvSpPr>
            <p:spPr>
              <a:xfrm>
                <a:off x="1492623" y="4410705"/>
                <a:ext cx="848309" cy="253916"/>
              </a:xfrm>
              <a:prstGeom prst="rect">
                <a:avLst/>
              </a:prstGeom>
              <a:noFill/>
            </p:spPr>
            <p:txBody>
              <a:bodyPr wrap="none" rtlCol="0">
                <a:spAutoFit/>
              </a:bodyPr>
              <a:lstStyle/>
              <a:p>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MMM</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集群</a:t>
                </a:r>
              </a:p>
            </p:txBody>
          </p:sp>
        </p:grpSp>
        <p:grpSp>
          <p:nvGrpSpPr>
            <p:cNvPr id="21" name="组合 20">
              <a:extLst>
                <a:ext uri="{FF2B5EF4-FFF2-40B4-BE49-F238E27FC236}">
                  <a16:creationId xmlns:a16="http://schemas.microsoft.com/office/drawing/2014/main" id="{696A0BCF-B9E4-914E-9327-73B7BEDF80D7}"/>
                </a:ext>
              </a:extLst>
            </p:cNvPr>
            <p:cNvGrpSpPr/>
            <p:nvPr/>
          </p:nvGrpSpPr>
          <p:grpSpPr>
            <a:xfrm>
              <a:off x="4224666" y="1295758"/>
              <a:ext cx="2024846" cy="2609264"/>
              <a:chOff x="3642232" y="2052410"/>
              <a:chExt cx="2024846" cy="2609264"/>
            </a:xfrm>
          </p:grpSpPr>
          <p:cxnSp>
            <p:nvCxnSpPr>
              <p:cNvPr id="26" name="直线箭头连接符 25">
                <a:extLst>
                  <a:ext uri="{FF2B5EF4-FFF2-40B4-BE49-F238E27FC236}">
                    <a16:creationId xmlns:a16="http://schemas.microsoft.com/office/drawing/2014/main" id="{518CFB24-9566-0E46-9AA0-9C1BC83E12FD}"/>
                  </a:ext>
                </a:extLst>
              </p:cNvPr>
              <p:cNvCxnSpPr>
                <a:cxnSpLocks/>
                <a:endCxn id="42" idx="0"/>
              </p:cNvCxnSpPr>
              <p:nvPr/>
            </p:nvCxnSpPr>
            <p:spPr>
              <a:xfrm>
                <a:off x="4654655" y="2600549"/>
                <a:ext cx="0" cy="86542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7" name="组合 26">
                <a:extLst>
                  <a:ext uri="{FF2B5EF4-FFF2-40B4-BE49-F238E27FC236}">
                    <a16:creationId xmlns:a16="http://schemas.microsoft.com/office/drawing/2014/main" id="{EC24C92B-7E59-9945-9CC0-465992B53186}"/>
                  </a:ext>
                </a:extLst>
              </p:cNvPr>
              <p:cNvGrpSpPr/>
              <p:nvPr/>
            </p:nvGrpSpPr>
            <p:grpSpPr>
              <a:xfrm>
                <a:off x="3642232" y="3202703"/>
                <a:ext cx="2024846" cy="1458971"/>
                <a:chOff x="3865475" y="2326479"/>
                <a:chExt cx="2024846" cy="1458971"/>
              </a:xfrm>
            </p:grpSpPr>
            <p:grpSp>
              <p:nvGrpSpPr>
                <p:cNvPr id="36" name="组合 35">
                  <a:extLst>
                    <a:ext uri="{FF2B5EF4-FFF2-40B4-BE49-F238E27FC236}">
                      <a16:creationId xmlns:a16="http://schemas.microsoft.com/office/drawing/2014/main" id="{494C09B8-5F03-5946-AAEB-B49228DB5609}"/>
                    </a:ext>
                  </a:extLst>
                </p:cNvPr>
                <p:cNvGrpSpPr/>
                <p:nvPr/>
              </p:nvGrpSpPr>
              <p:grpSpPr>
                <a:xfrm>
                  <a:off x="3865475" y="2326479"/>
                  <a:ext cx="2024846" cy="1186924"/>
                  <a:chOff x="5083578" y="2319000"/>
                  <a:chExt cx="2024846" cy="1186924"/>
                </a:xfrm>
              </p:grpSpPr>
              <p:sp>
                <p:nvSpPr>
                  <p:cNvPr id="38" name="椭圆 37">
                    <a:extLst>
                      <a:ext uri="{FF2B5EF4-FFF2-40B4-BE49-F238E27FC236}">
                        <a16:creationId xmlns:a16="http://schemas.microsoft.com/office/drawing/2014/main" id="{6BC98D62-F412-7043-93AD-7B1E079A50E0}"/>
                      </a:ext>
                    </a:extLst>
                  </p:cNvPr>
                  <p:cNvSpPr/>
                  <p:nvPr/>
                </p:nvSpPr>
                <p:spPr>
                  <a:xfrm>
                    <a:off x="5456208" y="2334701"/>
                    <a:ext cx="1279586" cy="1012503"/>
                  </a:xfrm>
                  <a:prstGeom prst="ellipse">
                    <a:avLst/>
                  </a:prstGeom>
                  <a:no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圆柱体 38">
                    <a:extLst>
                      <a:ext uri="{FF2B5EF4-FFF2-40B4-BE49-F238E27FC236}">
                        <a16:creationId xmlns:a16="http://schemas.microsoft.com/office/drawing/2014/main" id="{CC6AA7D6-6933-934C-9331-CF056C8E8FCD}"/>
                      </a:ext>
                    </a:extLst>
                  </p:cNvPr>
                  <p:cNvSpPr/>
                  <p:nvPr/>
                </p:nvSpPr>
                <p:spPr>
                  <a:xfrm>
                    <a:off x="5083578" y="2319000"/>
                    <a:ext cx="745259" cy="416506"/>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Node1</a:t>
                    </a:r>
                  </a:p>
                </p:txBody>
              </p:sp>
              <p:sp>
                <p:nvSpPr>
                  <p:cNvPr id="40" name="圆柱体 39">
                    <a:extLst>
                      <a:ext uri="{FF2B5EF4-FFF2-40B4-BE49-F238E27FC236}">
                        <a16:creationId xmlns:a16="http://schemas.microsoft.com/office/drawing/2014/main" id="{260B1F46-3ACD-8840-9823-872A8317C433}"/>
                      </a:ext>
                    </a:extLst>
                  </p:cNvPr>
                  <p:cNvSpPr/>
                  <p:nvPr/>
                </p:nvSpPr>
                <p:spPr>
                  <a:xfrm>
                    <a:off x="6363165" y="2319000"/>
                    <a:ext cx="745259" cy="416506"/>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Node2</a:t>
                    </a:r>
                  </a:p>
                </p:txBody>
              </p:sp>
              <p:sp>
                <p:nvSpPr>
                  <p:cNvPr id="41" name="圆柱体 40">
                    <a:extLst>
                      <a:ext uri="{FF2B5EF4-FFF2-40B4-BE49-F238E27FC236}">
                        <a16:creationId xmlns:a16="http://schemas.microsoft.com/office/drawing/2014/main" id="{93DC3056-7846-2645-9457-D93CBEB387AB}"/>
                      </a:ext>
                    </a:extLst>
                  </p:cNvPr>
                  <p:cNvSpPr/>
                  <p:nvPr/>
                </p:nvSpPr>
                <p:spPr>
                  <a:xfrm>
                    <a:off x="5723372" y="3089418"/>
                    <a:ext cx="745259" cy="416506"/>
                  </a:xfrm>
                  <a:prstGeom prst="can">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00" dirty="0">
                        <a:solidFill>
                          <a:srgbClr val="FFFFFF"/>
                        </a:solidFill>
                      </a:rPr>
                      <a:t>Node3</a:t>
                    </a:r>
                  </a:p>
                </p:txBody>
              </p:sp>
              <p:sp>
                <p:nvSpPr>
                  <p:cNvPr id="42" name="文本框 41">
                    <a:extLst>
                      <a:ext uri="{FF2B5EF4-FFF2-40B4-BE49-F238E27FC236}">
                        <a16:creationId xmlns:a16="http://schemas.microsoft.com/office/drawing/2014/main" id="{103FE78B-922E-BB48-AFD0-F5B2D09B2C5A}"/>
                      </a:ext>
                    </a:extLst>
                  </p:cNvPr>
                  <p:cNvSpPr txBox="1"/>
                  <p:nvPr/>
                </p:nvSpPr>
                <p:spPr>
                  <a:xfrm>
                    <a:off x="5490707" y="2582270"/>
                    <a:ext cx="1210588" cy="430887"/>
                  </a:xfrm>
                  <a:prstGeom prst="rect">
                    <a:avLst/>
                  </a:prstGeom>
                  <a:noFill/>
                </p:spPr>
                <p:txBody>
                  <a:bodyPr wrap="none" rtlCol="0">
                    <a:spAutoFit/>
                  </a:bodyPr>
                  <a:lstStyle/>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Group</a:t>
                    </a:r>
                  </a:p>
                  <a:p>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Conmmunicate</a:t>
                    </a:r>
                    <a:endPar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endParaRPr>
                  </a:p>
                </p:txBody>
              </p:sp>
            </p:grpSp>
            <p:sp>
              <p:nvSpPr>
                <p:cNvPr id="37" name="文本框 36">
                  <a:extLst>
                    <a:ext uri="{FF2B5EF4-FFF2-40B4-BE49-F238E27FC236}">
                      <a16:creationId xmlns:a16="http://schemas.microsoft.com/office/drawing/2014/main" id="{73AF79F1-4055-174B-B84D-EF14EDEF2A64}"/>
                    </a:ext>
                  </a:extLst>
                </p:cNvPr>
                <p:cNvSpPr txBox="1"/>
                <p:nvPr/>
              </p:nvSpPr>
              <p:spPr>
                <a:xfrm>
                  <a:off x="4521871" y="3531534"/>
                  <a:ext cx="712054" cy="253916"/>
                </a:xfrm>
                <a:prstGeom prst="rect">
                  <a:avLst/>
                </a:prstGeom>
                <a:noFill/>
              </p:spPr>
              <p:txBody>
                <a:bodyPr wrap="none" rtlCol="0">
                  <a:spAutoFit/>
                </a:bodyPr>
                <a:lstStyle/>
                <a:p>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PXC</a:t>
                  </a: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集群</a:t>
                  </a:r>
                </a:p>
              </p:txBody>
            </p:sp>
          </p:grpSp>
          <p:grpSp>
            <p:nvGrpSpPr>
              <p:cNvPr id="28" name="组合 27">
                <a:extLst>
                  <a:ext uri="{FF2B5EF4-FFF2-40B4-BE49-F238E27FC236}">
                    <a16:creationId xmlns:a16="http://schemas.microsoft.com/office/drawing/2014/main" id="{6684B6A9-5467-B54D-9821-BAF54137D773}"/>
                  </a:ext>
                </a:extLst>
              </p:cNvPr>
              <p:cNvGrpSpPr/>
              <p:nvPr/>
            </p:nvGrpSpPr>
            <p:grpSpPr>
              <a:xfrm>
                <a:off x="4121501" y="2052410"/>
                <a:ext cx="1066308" cy="548139"/>
                <a:chOff x="3970675" y="2113628"/>
                <a:chExt cx="1066308" cy="548139"/>
              </a:xfrm>
            </p:grpSpPr>
            <p:pic>
              <p:nvPicPr>
                <p:cNvPr id="34" name="图形 33" descr="用户 纯色填充">
                  <a:extLst>
                    <a:ext uri="{FF2B5EF4-FFF2-40B4-BE49-F238E27FC236}">
                      <a16:creationId xmlns:a16="http://schemas.microsoft.com/office/drawing/2014/main" id="{873BE9D2-EB7A-454A-A236-0AC570D31A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970675" y="2113628"/>
                  <a:ext cx="533154" cy="548139"/>
                </a:xfrm>
                <a:prstGeom prst="rect">
                  <a:avLst/>
                </a:prstGeom>
              </p:spPr>
            </p:pic>
            <p:pic>
              <p:nvPicPr>
                <p:cNvPr id="35" name="图形 34" descr="用户 纯色填充">
                  <a:extLst>
                    <a:ext uri="{FF2B5EF4-FFF2-40B4-BE49-F238E27FC236}">
                      <a16:creationId xmlns:a16="http://schemas.microsoft.com/office/drawing/2014/main" id="{FB3CE125-8936-5A40-9A6E-D42AB26A0C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3829" y="2113628"/>
                  <a:ext cx="533154" cy="548139"/>
                </a:xfrm>
                <a:prstGeom prst="rect">
                  <a:avLst/>
                </a:prstGeom>
              </p:spPr>
            </p:pic>
          </p:grpSp>
          <p:cxnSp>
            <p:nvCxnSpPr>
              <p:cNvPr id="29" name="肘形连接符 28">
                <a:extLst>
                  <a:ext uri="{FF2B5EF4-FFF2-40B4-BE49-F238E27FC236}">
                    <a16:creationId xmlns:a16="http://schemas.microsoft.com/office/drawing/2014/main" id="{F8DEB492-0AFD-E245-949E-EA8C7B6558FD}"/>
                  </a:ext>
                </a:extLst>
              </p:cNvPr>
              <p:cNvCxnSpPr>
                <a:stCxn id="34" idx="1"/>
                <a:endCxn id="39" idx="1"/>
              </p:cNvCxnSpPr>
              <p:nvPr/>
            </p:nvCxnSpPr>
            <p:spPr>
              <a:xfrm rot="10800000" flipV="1">
                <a:off x="4014863" y="2326479"/>
                <a:ext cx="106639" cy="876223"/>
              </a:xfrm>
              <a:prstGeom prst="bentConnector2">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5778AD49-0F20-874F-9931-933F24B81AB5}"/>
                  </a:ext>
                </a:extLst>
              </p:cNvPr>
              <p:cNvCxnSpPr>
                <a:stCxn id="35" idx="3"/>
                <a:endCxn id="40" idx="1"/>
              </p:cNvCxnSpPr>
              <p:nvPr/>
            </p:nvCxnSpPr>
            <p:spPr>
              <a:xfrm>
                <a:off x="5187809" y="2326480"/>
                <a:ext cx="106640" cy="876223"/>
              </a:xfrm>
              <a:prstGeom prst="bentConnector2">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FD593746-81E5-804A-985B-AA740035EC8C}"/>
                  </a:ext>
                </a:extLst>
              </p:cNvPr>
              <p:cNvSpPr txBox="1"/>
              <p:nvPr/>
            </p:nvSpPr>
            <p:spPr>
              <a:xfrm>
                <a:off x="3743008" y="2502867"/>
                <a:ext cx="319318" cy="577081"/>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读</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&amp;</a:t>
                </a: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写</a:t>
                </a:r>
              </a:p>
            </p:txBody>
          </p:sp>
          <p:sp>
            <p:nvSpPr>
              <p:cNvPr id="32" name="文本框 31">
                <a:extLst>
                  <a:ext uri="{FF2B5EF4-FFF2-40B4-BE49-F238E27FC236}">
                    <a16:creationId xmlns:a16="http://schemas.microsoft.com/office/drawing/2014/main" id="{A394F9A3-2260-3541-A11B-D37016820167}"/>
                  </a:ext>
                </a:extLst>
              </p:cNvPr>
              <p:cNvSpPr txBox="1"/>
              <p:nvPr/>
            </p:nvSpPr>
            <p:spPr>
              <a:xfrm>
                <a:off x="5233319" y="2502867"/>
                <a:ext cx="319318" cy="577081"/>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读</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&amp;</a:t>
                </a: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写</a:t>
                </a:r>
              </a:p>
            </p:txBody>
          </p:sp>
          <p:sp>
            <p:nvSpPr>
              <p:cNvPr id="33" name="文本框 32">
                <a:extLst>
                  <a:ext uri="{FF2B5EF4-FFF2-40B4-BE49-F238E27FC236}">
                    <a16:creationId xmlns:a16="http://schemas.microsoft.com/office/drawing/2014/main" id="{3B112CF1-7D84-A349-9DA9-FA1E5906F772}"/>
                  </a:ext>
                </a:extLst>
              </p:cNvPr>
              <p:cNvSpPr txBox="1"/>
              <p:nvPr/>
            </p:nvSpPr>
            <p:spPr>
              <a:xfrm>
                <a:off x="4391336" y="2648311"/>
                <a:ext cx="319318" cy="577081"/>
              </a:xfrm>
              <a:prstGeom prst="rect">
                <a:avLst/>
              </a:prstGeom>
              <a:noFill/>
            </p:spPr>
            <p:txBody>
              <a:bodyPr wrap="none" rtlCol="0">
                <a:spAutoFit/>
              </a:bodyPr>
              <a:lstStyle/>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读</a:t>
                </a:r>
                <a:endPar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endParaRPr>
              </a:p>
              <a:p>
                <a:pPr algn="ctr"/>
                <a:r>
                  <a:rPr kumimoji="1" lang="en-US" altLang="zh-CN" sz="1050" dirty="0">
                    <a:solidFill>
                      <a:schemeClr val="bg2">
                        <a:lumMod val="10000"/>
                      </a:schemeClr>
                    </a:solidFill>
                    <a:latin typeface="Microsoft YaHei" panose="020B0503020204020204" pitchFamily="34" charset="-122"/>
                    <a:ea typeface="Microsoft YaHei" panose="020B0503020204020204" pitchFamily="34" charset="-122"/>
                  </a:rPr>
                  <a:t>&amp;</a:t>
                </a:r>
              </a:p>
              <a:p>
                <a:pPr algn="ctr"/>
                <a:r>
                  <a:rPr kumimoji="1" lang="zh-CN" altLang="en-US" sz="1050" dirty="0">
                    <a:solidFill>
                      <a:schemeClr val="bg2">
                        <a:lumMod val="10000"/>
                      </a:schemeClr>
                    </a:solidFill>
                    <a:latin typeface="Microsoft YaHei" panose="020B0503020204020204" pitchFamily="34" charset="-122"/>
                    <a:ea typeface="Microsoft YaHei" panose="020B0503020204020204" pitchFamily="34" charset="-122"/>
                  </a:rPr>
                  <a:t>写</a:t>
                </a:r>
              </a:p>
            </p:txBody>
          </p:sp>
        </p:grpSp>
        <p:sp>
          <p:nvSpPr>
            <p:cNvPr id="22" name="文本框 21">
              <a:extLst>
                <a:ext uri="{FF2B5EF4-FFF2-40B4-BE49-F238E27FC236}">
                  <a16:creationId xmlns:a16="http://schemas.microsoft.com/office/drawing/2014/main" id="{14B42D7D-6C75-154A-805B-C7D6B8744E28}"/>
                </a:ext>
              </a:extLst>
            </p:cNvPr>
            <p:cNvSpPr txBox="1"/>
            <p:nvPr/>
          </p:nvSpPr>
          <p:spPr>
            <a:xfrm>
              <a:off x="391478" y="4004878"/>
              <a:ext cx="3494897" cy="11486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运维较为复杂</a:t>
              </a:r>
              <a:endParaRPr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异步同步，不能完全保证数据一致性</a:t>
              </a:r>
              <a:endParaRPr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不支持跨机房部署</a:t>
              </a:r>
            </a:p>
          </p:txBody>
        </p:sp>
        <p:sp>
          <p:nvSpPr>
            <p:cNvPr id="23" name="文本框 22">
              <a:extLst>
                <a:ext uri="{FF2B5EF4-FFF2-40B4-BE49-F238E27FC236}">
                  <a16:creationId xmlns:a16="http://schemas.microsoft.com/office/drawing/2014/main" id="{C49EDA41-0FA4-D84D-B4ED-7DA2F35D2F1D}"/>
                </a:ext>
              </a:extLst>
            </p:cNvPr>
            <p:cNvSpPr txBox="1"/>
            <p:nvPr/>
          </p:nvSpPr>
          <p:spPr>
            <a:xfrm>
              <a:off x="4224667" y="4004878"/>
              <a:ext cx="2103580" cy="1148630"/>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运维非常复杂</a:t>
              </a:r>
              <a:endParaRPr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只支持</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innodb</a:t>
              </a: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引擎</a:t>
              </a:r>
              <a:endParaRPr lang="en-US" altLang="zh-CN" sz="12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多写存在性能损耗</a:t>
              </a:r>
            </a:p>
          </p:txBody>
        </p:sp>
        <p:sp>
          <p:nvSpPr>
            <p:cNvPr id="24" name="矩形 23">
              <a:extLst>
                <a:ext uri="{FF2B5EF4-FFF2-40B4-BE49-F238E27FC236}">
                  <a16:creationId xmlns:a16="http://schemas.microsoft.com/office/drawing/2014/main" id="{2C714A31-94CD-EE45-8520-C434753C2136}"/>
                </a:ext>
              </a:extLst>
            </p:cNvPr>
            <p:cNvSpPr/>
            <p:nvPr/>
          </p:nvSpPr>
          <p:spPr>
            <a:xfrm>
              <a:off x="336592" y="1228448"/>
              <a:ext cx="6108658" cy="391587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BFD93F84-BB16-B74D-8DE0-53738977CBD0}"/>
                </a:ext>
              </a:extLst>
            </p:cNvPr>
            <p:cNvSpPr txBox="1"/>
            <p:nvPr/>
          </p:nvSpPr>
          <p:spPr>
            <a:xfrm>
              <a:off x="2645595" y="5140431"/>
              <a:ext cx="2143659" cy="327448"/>
            </a:xfrm>
            <a:prstGeom prst="rect">
              <a:avLst/>
            </a:prstGeom>
            <a:noFill/>
          </p:spPr>
          <p:txBody>
            <a:bodyPr wrap="none" rtlCol="0">
              <a:spAutoFit/>
            </a:bodyPr>
            <a:lstStyle/>
            <a:p>
              <a:r>
                <a:rPr kumimoji="1" lang="zh-CN" altLang="en-US" sz="1050" dirty="0">
                  <a:solidFill>
                    <a:srgbClr val="FF0000"/>
                  </a:solidFill>
                  <a:latin typeface="Microsoft YaHei" panose="020B0503020204020204" pitchFamily="34" charset="-122"/>
                  <a:ea typeface="Microsoft YaHei" panose="020B0503020204020204" pitchFamily="34" charset="-122"/>
                </a:rPr>
                <a:t>业界常见数据库可靠性架构</a:t>
              </a:r>
            </a:p>
          </p:txBody>
        </p:sp>
      </p:grpSp>
    </p:spTree>
    <p:extLst>
      <p:ext uri="{BB962C8B-B14F-4D97-AF65-F5344CB8AC3E}">
        <p14:creationId xmlns:p14="http://schemas.microsoft.com/office/powerpoint/2010/main" val="176514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4</a:t>
            </a:fld>
            <a:endParaRPr sz="1200" b="0" i="0" u="none" strike="noStrike" kern="0" spc="0" baseline="0">
              <a:ln>
                <a:noFill/>
              </a:ln>
              <a:solidFill>
                <a:srgbClr val="BC8027">
                  <a:lumOff val="21330"/>
                </a:srgbClr>
              </a:solidFill>
              <a:latin typeface="Helvetica Light"/>
            </a:endParaRPr>
          </a:p>
        </p:txBody>
      </p:sp>
      <p:sp>
        <p:nvSpPr>
          <p:cNvPr id="7" name="版式设计"/>
          <p:cNvSpPr txBox="1">
            <a:spLocks noGrp="1"/>
          </p:cNvSpPr>
          <p:nvPr>
            <p:ph type="title"/>
          </p:nvPr>
        </p:nvSpPr>
        <p:spPr>
          <a:xfrm>
            <a:off x="750012" y="412490"/>
            <a:ext cx="11155295" cy="312006"/>
          </a:xfrm>
          <a:prstGeom prst="rect">
            <a:avLst/>
          </a:prstGeom>
        </p:spPr>
        <p:txBody>
          <a:bodyPr>
            <a:normAutofit fontScale="90000"/>
          </a:bodyPr>
          <a:lstStyle>
            <a:lvl1pPr lvl="0" defTabSz="817244">
              <a:defRPr sz="2970"/>
            </a:lvl1pPr>
          </a:lstStyle>
          <a:p>
            <a:r>
              <a:rPr lang="zh-CN" sz="2400" dirty="0">
                <a:latin typeface="微软雅黑"/>
                <a:ea typeface="微软雅黑"/>
              </a:rPr>
              <a:t>举证项目代码地址</a:t>
            </a:r>
          </a:p>
        </p:txBody>
      </p:sp>
      <p:grpSp>
        <p:nvGrpSpPr>
          <p:cNvPr id="8" name="成组"/>
          <p:cNvGrpSpPr/>
          <p:nvPr/>
        </p:nvGrpSpPr>
        <p:grpSpPr>
          <a:xfrm>
            <a:off x="336592" y="382301"/>
            <a:ext cx="368578" cy="234951"/>
            <a:chOff x="0" y="0"/>
            <a:chExt cx="737154" cy="469900"/>
          </a:xfrm>
        </p:grpSpPr>
        <p:pic>
          <p:nvPicPr>
            <p:cNvPr id="9" name="图像"/>
            <p:cNvPicPr>
              <a:picLocks noChangeAspect="1"/>
            </p:cNvPicPr>
            <p:nvPr/>
          </p:nvPicPr>
          <p:blipFill>
            <a:blip r:embed="rId3"/>
            <a:stretch/>
          </p:blipFill>
          <p:spPr>
            <a:xfrm>
              <a:off x="92199" y="0"/>
              <a:ext cx="552756" cy="469900"/>
            </a:xfrm>
            <a:prstGeom prst="rect">
              <a:avLst/>
            </a:prstGeom>
            <a:ln>
              <a:noFill/>
            </a:ln>
          </p:spPr>
        </p:pic>
        <p:sp>
          <p:nvSpPr>
            <p:cNvPr id="10"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graphicFrame>
        <p:nvGraphicFramePr>
          <p:cNvPr id="17" name="表格 16"/>
          <p:cNvGraphicFramePr/>
          <p:nvPr>
            <p:extLst>
              <p:ext uri="{D42A27DB-BD31-4B8C-83A1-F6EECF244321}">
                <p14:modId xmlns:p14="http://schemas.microsoft.com/office/powerpoint/2010/main" val="626668681"/>
              </p:ext>
            </p:extLst>
          </p:nvPr>
        </p:nvGraphicFramePr>
        <p:xfrm>
          <a:off x="520881" y="902342"/>
          <a:ext cx="10957946" cy="3181199"/>
        </p:xfrm>
        <a:graphic>
          <a:graphicData uri="http://schemas.openxmlformats.org/drawingml/2006/table">
            <a:tbl>
              <a:tblPr firstRow="1" bandRow="1">
                <a:tableStyleId>{5C22544A-7EE6-4342-B048-85BDC9FD1C3A}</a:tableStyleId>
              </a:tblPr>
              <a:tblGrid>
                <a:gridCol w="1623031">
                  <a:extLst>
                    <a:ext uri="{9D8B030D-6E8A-4147-A177-3AD203B41FA5}">
                      <a16:colId xmlns:a16="http://schemas.microsoft.com/office/drawing/2014/main" val="20000"/>
                    </a:ext>
                  </a:extLst>
                </a:gridCol>
                <a:gridCol w="3706472">
                  <a:extLst>
                    <a:ext uri="{9D8B030D-6E8A-4147-A177-3AD203B41FA5}">
                      <a16:colId xmlns:a16="http://schemas.microsoft.com/office/drawing/2014/main" val="20001"/>
                    </a:ext>
                  </a:extLst>
                </a:gridCol>
                <a:gridCol w="3053919">
                  <a:extLst>
                    <a:ext uri="{9D8B030D-6E8A-4147-A177-3AD203B41FA5}">
                      <a16:colId xmlns:a16="http://schemas.microsoft.com/office/drawing/2014/main" val="20002"/>
                    </a:ext>
                  </a:extLst>
                </a:gridCol>
                <a:gridCol w="1552243">
                  <a:extLst>
                    <a:ext uri="{9D8B030D-6E8A-4147-A177-3AD203B41FA5}">
                      <a16:colId xmlns:a16="http://schemas.microsoft.com/office/drawing/2014/main" val="20003"/>
                    </a:ext>
                  </a:extLst>
                </a:gridCol>
                <a:gridCol w="1022281">
                  <a:extLst>
                    <a:ext uri="{9D8B030D-6E8A-4147-A177-3AD203B41FA5}">
                      <a16:colId xmlns:a16="http://schemas.microsoft.com/office/drawing/2014/main" val="20004"/>
                    </a:ext>
                  </a:extLst>
                </a:gridCol>
              </a:tblGrid>
              <a:tr h="989179">
                <a:tc>
                  <a:txBody>
                    <a:bodyPr/>
                    <a:lstStyle/>
                    <a:p>
                      <a:pPr indent="0" algn="ctr">
                        <a:buNone/>
                      </a:pPr>
                      <a:r>
                        <a:rPr lang="zh-CN" sz="1400" b="1" dirty="0">
                          <a:solidFill>
                            <a:srgbClr val="FFFFFF"/>
                          </a:solidFill>
                          <a:latin typeface="Arial"/>
                          <a:ea typeface="微软雅黑"/>
                        </a:rPr>
                        <a:t>项目名称</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70C0"/>
                    </a:solidFill>
                  </a:tcPr>
                </a:tc>
                <a:tc>
                  <a:txBody>
                    <a:bodyPr/>
                    <a:lstStyle/>
                    <a:p>
                      <a:pPr indent="0" algn="ctr">
                        <a:buNone/>
                      </a:pPr>
                      <a:r>
                        <a:rPr lang="zh-CN" sz="1400" b="1" dirty="0">
                          <a:solidFill>
                            <a:srgbClr val="FFFFFF"/>
                          </a:solidFill>
                          <a:latin typeface="Arial"/>
                          <a:ea typeface="微软雅黑"/>
                        </a:rPr>
                        <a:t>担任角色&amp;主要贡献概述</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70C0"/>
                    </a:solidFill>
                  </a:tcPr>
                </a:tc>
                <a:tc>
                  <a:txBody>
                    <a:bodyPr/>
                    <a:lstStyle/>
                    <a:p>
                      <a:pPr indent="0" algn="ctr">
                        <a:buNone/>
                      </a:pPr>
                      <a:r>
                        <a:rPr lang="zh-CN" sz="1400" b="1" dirty="0">
                          <a:solidFill>
                            <a:srgbClr val="FFFFFF"/>
                          </a:solidFill>
                          <a:latin typeface="Arial"/>
                          <a:ea typeface="微软雅黑"/>
                        </a:rPr>
                        <a:t>仓库地址</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70C0"/>
                    </a:solidFill>
                  </a:tcPr>
                </a:tc>
                <a:tc>
                  <a:txBody>
                    <a:bodyPr/>
                    <a:lstStyle/>
                    <a:p>
                      <a:pPr indent="0" algn="ctr">
                        <a:buNone/>
                      </a:pPr>
                      <a:r>
                        <a:rPr lang="zh-CN" sz="1400" b="1" dirty="0">
                          <a:solidFill>
                            <a:srgbClr val="FFFFFF"/>
                          </a:solidFill>
                          <a:latin typeface="Arial"/>
                          <a:ea typeface="微软雅黑"/>
                        </a:rPr>
                        <a:t>是否提交盲评评审</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70C0"/>
                    </a:solidFill>
                  </a:tcPr>
                </a:tc>
                <a:tc>
                  <a:txBody>
                    <a:bodyPr/>
                    <a:lstStyle/>
                    <a:p>
                      <a:pPr indent="0" algn="ctr">
                        <a:buNone/>
                      </a:pPr>
                      <a:r>
                        <a:rPr lang="zh-CN" sz="1400" b="1" dirty="0">
                          <a:solidFill>
                            <a:srgbClr val="FFFFFF"/>
                          </a:solidFill>
                          <a:latin typeface="Arial"/>
                          <a:ea typeface="微软雅黑"/>
                        </a:rPr>
                        <a:t>原因说明</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solidFill>
                      <a:srgbClr val="0070C0"/>
                    </a:solidFill>
                  </a:tcPr>
                </a:tc>
                <a:extLst>
                  <a:ext uri="{0D108BD9-81ED-4DB2-BD59-A6C34878D82A}">
                    <a16:rowId xmlns:a16="http://schemas.microsoft.com/office/drawing/2014/main" val="10000"/>
                  </a:ext>
                </a:extLst>
              </a:tr>
              <a:tr h="2005776">
                <a:tc>
                  <a:txBody>
                    <a:bodyPr/>
                    <a:lstStyle/>
                    <a:p>
                      <a:pPr indent="0" algn="ctr">
                        <a:buNone/>
                      </a:pPr>
                      <a:r>
                        <a:rPr lang="zh-CN" altLang="en-US" sz="1400" b="1" i="1" dirty="0">
                          <a:solidFill>
                            <a:schemeClr val="bg1">
                              <a:lumMod val="50000"/>
                            </a:schemeClr>
                          </a:solidFill>
                          <a:latin typeface="Arial"/>
                          <a:ea typeface="微软雅黑"/>
                        </a:rPr>
                        <a:t>媒资底层存储项目</a:t>
                      </a:r>
                      <a:endParaRPr lang="zh-CN" sz="1400" b="1" i="1" dirty="0">
                        <a:solidFill>
                          <a:schemeClr val="bg1">
                            <a:lumMod val="50000"/>
                          </a:schemeClr>
                        </a:solidFill>
                        <a:latin typeface="Arial"/>
                        <a:ea typeface="微软雅黑"/>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l">
                        <a:buNone/>
                      </a:pPr>
                      <a:r>
                        <a:rPr lang="zh-CN" altLang="en-US" sz="1400" b="1" i="1" dirty="0">
                          <a:solidFill>
                            <a:srgbClr val="9D9D9D"/>
                          </a:solidFill>
                          <a:latin typeface="Arial"/>
                          <a:ea typeface="微软雅黑"/>
                        </a:rPr>
                        <a:t>    </a:t>
                      </a:r>
                      <a:endParaRPr lang="en-US" altLang="zh-CN" sz="1400" b="1" i="1" dirty="0">
                        <a:solidFill>
                          <a:srgbClr val="9D9D9D"/>
                        </a:solidFill>
                        <a:latin typeface="Arial"/>
                        <a:ea typeface="微软雅黑"/>
                      </a:endParaRPr>
                    </a:p>
                    <a:p>
                      <a:pPr indent="0" algn="l">
                        <a:buNone/>
                      </a:pPr>
                      <a:r>
                        <a:rPr lang="zh-CN" altLang="en-US" sz="1400" b="1" i="1" dirty="0">
                          <a:solidFill>
                            <a:srgbClr val="9D9D9D"/>
                          </a:solidFill>
                          <a:latin typeface="Arial"/>
                          <a:ea typeface="微软雅黑"/>
                        </a:rPr>
                        <a:t>    </a:t>
                      </a:r>
                      <a:r>
                        <a:rPr lang="zh-CN" sz="1400" b="1" i="1" dirty="0">
                          <a:solidFill>
                            <a:schemeClr val="bg2">
                              <a:lumMod val="25000"/>
                            </a:schemeClr>
                          </a:solidFill>
                          <a:latin typeface="Arial"/>
                          <a:ea typeface="微软雅黑"/>
                        </a:rPr>
                        <a:t>角色：</a:t>
                      </a:r>
                      <a:endParaRPr lang="en-US" altLang="zh-CN" sz="1400" b="1" i="1" dirty="0">
                        <a:solidFill>
                          <a:schemeClr val="bg2">
                            <a:lumMod val="25000"/>
                          </a:schemeClr>
                        </a:solidFill>
                        <a:latin typeface="Arial"/>
                        <a:ea typeface="微软雅黑"/>
                      </a:endParaRPr>
                    </a:p>
                    <a:p>
                      <a:pPr indent="0" algn="l">
                        <a:buNone/>
                      </a:pPr>
                      <a:r>
                        <a:rPr lang="zh-CN" altLang="en-US" sz="1400" b="1" i="1" dirty="0">
                          <a:solidFill>
                            <a:schemeClr val="bg2">
                              <a:lumMod val="25000"/>
                            </a:schemeClr>
                          </a:solidFill>
                          <a:latin typeface="Arial"/>
                          <a:ea typeface="微软雅黑"/>
                        </a:rPr>
                        <a:t>        负责媒资存储服务的架构设计和模块开发</a:t>
                      </a:r>
                      <a:endParaRPr lang="en-US" altLang="zh-CN" sz="1400" b="1" i="1" dirty="0">
                        <a:solidFill>
                          <a:schemeClr val="bg2">
                            <a:lumMod val="25000"/>
                          </a:schemeClr>
                        </a:solidFill>
                        <a:latin typeface="Arial"/>
                        <a:ea typeface="微软雅黑"/>
                      </a:endParaRPr>
                    </a:p>
                    <a:p>
                      <a:pPr indent="0" algn="l">
                        <a:buNone/>
                      </a:pPr>
                      <a:r>
                        <a:rPr lang="zh-CN" altLang="en-US" sz="1400" b="1" i="1" dirty="0">
                          <a:solidFill>
                            <a:schemeClr val="bg2">
                              <a:lumMod val="25000"/>
                            </a:schemeClr>
                          </a:solidFill>
                          <a:latin typeface="Arial"/>
                          <a:ea typeface="微软雅黑"/>
                        </a:rPr>
                        <a:t> </a:t>
                      </a:r>
                      <a:endParaRPr lang="en-US" altLang="zh-CN" sz="1400" b="1" i="1" dirty="0">
                        <a:solidFill>
                          <a:schemeClr val="bg2">
                            <a:lumMod val="25000"/>
                          </a:schemeClr>
                        </a:solidFill>
                        <a:latin typeface="Arial"/>
                        <a:ea typeface="微软雅黑"/>
                      </a:endParaRPr>
                    </a:p>
                    <a:p>
                      <a:pPr indent="0" algn="l">
                        <a:buNone/>
                      </a:pPr>
                      <a:r>
                        <a:rPr lang="zh-CN" altLang="en-US" sz="1400" b="1" i="1" dirty="0">
                          <a:solidFill>
                            <a:schemeClr val="bg2">
                              <a:lumMod val="25000"/>
                            </a:schemeClr>
                          </a:solidFill>
                          <a:latin typeface="Arial"/>
                          <a:ea typeface="微软雅黑"/>
                        </a:rPr>
                        <a:t>    </a:t>
                      </a:r>
                      <a:r>
                        <a:rPr lang="zh-CN" sz="1400" b="1" i="1" dirty="0">
                          <a:solidFill>
                            <a:schemeClr val="bg2">
                              <a:lumMod val="25000"/>
                            </a:schemeClr>
                          </a:solidFill>
                          <a:latin typeface="Arial"/>
                          <a:ea typeface="微软雅黑"/>
                        </a:rPr>
                        <a:t>贡献：</a:t>
                      </a:r>
                      <a:endParaRPr lang="en-US" altLang="zh-CN" sz="1400" b="1" i="1" dirty="0">
                        <a:solidFill>
                          <a:schemeClr val="bg2">
                            <a:lumMod val="25000"/>
                          </a:schemeClr>
                        </a:solidFill>
                        <a:latin typeface="Arial"/>
                        <a:ea typeface="微软雅黑"/>
                      </a:endParaRPr>
                    </a:p>
                    <a:p>
                      <a:pPr indent="0" algn="just">
                        <a:buNone/>
                      </a:pPr>
                      <a:r>
                        <a:rPr lang="zh-CN" altLang="en-US" sz="1400" b="1" i="1" dirty="0">
                          <a:solidFill>
                            <a:schemeClr val="bg2">
                              <a:lumMod val="25000"/>
                            </a:schemeClr>
                          </a:solidFill>
                          <a:latin typeface="Arial"/>
                          <a:ea typeface="微软雅黑"/>
                        </a:rPr>
                        <a:t>        为媒资数据管理提供</a:t>
                      </a:r>
                      <a:r>
                        <a:rPr lang="zh-CN" altLang="en-US" sz="1400" b="1" i="1" dirty="0">
                          <a:solidFill>
                            <a:srgbClr val="FF0000"/>
                          </a:solidFill>
                          <a:latin typeface="Arial"/>
                          <a:ea typeface="微软雅黑"/>
                        </a:rPr>
                        <a:t>高可靠</a:t>
                      </a:r>
                      <a:r>
                        <a:rPr lang="zh-CN" altLang="en-US" sz="1400" b="1" i="1" dirty="0">
                          <a:solidFill>
                            <a:schemeClr val="bg2">
                              <a:lumMod val="25000"/>
                            </a:schemeClr>
                          </a:solidFill>
                          <a:latin typeface="Arial"/>
                          <a:ea typeface="微软雅黑"/>
                        </a:rPr>
                        <a:t>、</a:t>
                      </a:r>
                      <a:r>
                        <a:rPr lang="zh-CN" altLang="en-US" sz="1400" b="1" i="1" dirty="0">
                          <a:solidFill>
                            <a:srgbClr val="FF0000"/>
                          </a:solidFill>
                          <a:latin typeface="Arial"/>
                          <a:ea typeface="微软雅黑"/>
                        </a:rPr>
                        <a:t>高性能</a:t>
                      </a:r>
                      <a:r>
                        <a:rPr lang="zh-CN" altLang="en-US" sz="1400" b="1" i="1" dirty="0">
                          <a:solidFill>
                            <a:schemeClr val="bg2">
                              <a:lumMod val="25000"/>
                            </a:schemeClr>
                          </a:solidFill>
                          <a:latin typeface="Arial"/>
                          <a:ea typeface="微软雅黑"/>
                        </a:rPr>
                        <a:t>、</a:t>
                      </a:r>
                      <a:endParaRPr lang="en-US" altLang="zh-CN" sz="1400" b="1" i="1" dirty="0">
                        <a:solidFill>
                          <a:schemeClr val="bg2">
                            <a:lumMod val="25000"/>
                          </a:schemeClr>
                        </a:solidFill>
                        <a:latin typeface="Arial"/>
                        <a:ea typeface="微软雅黑"/>
                      </a:endParaRPr>
                    </a:p>
                    <a:p>
                      <a:pPr indent="0" algn="just">
                        <a:buNone/>
                      </a:pPr>
                      <a:r>
                        <a:rPr lang="zh-CN" altLang="en-US" sz="1400" b="1" i="1" dirty="0">
                          <a:solidFill>
                            <a:schemeClr val="bg2">
                              <a:lumMod val="25000"/>
                            </a:schemeClr>
                          </a:solidFill>
                          <a:latin typeface="Arial"/>
                          <a:ea typeface="微软雅黑"/>
                        </a:rPr>
                        <a:t>        </a:t>
                      </a:r>
                      <a:r>
                        <a:rPr lang="zh-CN" altLang="en-US" sz="1400" b="1" i="1" dirty="0">
                          <a:solidFill>
                            <a:srgbClr val="FF0000"/>
                          </a:solidFill>
                          <a:latin typeface="Arial"/>
                          <a:ea typeface="微软雅黑"/>
                        </a:rPr>
                        <a:t>高扩展性</a:t>
                      </a:r>
                      <a:r>
                        <a:rPr lang="zh-CN" altLang="en-US" sz="1400" b="1" i="1" dirty="0">
                          <a:solidFill>
                            <a:schemeClr val="bg2">
                              <a:lumMod val="25000"/>
                            </a:schemeClr>
                          </a:solidFill>
                          <a:latin typeface="Arial"/>
                          <a:ea typeface="微软雅黑"/>
                        </a:rPr>
                        <a:t>的底层存储能力；</a:t>
                      </a:r>
                      <a:endParaRPr lang="en-US" altLang="zh-CN" sz="1400" b="1" i="1" dirty="0">
                        <a:solidFill>
                          <a:schemeClr val="bg2">
                            <a:lumMod val="25000"/>
                          </a:schemeClr>
                        </a:solidFill>
                        <a:latin typeface="Arial"/>
                        <a:ea typeface="微软雅黑"/>
                      </a:endParaRPr>
                    </a:p>
                    <a:p>
                      <a:pPr indent="0" algn="just">
                        <a:buNone/>
                      </a:pPr>
                      <a:r>
                        <a:rPr lang="zh-CN" altLang="en-US" sz="1400" b="1" i="1" dirty="0">
                          <a:solidFill>
                            <a:schemeClr val="bg2">
                              <a:lumMod val="25000"/>
                            </a:schemeClr>
                          </a:solidFill>
                          <a:latin typeface="Arial"/>
                          <a:ea typeface="微软雅黑"/>
                        </a:rPr>
                        <a:t>       </a:t>
                      </a:r>
                      <a:r>
                        <a:rPr lang="en-US" altLang="zh-CN" sz="1400" b="1" i="1" dirty="0">
                          <a:solidFill>
                            <a:schemeClr val="bg2">
                              <a:lumMod val="25000"/>
                            </a:schemeClr>
                          </a:solidFill>
                          <a:latin typeface="Arial"/>
                          <a:ea typeface="微软雅黑"/>
                        </a:rPr>
                        <a:t> </a:t>
                      </a:r>
                      <a:r>
                        <a:rPr lang="zh-CN" altLang="en-US" sz="1400" b="1" i="1" dirty="0">
                          <a:solidFill>
                            <a:schemeClr val="bg2">
                              <a:lumMod val="25000"/>
                            </a:schemeClr>
                          </a:solidFill>
                          <a:latin typeface="Arial"/>
                          <a:ea typeface="微软雅黑"/>
                        </a:rPr>
                        <a:t>管理项目</a:t>
                      </a:r>
                      <a:r>
                        <a:rPr lang="en-US" altLang="zh-CN" sz="1400" b="1" i="1" dirty="0">
                          <a:solidFill>
                            <a:srgbClr val="FF0000"/>
                          </a:solidFill>
                          <a:latin typeface="Arial"/>
                          <a:ea typeface="微软雅黑"/>
                        </a:rPr>
                        <a:t>40+</a:t>
                      </a:r>
                      <a:r>
                        <a:rPr lang="zh-CN" altLang="en-US" sz="1400" b="1" i="1" dirty="0">
                          <a:solidFill>
                            <a:srgbClr val="FF0000"/>
                          </a:solidFill>
                          <a:latin typeface="Arial"/>
                          <a:ea typeface="微软雅黑"/>
                        </a:rPr>
                        <a:t>个</a:t>
                      </a:r>
                      <a:r>
                        <a:rPr lang="zh-CN" altLang="en-US" sz="1400" b="1" i="1" dirty="0">
                          <a:solidFill>
                            <a:schemeClr val="bg2">
                              <a:lumMod val="25000"/>
                            </a:schemeClr>
                          </a:solidFill>
                          <a:latin typeface="Arial"/>
                          <a:ea typeface="微软雅黑"/>
                        </a:rPr>
                        <a:t>，存储实例总容量</a:t>
                      </a:r>
                      <a:r>
                        <a:rPr lang="en-US" altLang="zh-CN" sz="1400" b="1" i="1" dirty="0">
                          <a:solidFill>
                            <a:srgbClr val="FF0000"/>
                          </a:solidFill>
                          <a:latin typeface="Arial"/>
                          <a:ea typeface="微软雅黑"/>
                        </a:rPr>
                        <a:t>50+TB</a:t>
                      </a:r>
                    </a:p>
                    <a:p>
                      <a:pPr indent="0" algn="just">
                        <a:buNone/>
                      </a:pPr>
                      <a:r>
                        <a:rPr lang="zh-CN" altLang="en-US" sz="1400" b="1" i="1" dirty="0">
                          <a:solidFill>
                            <a:schemeClr val="bg2">
                              <a:lumMod val="25000"/>
                            </a:schemeClr>
                          </a:solidFill>
                          <a:latin typeface="Arial"/>
                          <a:ea typeface="微软雅黑"/>
                        </a:rPr>
                        <a:t>        平均时延</a:t>
                      </a:r>
                      <a:r>
                        <a:rPr lang="en-US" altLang="zh-CN" sz="1400" b="1" i="1" dirty="0">
                          <a:solidFill>
                            <a:srgbClr val="FF0000"/>
                          </a:solidFill>
                          <a:latin typeface="Arial"/>
                          <a:ea typeface="微软雅黑"/>
                        </a:rPr>
                        <a:t>10ms</a:t>
                      </a:r>
                    </a:p>
                    <a:p>
                      <a:pPr indent="0" algn="just">
                        <a:buNone/>
                      </a:pPr>
                      <a:endParaRPr lang="zh-CN" sz="1400" b="1" i="1" dirty="0">
                        <a:solidFill>
                          <a:srgbClr val="FF0000"/>
                        </a:solidFill>
                        <a:latin typeface="Arial"/>
                        <a:ea typeface="微软雅黑"/>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en-US" sz="1400" b="1" i="1" dirty="0">
                          <a:solidFill>
                            <a:srgbClr val="0000FF"/>
                          </a:solidFill>
                          <a:latin typeface="+mn-lt"/>
                          <a:hlinkClick r:id="rId4"/>
                        </a:rPr>
                        <a:t>https://git.woa.com/video_media/storage_service/adaptor_layer</a:t>
                      </a:r>
                      <a:endParaRPr lang="en-US" sz="1400" b="1" i="1" dirty="0">
                        <a:solidFill>
                          <a:srgbClr val="0000FF"/>
                        </a:solidFill>
                        <a:latin typeface="微软雅黑"/>
                        <a:hlinkClick r:id="rId4"/>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lgn="ctr">
                        <a:buNone/>
                      </a:pPr>
                      <a:r>
                        <a:rPr lang="zh-CN" sz="1400" b="1" i="1" dirty="0">
                          <a:solidFill>
                            <a:schemeClr val="bg2">
                              <a:lumMod val="25000"/>
                            </a:schemeClr>
                          </a:solidFill>
                          <a:latin typeface="Arial"/>
                          <a:ea typeface="微软雅黑"/>
                        </a:rPr>
                        <a:t>是</a:t>
                      </a: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tc>
                  <a:txBody>
                    <a:bodyPr/>
                    <a:lstStyle/>
                    <a:p>
                      <a:pPr indent="0">
                        <a:buNone/>
                      </a:pPr>
                      <a:endParaRPr lang="en-US" sz="1400" b="1" i="1" dirty="0">
                        <a:solidFill>
                          <a:srgbClr val="9D9D9D"/>
                        </a:solidFill>
                        <a:latin typeface="微软雅黑"/>
                      </a:endParaRPr>
                    </a:p>
                  </a:txBody>
                  <a:tcPr marL="12700" marR="12700" marT="12700" anchor="ctr">
                    <a:lnL w="6350" cap="flat" cmpd="sng">
                      <a:solidFill>
                        <a:srgbClr val="000000"/>
                      </a:solidFill>
                      <a:prstDash val="solid"/>
                      <a:headEnd type="none" w="med" len="med"/>
                      <a:tailEnd type="none" w="med" len="med"/>
                    </a:lnL>
                    <a:lnR w="6350" cap="flat" cmpd="sng">
                      <a:solidFill>
                        <a:srgbClr val="000000"/>
                      </a:solidFill>
                      <a:prstDash val="solid"/>
                      <a:headEnd type="none" w="med" len="med"/>
                      <a:tailEnd type="none" w="med" len="med"/>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5</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项目背景</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dirty="0">
                <a:ln>
                  <a:noFill/>
                </a:ln>
                <a:solidFill>
                  <a:srgbClr val="FFFFFF"/>
                </a:solidFill>
                <a:latin typeface="腾讯体 W7"/>
                <a:ea typeface="腾讯体 W7"/>
              </a:endParaRPr>
            </a:p>
          </p:txBody>
        </p:sp>
      </p:grpSp>
      <p:grpSp>
        <p:nvGrpSpPr>
          <p:cNvPr id="146" name="组合 145">
            <a:extLst>
              <a:ext uri="{FF2B5EF4-FFF2-40B4-BE49-F238E27FC236}">
                <a16:creationId xmlns:a16="http://schemas.microsoft.com/office/drawing/2014/main" id="{0DE19C4B-BF1C-AE4C-89D8-C9901D4FAED5}"/>
              </a:ext>
            </a:extLst>
          </p:cNvPr>
          <p:cNvGrpSpPr/>
          <p:nvPr/>
        </p:nvGrpSpPr>
        <p:grpSpPr>
          <a:xfrm>
            <a:off x="302072" y="724129"/>
            <a:ext cx="5467750" cy="5220859"/>
            <a:chOff x="302072" y="879284"/>
            <a:chExt cx="5467750" cy="5220859"/>
          </a:xfrm>
        </p:grpSpPr>
        <p:sp>
          <p:nvSpPr>
            <p:cNvPr id="2" name="文本框 1">
              <a:extLst>
                <a:ext uri="{FF2B5EF4-FFF2-40B4-BE49-F238E27FC236}">
                  <a16:creationId xmlns:a16="http://schemas.microsoft.com/office/drawing/2014/main" id="{B6EECCFB-BC5F-7045-ADFD-46CDDCDF07D6}"/>
                </a:ext>
              </a:extLst>
            </p:cNvPr>
            <p:cNvSpPr txBox="1"/>
            <p:nvPr/>
          </p:nvSpPr>
          <p:spPr>
            <a:xfrm>
              <a:off x="302072" y="879284"/>
              <a:ext cx="1569660" cy="369332"/>
            </a:xfrm>
            <a:prstGeom prst="rect">
              <a:avLst/>
            </a:prstGeom>
            <a:noFill/>
          </p:spPr>
          <p:txBody>
            <a:bodyPr wrap="none" rtlCol="0">
              <a:spAutoFit/>
            </a:bodyPr>
            <a:lstStyle/>
            <a:p>
              <a:r>
                <a:rPr lang="zh-CN" altLang="en-US" dirty="0">
                  <a:solidFill>
                    <a:srgbClr val="034FD8"/>
                  </a:solidFill>
                  <a:latin typeface="腾讯体 W7"/>
                  <a:ea typeface="腾讯体 W7"/>
                </a:rPr>
                <a:t>什么是媒资：</a:t>
              </a:r>
            </a:p>
          </p:txBody>
        </p:sp>
        <p:grpSp>
          <p:nvGrpSpPr>
            <p:cNvPr id="95" name="组合 94">
              <a:extLst>
                <a:ext uri="{FF2B5EF4-FFF2-40B4-BE49-F238E27FC236}">
                  <a16:creationId xmlns:a16="http://schemas.microsoft.com/office/drawing/2014/main" id="{9E0F9F79-32FB-234E-9F52-0F0D8C6A1FE8}"/>
                </a:ext>
              </a:extLst>
            </p:cNvPr>
            <p:cNvGrpSpPr/>
            <p:nvPr/>
          </p:nvGrpSpPr>
          <p:grpSpPr>
            <a:xfrm>
              <a:off x="336592" y="1249816"/>
              <a:ext cx="5433230" cy="4850327"/>
              <a:chOff x="520881" y="788232"/>
              <a:chExt cx="5980503" cy="5499990"/>
            </a:xfrm>
          </p:grpSpPr>
          <p:sp>
            <p:nvSpPr>
              <p:cNvPr id="96" name="右箭头标注 95">
                <a:extLst>
                  <a:ext uri="{FF2B5EF4-FFF2-40B4-BE49-F238E27FC236}">
                    <a16:creationId xmlns:a16="http://schemas.microsoft.com/office/drawing/2014/main" id="{9279D430-7155-C243-A33A-7BFE7D58285A}"/>
                  </a:ext>
                </a:extLst>
              </p:cNvPr>
              <p:cNvSpPr/>
              <p:nvPr/>
            </p:nvSpPr>
            <p:spPr>
              <a:xfrm rot="5400000">
                <a:off x="3708480" y="1001858"/>
                <a:ext cx="2995464" cy="2590345"/>
              </a:xfrm>
              <a:prstGeom prst="rightArrowCallout">
                <a:avLst>
                  <a:gd name="adj1" fmla="val 21867"/>
                  <a:gd name="adj2" fmla="val 22259"/>
                  <a:gd name="adj3" fmla="val 13645"/>
                  <a:gd name="adj4" fmla="val 7891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7" name="右箭头标注 96">
                <a:extLst>
                  <a:ext uri="{FF2B5EF4-FFF2-40B4-BE49-F238E27FC236}">
                    <a16:creationId xmlns:a16="http://schemas.microsoft.com/office/drawing/2014/main" id="{A00FB14E-F853-1746-B0AF-4DC1BE102868}"/>
                  </a:ext>
                </a:extLst>
              </p:cNvPr>
              <p:cNvSpPr/>
              <p:nvPr/>
            </p:nvSpPr>
            <p:spPr>
              <a:xfrm>
                <a:off x="520881" y="788232"/>
                <a:ext cx="3307011" cy="2413172"/>
              </a:xfrm>
              <a:prstGeom prst="rightArrowCallout">
                <a:avLst>
                  <a:gd name="adj1" fmla="val 21867"/>
                  <a:gd name="adj2" fmla="val 22259"/>
                  <a:gd name="adj3" fmla="val 13645"/>
                  <a:gd name="adj4" fmla="val 73473"/>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98" name="图形 97" descr="胶片夹 纯色填充">
                <a:extLst>
                  <a:ext uri="{FF2B5EF4-FFF2-40B4-BE49-F238E27FC236}">
                    <a16:creationId xmlns:a16="http://schemas.microsoft.com/office/drawing/2014/main" id="{A4649C8B-2703-7B4A-A645-1FAC820CFEA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28750" y="1876782"/>
                <a:ext cx="906363" cy="944915"/>
              </a:xfrm>
              <a:prstGeom prst="rect">
                <a:avLst/>
              </a:prstGeom>
            </p:spPr>
          </p:pic>
          <p:sp>
            <p:nvSpPr>
              <p:cNvPr id="99" name="文本框 98">
                <a:extLst>
                  <a:ext uri="{FF2B5EF4-FFF2-40B4-BE49-F238E27FC236}">
                    <a16:creationId xmlns:a16="http://schemas.microsoft.com/office/drawing/2014/main" id="{16C55CAB-D809-744E-B4BA-8C083AFB0123}"/>
                  </a:ext>
                </a:extLst>
              </p:cNvPr>
              <p:cNvSpPr txBox="1"/>
              <p:nvPr/>
            </p:nvSpPr>
            <p:spPr>
              <a:xfrm>
                <a:off x="1879059" y="2759788"/>
                <a:ext cx="813525" cy="328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C00000"/>
                    </a:solidFill>
                    <a:effectLst/>
                    <a:uFillTx/>
                    <a:latin typeface="TencentSans W7" panose="020C08030202040F0204" pitchFamily="34" charset="-122"/>
                    <a:ea typeface="TencentSans W7" panose="020C08030202040F0204" pitchFamily="34" charset="-122"/>
                    <a:cs typeface="Helvetica"/>
                    <a:sym typeface="Helvetica"/>
                  </a:rPr>
                  <a:t>数据生产</a:t>
                </a:r>
              </a:p>
            </p:txBody>
          </p:sp>
          <p:sp>
            <p:nvSpPr>
              <p:cNvPr id="100" name="矩形 99">
                <a:extLst>
                  <a:ext uri="{FF2B5EF4-FFF2-40B4-BE49-F238E27FC236}">
                    <a16:creationId xmlns:a16="http://schemas.microsoft.com/office/drawing/2014/main" id="{E55AC4EF-BF5C-F640-B55C-B0BF5EEF047B}"/>
                  </a:ext>
                </a:extLst>
              </p:cNvPr>
              <p:cNvSpPr/>
              <p:nvPr/>
            </p:nvSpPr>
            <p:spPr>
              <a:xfrm>
                <a:off x="1811130" y="978612"/>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视频上传</a:t>
                </a:r>
              </a:p>
            </p:txBody>
          </p:sp>
          <p:sp>
            <p:nvSpPr>
              <p:cNvPr id="101" name="矩形 100">
                <a:extLst>
                  <a:ext uri="{FF2B5EF4-FFF2-40B4-BE49-F238E27FC236}">
                    <a16:creationId xmlns:a16="http://schemas.microsoft.com/office/drawing/2014/main" id="{E81EB0D5-BB82-1646-BFC8-C8DF4DA1D55B}"/>
                  </a:ext>
                </a:extLst>
              </p:cNvPr>
              <p:cNvSpPr/>
              <p:nvPr/>
            </p:nvSpPr>
            <p:spPr>
              <a:xfrm>
                <a:off x="1811130" y="1545410"/>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版权采买</a:t>
                </a:r>
              </a:p>
            </p:txBody>
          </p:sp>
          <p:sp>
            <p:nvSpPr>
              <p:cNvPr id="102" name="矩形 101">
                <a:extLst>
                  <a:ext uri="{FF2B5EF4-FFF2-40B4-BE49-F238E27FC236}">
                    <a16:creationId xmlns:a16="http://schemas.microsoft.com/office/drawing/2014/main" id="{AB037E08-433C-4040-98C4-6FE05E6CAA0A}"/>
                  </a:ext>
                </a:extLst>
              </p:cNvPr>
              <p:cNvSpPr/>
              <p:nvPr/>
            </p:nvSpPr>
            <p:spPr>
              <a:xfrm>
                <a:off x="673181" y="2108773"/>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中视频</a:t>
                </a:r>
                <a:endPar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endParaRPr>
              </a:p>
            </p:txBody>
          </p:sp>
          <p:sp>
            <p:nvSpPr>
              <p:cNvPr id="103" name="矩形 102">
                <a:extLst>
                  <a:ext uri="{FF2B5EF4-FFF2-40B4-BE49-F238E27FC236}">
                    <a16:creationId xmlns:a16="http://schemas.microsoft.com/office/drawing/2014/main" id="{C7F37093-0D37-B245-93D7-11FB8726DC77}"/>
                  </a:ext>
                </a:extLst>
              </p:cNvPr>
              <p:cNvSpPr/>
              <p:nvPr/>
            </p:nvSpPr>
            <p:spPr>
              <a:xfrm>
                <a:off x="673181" y="2675756"/>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企鹅号</a:t>
                </a:r>
                <a:endPar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endParaRPr>
              </a:p>
            </p:txBody>
          </p:sp>
          <p:sp>
            <p:nvSpPr>
              <p:cNvPr id="104" name="矩形 103">
                <a:extLst>
                  <a:ext uri="{FF2B5EF4-FFF2-40B4-BE49-F238E27FC236}">
                    <a16:creationId xmlns:a16="http://schemas.microsoft.com/office/drawing/2014/main" id="{CA839BF6-52C7-3B42-8D4E-F3663435D0B1}"/>
                  </a:ext>
                </a:extLst>
              </p:cNvPr>
              <p:cNvSpPr/>
              <p:nvPr/>
            </p:nvSpPr>
            <p:spPr>
              <a:xfrm>
                <a:off x="673181" y="978612"/>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卫视合作</a:t>
                </a:r>
              </a:p>
            </p:txBody>
          </p:sp>
          <p:sp>
            <p:nvSpPr>
              <p:cNvPr id="105" name="矩形 104">
                <a:extLst>
                  <a:ext uri="{FF2B5EF4-FFF2-40B4-BE49-F238E27FC236}">
                    <a16:creationId xmlns:a16="http://schemas.microsoft.com/office/drawing/2014/main" id="{505832AE-8C22-C84B-9D6B-8B96B61AF0D7}"/>
                  </a:ext>
                </a:extLst>
              </p:cNvPr>
              <p:cNvSpPr/>
              <p:nvPr/>
            </p:nvSpPr>
            <p:spPr>
              <a:xfrm>
                <a:off x="673181" y="1545410"/>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云剪辑</a:t>
                </a:r>
              </a:p>
            </p:txBody>
          </p:sp>
          <p:sp>
            <p:nvSpPr>
              <p:cNvPr id="106" name="右箭头标注 105">
                <a:extLst>
                  <a:ext uri="{FF2B5EF4-FFF2-40B4-BE49-F238E27FC236}">
                    <a16:creationId xmlns:a16="http://schemas.microsoft.com/office/drawing/2014/main" id="{8C8E333D-551B-A841-BD5E-2BFE4E453AF1}"/>
                  </a:ext>
                </a:extLst>
              </p:cNvPr>
              <p:cNvSpPr/>
              <p:nvPr/>
            </p:nvSpPr>
            <p:spPr>
              <a:xfrm rot="16200000">
                <a:off x="211355" y="3583998"/>
                <a:ext cx="3013751" cy="2394698"/>
              </a:xfrm>
              <a:prstGeom prst="rightArrowCallout">
                <a:avLst>
                  <a:gd name="adj1" fmla="val 21867"/>
                  <a:gd name="adj2" fmla="val 22259"/>
                  <a:gd name="adj3" fmla="val 13645"/>
                  <a:gd name="adj4" fmla="val 80027"/>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右箭头标注 106">
                <a:extLst>
                  <a:ext uri="{FF2B5EF4-FFF2-40B4-BE49-F238E27FC236}">
                    <a16:creationId xmlns:a16="http://schemas.microsoft.com/office/drawing/2014/main" id="{FAFEF0FB-35E9-6A4F-A26C-DAD640642F09}"/>
                  </a:ext>
                </a:extLst>
              </p:cNvPr>
              <p:cNvSpPr/>
              <p:nvPr/>
            </p:nvSpPr>
            <p:spPr>
              <a:xfrm rot="10800000">
                <a:off x="2974919" y="3864587"/>
                <a:ext cx="3526465" cy="2423632"/>
              </a:xfrm>
              <a:prstGeom prst="rightArrowCallout">
                <a:avLst>
                  <a:gd name="adj1" fmla="val 21867"/>
                  <a:gd name="adj2" fmla="val 22259"/>
                  <a:gd name="adj3" fmla="val 13645"/>
                  <a:gd name="adj4" fmla="val 73684"/>
                </a:avLst>
              </a:prstGeom>
              <a:solidFill>
                <a:schemeClr val="bg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8" name="图形 107" descr="自行车与人 纯色填充">
                <a:extLst>
                  <a:ext uri="{FF2B5EF4-FFF2-40B4-BE49-F238E27FC236}">
                    <a16:creationId xmlns:a16="http://schemas.microsoft.com/office/drawing/2014/main" id="{C46023D0-B0F1-E441-8100-5AAD6146A66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flipH="1">
                <a:off x="1804035" y="3864587"/>
                <a:ext cx="1052206" cy="1096962"/>
              </a:xfrm>
              <a:prstGeom prst="rect">
                <a:avLst/>
              </a:prstGeom>
            </p:spPr>
          </p:pic>
          <p:sp>
            <p:nvSpPr>
              <p:cNvPr id="109" name="文本框 108">
                <a:extLst>
                  <a:ext uri="{FF2B5EF4-FFF2-40B4-BE49-F238E27FC236}">
                    <a16:creationId xmlns:a16="http://schemas.microsoft.com/office/drawing/2014/main" id="{09806EAA-5F2C-6543-98F5-636517E9BD29}"/>
                  </a:ext>
                </a:extLst>
              </p:cNvPr>
              <p:cNvSpPr txBox="1"/>
              <p:nvPr/>
            </p:nvSpPr>
            <p:spPr>
              <a:xfrm flipH="1">
                <a:off x="1923375" y="4841753"/>
                <a:ext cx="813525" cy="328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zh-CN" altLang="en-US" sz="1400" dirty="0">
                    <a:solidFill>
                      <a:schemeClr val="accent1"/>
                    </a:solidFill>
                    <a:latin typeface="TencentSans W7" panose="020C08030202040F0204" pitchFamily="34" charset="-122"/>
                    <a:ea typeface="TencentSans W7" panose="020C08030202040F0204" pitchFamily="34" charset="-122"/>
                    <a:cs typeface="Helvetica"/>
                    <a:sym typeface="Helvetica"/>
                  </a:rPr>
                  <a:t>数据分发</a:t>
                </a:r>
                <a:endParaRPr kumimoji="0" lang="zh-CN" altLang="en-US" sz="1400" b="0" i="0" u="none" strike="noStrike" cap="none" spc="0" normalizeH="0" baseline="0" dirty="0">
                  <a:ln>
                    <a:noFill/>
                  </a:ln>
                  <a:solidFill>
                    <a:schemeClr val="accent1"/>
                  </a:solidFill>
                  <a:effectLst/>
                  <a:uFillTx/>
                  <a:latin typeface="TencentSans W7" panose="020C08030202040F0204" pitchFamily="34" charset="-122"/>
                  <a:ea typeface="TencentSans W7" panose="020C08030202040F0204" pitchFamily="34" charset="-122"/>
                  <a:cs typeface="Helvetica"/>
                  <a:sym typeface="Helvetica"/>
                </a:endParaRPr>
              </a:p>
            </p:txBody>
          </p:sp>
          <p:sp>
            <p:nvSpPr>
              <p:cNvPr id="110" name="矩形 109">
                <a:extLst>
                  <a:ext uri="{FF2B5EF4-FFF2-40B4-BE49-F238E27FC236}">
                    <a16:creationId xmlns:a16="http://schemas.microsoft.com/office/drawing/2014/main" id="{159CD793-AF9C-A542-9FBC-942349AAB169}"/>
                  </a:ext>
                </a:extLst>
              </p:cNvPr>
              <p:cNvSpPr/>
              <p:nvPr/>
            </p:nvSpPr>
            <p:spPr>
              <a:xfrm flipH="1">
                <a:off x="1811130" y="5190949"/>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新闻</a:t>
                </a:r>
              </a:p>
            </p:txBody>
          </p:sp>
          <p:sp>
            <p:nvSpPr>
              <p:cNvPr id="111" name="矩形 110">
                <a:extLst>
                  <a:ext uri="{FF2B5EF4-FFF2-40B4-BE49-F238E27FC236}">
                    <a16:creationId xmlns:a16="http://schemas.microsoft.com/office/drawing/2014/main" id="{41F4F1F1-D920-8541-9373-CE967BA6C701}"/>
                  </a:ext>
                </a:extLst>
              </p:cNvPr>
              <p:cNvSpPr/>
              <p:nvPr/>
            </p:nvSpPr>
            <p:spPr>
              <a:xfrm flipH="1">
                <a:off x="683725" y="4004226"/>
                <a:ext cx="962693" cy="36063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推荐</a:t>
                </a:r>
              </a:p>
            </p:txBody>
          </p:sp>
          <p:sp>
            <p:nvSpPr>
              <p:cNvPr id="112" name="矩形 111">
                <a:extLst>
                  <a:ext uri="{FF2B5EF4-FFF2-40B4-BE49-F238E27FC236}">
                    <a16:creationId xmlns:a16="http://schemas.microsoft.com/office/drawing/2014/main" id="{021102B4-07EA-4947-A4CF-171BCA38B0D9}"/>
                  </a:ext>
                </a:extLst>
              </p:cNvPr>
              <p:cNvSpPr/>
              <p:nvPr/>
            </p:nvSpPr>
            <p:spPr>
              <a:xfrm flipH="1">
                <a:off x="683725" y="5190949"/>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手</a:t>
                </a:r>
                <a:r>
                  <a:rPr lang="en-US" altLang="zh-CN"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Q</a:t>
                </a:r>
                <a:endPar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endParaRPr>
              </a:p>
            </p:txBody>
          </p:sp>
          <p:sp>
            <p:nvSpPr>
              <p:cNvPr id="113" name="矩形 112">
                <a:extLst>
                  <a:ext uri="{FF2B5EF4-FFF2-40B4-BE49-F238E27FC236}">
                    <a16:creationId xmlns:a16="http://schemas.microsoft.com/office/drawing/2014/main" id="{E34AFB07-8123-3A47-9866-87EFCEB6756F}"/>
                  </a:ext>
                </a:extLst>
              </p:cNvPr>
              <p:cNvSpPr/>
              <p:nvPr/>
            </p:nvSpPr>
            <p:spPr>
              <a:xfrm flipH="1">
                <a:off x="683725" y="5776316"/>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微视</a:t>
                </a:r>
              </a:p>
            </p:txBody>
          </p:sp>
          <p:sp>
            <p:nvSpPr>
              <p:cNvPr id="114" name="矩形 113">
                <a:extLst>
                  <a:ext uri="{FF2B5EF4-FFF2-40B4-BE49-F238E27FC236}">
                    <a16:creationId xmlns:a16="http://schemas.microsoft.com/office/drawing/2014/main" id="{1B76130C-7A4B-944F-AF95-1C29067814EA}"/>
                  </a:ext>
                </a:extLst>
              </p:cNvPr>
              <p:cNvSpPr/>
              <p:nvPr/>
            </p:nvSpPr>
            <p:spPr>
              <a:xfrm flipH="1">
                <a:off x="1811130" y="5776316"/>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浏览器</a:t>
                </a:r>
              </a:p>
            </p:txBody>
          </p:sp>
          <p:sp>
            <p:nvSpPr>
              <p:cNvPr id="115" name="矩形 114">
                <a:extLst>
                  <a:ext uri="{FF2B5EF4-FFF2-40B4-BE49-F238E27FC236}">
                    <a16:creationId xmlns:a16="http://schemas.microsoft.com/office/drawing/2014/main" id="{ED9B21F3-EC0D-A94A-8FC1-4FC5F983C770}"/>
                  </a:ext>
                </a:extLst>
              </p:cNvPr>
              <p:cNvSpPr/>
              <p:nvPr/>
            </p:nvSpPr>
            <p:spPr>
              <a:xfrm flipH="1">
                <a:off x="683725" y="4605583"/>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en-US" altLang="zh-CN"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QQ</a:t>
                </a:r>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音乐</a:t>
                </a:r>
              </a:p>
            </p:txBody>
          </p:sp>
          <p:sp>
            <p:nvSpPr>
              <p:cNvPr id="116" name="右箭头 115">
                <a:extLst>
                  <a:ext uri="{FF2B5EF4-FFF2-40B4-BE49-F238E27FC236}">
                    <a16:creationId xmlns:a16="http://schemas.microsoft.com/office/drawing/2014/main" id="{E4B266C4-2ED9-064A-87D1-48A305151359}"/>
                  </a:ext>
                </a:extLst>
              </p:cNvPr>
              <p:cNvSpPr/>
              <p:nvPr/>
            </p:nvSpPr>
            <p:spPr>
              <a:xfrm rot="2248943">
                <a:off x="2763352" y="3015592"/>
                <a:ext cx="313122" cy="362051"/>
              </a:xfrm>
              <a:prstGeom prst="rightArrow">
                <a:avLst>
                  <a:gd name="adj1" fmla="val 50000"/>
                  <a:gd name="adj2" fmla="val 68294"/>
                </a:avLst>
              </a:prstGeom>
              <a:solidFill>
                <a:schemeClr val="accent5">
                  <a:lumMod val="20000"/>
                  <a:lumOff val="80000"/>
                </a:schemeClr>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7" name="椭圆 116">
                <a:extLst>
                  <a:ext uri="{FF2B5EF4-FFF2-40B4-BE49-F238E27FC236}">
                    <a16:creationId xmlns:a16="http://schemas.microsoft.com/office/drawing/2014/main" id="{65018525-25D3-1349-A656-3AADA6E2192A}"/>
                  </a:ext>
                </a:extLst>
              </p:cNvPr>
              <p:cNvSpPr/>
              <p:nvPr/>
            </p:nvSpPr>
            <p:spPr>
              <a:xfrm>
                <a:off x="2915580" y="3201404"/>
                <a:ext cx="1006650" cy="953584"/>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FFFFFF"/>
                    </a:solidFill>
                    <a:latin typeface="TencentSans W7" panose="020C08030202040F0204" pitchFamily="34" charset="-122"/>
                    <a:ea typeface="TencentSans W7" panose="020C08030202040F0204" pitchFamily="34" charset="-122"/>
                    <a:cs typeface="Helvetica Neue Medium"/>
                  </a:rPr>
                  <a:t>媒资</a:t>
                </a:r>
              </a:p>
            </p:txBody>
          </p:sp>
          <p:sp>
            <p:nvSpPr>
              <p:cNvPr id="118" name="右箭头 117">
                <a:extLst>
                  <a:ext uri="{FF2B5EF4-FFF2-40B4-BE49-F238E27FC236}">
                    <a16:creationId xmlns:a16="http://schemas.microsoft.com/office/drawing/2014/main" id="{7FFE0137-766D-E341-8D91-E72C2716676E}"/>
                  </a:ext>
                </a:extLst>
              </p:cNvPr>
              <p:cNvSpPr/>
              <p:nvPr/>
            </p:nvSpPr>
            <p:spPr>
              <a:xfrm rot="8911789">
                <a:off x="3761336" y="3012227"/>
                <a:ext cx="313122" cy="362051"/>
              </a:xfrm>
              <a:prstGeom prst="rightArrow">
                <a:avLst>
                  <a:gd name="adj1" fmla="val 50000"/>
                  <a:gd name="adj2" fmla="val 68294"/>
                </a:avLst>
              </a:prstGeom>
              <a:solidFill>
                <a:schemeClr val="accent5">
                  <a:lumMod val="20000"/>
                  <a:lumOff val="80000"/>
                </a:schemeClr>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9" name="右箭头 118">
                <a:extLst>
                  <a:ext uri="{FF2B5EF4-FFF2-40B4-BE49-F238E27FC236}">
                    <a16:creationId xmlns:a16="http://schemas.microsoft.com/office/drawing/2014/main" id="{4CEF2CAC-B922-4D4E-8182-06C22EDDE545}"/>
                  </a:ext>
                </a:extLst>
              </p:cNvPr>
              <p:cNvSpPr/>
              <p:nvPr/>
            </p:nvSpPr>
            <p:spPr>
              <a:xfrm rot="2248943">
                <a:off x="3767055" y="3982113"/>
                <a:ext cx="313122" cy="362051"/>
              </a:xfrm>
              <a:prstGeom prst="rightArrow">
                <a:avLst>
                  <a:gd name="adj1" fmla="val 50000"/>
                  <a:gd name="adj2" fmla="val 68294"/>
                </a:avLst>
              </a:prstGeom>
              <a:solidFill>
                <a:schemeClr val="accent1">
                  <a:lumMod val="40000"/>
                  <a:lumOff val="6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0" name="右箭头 119">
                <a:extLst>
                  <a:ext uri="{FF2B5EF4-FFF2-40B4-BE49-F238E27FC236}">
                    <a16:creationId xmlns:a16="http://schemas.microsoft.com/office/drawing/2014/main" id="{5C6E4550-37EB-684A-82DA-A27148C0F1BB}"/>
                  </a:ext>
                </a:extLst>
              </p:cNvPr>
              <p:cNvSpPr/>
              <p:nvPr/>
            </p:nvSpPr>
            <p:spPr>
              <a:xfrm rot="8911789">
                <a:off x="2769071" y="3978748"/>
                <a:ext cx="313122" cy="362051"/>
              </a:xfrm>
              <a:prstGeom prst="rightArrow">
                <a:avLst>
                  <a:gd name="adj1" fmla="val 50000"/>
                  <a:gd name="adj2" fmla="val 68294"/>
                </a:avLst>
              </a:prstGeom>
              <a:solidFill>
                <a:schemeClr val="accent1">
                  <a:lumMod val="40000"/>
                  <a:lumOff val="60000"/>
                </a:schemeClr>
              </a:solidFill>
              <a:ln w="12700" cap="flat">
                <a:solidFill>
                  <a:schemeClr val="accent1">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pic>
            <p:nvPicPr>
              <p:cNvPr id="121" name="图形 120" descr="数据库 纯色填充">
                <a:extLst>
                  <a:ext uri="{FF2B5EF4-FFF2-40B4-BE49-F238E27FC236}">
                    <a16:creationId xmlns:a16="http://schemas.microsoft.com/office/drawing/2014/main" id="{5C7C431C-66C0-674C-9EDC-3730FACB2AB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flipH="1">
                <a:off x="4174100" y="3909244"/>
                <a:ext cx="906363" cy="944915"/>
              </a:xfrm>
              <a:prstGeom prst="rect">
                <a:avLst/>
              </a:prstGeom>
            </p:spPr>
          </p:pic>
          <p:sp>
            <p:nvSpPr>
              <p:cNvPr id="122" name="矩形 121">
                <a:extLst>
                  <a:ext uri="{FF2B5EF4-FFF2-40B4-BE49-F238E27FC236}">
                    <a16:creationId xmlns:a16="http://schemas.microsoft.com/office/drawing/2014/main" id="{1020F382-41AB-D243-A369-F25CE2865ED9}"/>
                  </a:ext>
                </a:extLst>
              </p:cNvPr>
              <p:cNvSpPr/>
              <p:nvPr/>
            </p:nvSpPr>
            <p:spPr>
              <a:xfrm flipH="1">
                <a:off x="4103231" y="5204822"/>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媒资库</a:t>
                </a:r>
              </a:p>
            </p:txBody>
          </p:sp>
          <p:sp>
            <p:nvSpPr>
              <p:cNvPr id="123" name="矩形 122">
                <a:extLst>
                  <a:ext uri="{FF2B5EF4-FFF2-40B4-BE49-F238E27FC236}">
                    <a16:creationId xmlns:a16="http://schemas.microsoft.com/office/drawing/2014/main" id="{73050BE5-B9E6-4647-985F-50E4DA24A963}"/>
                  </a:ext>
                </a:extLst>
              </p:cNvPr>
              <p:cNvSpPr/>
              <p:nvPr/>
            </p:nvSpPr>
            <p:spPr>
              <a:xfrm flipH="1">
                <a:off x="5361730" y="4034091"/>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海外媒资</a:t>
                </a:r>
                <a:endPar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endParaRPr>
              </a:p>
            </p:txBody>
          </p:sp>
          <p:sp>
            <p:nvSpPr>
              <p:cNvPr id="124" name="矩形 123">
                <a:extLst>
                  <a:ext uri="{FF2B5EF4-FFF2-40B4-BE49-F238E27FC236}">
                    <a16:creationId xmlns:a16="http://schemas.microsoft.com/office/drawing/2014/main" id="{6BC0A9BF-2D5C-F045-8525-E607838ED560}"/>
                  </a:ext>
                </a:extLst>
              </p:cNvPr>
              <p:cNvSpPr/>
              <p:nvPr/>
            </p:nvSpPr>
            <p:spPr>
              <a:xfrm flipH="1">
                <a:off x="5361730" y="4619457"/>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帖子</a:t>
                </a:r>
              </a:p>
            </p:txBody>
          </p:sp>
          <p:sp>
            <p:nvSpPr>
              <p:cNvPr id="125" name="矩形 124">
                <a:extLst>
                  <a:ext uri="{FF2B5EF4-FFF2-40B4-BE49-F238E27FC236}">
                    <a16:creationId xmlns:a16="http://schemas.microsoft.com/office/drawing/2014/main" id="{A148448E-E99B-EC49-ADBA-18F0B90E1991}"/>
                  </a:ext>
                </a:extLst>
              </p:cNvPr>
              <p:cNvSpPr/>
              <p:nvPr/>
            </p:nvSpPr>
            <p:spPr>
              <a:xfrm flipH="1">
                <a:off x="5361730" y="5204823"/>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点播弹幕</a:t>
                </a:r>
              </a:p>
            </p:txBody>
          </p:sp>
          <p:sp>
            <p:nvSpPr>
              <p:cNvPr id="126" name="矩形 125">
                <a:extLst>
                  <a:ext uri="{FF2B5EF4-FFF2-40B4-BE49-F238E27FC236}">
                    <a16:creationId xmlns:a16="http://schemas.microsoft.com/office/drawing/2014/main" id="{42D85509-0BB1-CF42-8853-F6DA529958E6}"/>
                  </a:ext>
                </a:extLst>
              </p:cNvPr>
              <p:cNvSpPr/>
              <p:nvPr/>
            </p:nvSpPr>
            <p:spPr>
              <a:xfrm flipH="1">
                <a:off x="5361730" y="5790189"/>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琅琊阁</a:t>
                </a:r>
              </a:p>
            </p:txBody>
          </p:sp>
          <p:sp>
            <p:nvSpPr>
              <p:cNvPr id="127" name="矩形 126">
                <a:extLst>
                  <a:ext uri="{FF2B5EF4-FFF2-40B4-BE49-F238E27FC236}">
                    <a16:creationId xmlns:a16="http://schemas.microsoft.com/office/drawing/2014/main" id="{C123F7D5-C161-F447-8588-4BC2B56861DC}"/>
                  </a:ext>
                </a:extLst>
              </p:cNvPr>
              <p:cNvSpPr/>
              <p:nvPr/>
            </p:nvSpPr>
            <p:spPr>
              <a:xfrm flipH="1">
                <a:off x="4103231" y="5790189"/>
                <a:ext cx="962693" cy="328649"/>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ctr" defTabSz="825500" rtl="0" hangingPunct="0"/>
                <a:r>
                  <a:rPr lang="zh-CN" altLang="en-US"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片多多</a:t>
                </a:r>
              </a:p>
            </p:txBody>
          </p:sp>
          <p:sp>
            <p:nvSpPr>
              <p:cNvPr id="128" name="文本框 127">
                <a:extLst>
                  <a:ext uri="{FF2B5EF4-FFF2-40B4-BE49-F238E27FC236}">
                    <a16:creationId xmlns:a16="http://schemas.microsoft.com/office/drawing/2014/main" id="{EDDDD729-F7C7-CC43-997C-666DF0D67031}"/>
                  </a:ext>
                </a:extLst>
              </p:cNvPr>
              <p:cNvSpPr txBox="1"/>
              <p:nvPr/>
            </p:nvSpPr>
            <p:spPr>
              <a:xfrm flipH="1">
                <a:off x="4220519" y="4799398"/>
                <a:ext cx="813525" cy="328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zh-CN" altLang="en-US" sz="1400" dirty="0">
                    <a:solidFill>
                      <a:schemeClr val="accent1"/>
                    </a:solidFill>
                    <a:latin typeface="TencentSans W7" panose="020C08030202040F0204" pitchFamily="34" charset="-122"/>
                    <a:ea typeface="TencentSans W7" panose="020C08030202040F0204" pitchFamily="34" charset="-122"/>
                    <a:cs typeface="Helvetica"/>
                    <a:sym typeface="Helvetica"/>
                  </a:rPr>
                  <a:t>数据存储</a:t>
                </a:r>
                <a:endParaRPr kumimoji="0" lang="zh-CN" altLang="en-US" sz="1400" b="0" i="0" u="none" strike="noStrike" cap="none" spc="0" normalizeH="0" baseline="0" dirty="0">
                  <a:ln>
                    <a:noFill/>
                  </a:ln>
                  <a:solidFill>
                    <a:schemeClr val="accent1"/>
                  </a:solidFill>
                  <a:effectLst/>
                  <a:uFillTx/>
                  <a:latin typeface="TencentSans W7" panose="020C08030202040F0204" pitchFamily="34" charset="-122"/>
                  <a:ea typeface="TencentSans W7" panose="020C08030202040F0204" pitchFamily="34" charset="-122"/>
                  <a:cs typeface="Helvetica"/>
                  <a:sym typeface="Helvetica"/>
                </a:endParaRPr>
              </a:p>
            </p:txBody>
          </p:sp>
          <p:grpSp>
            <p:nvGrpSpPr>
              <p:cNvPr id="129" name="组合 128">
                <a:extLst>
                  <a:ext uri="{FF2B5EF4-FFF2-40B4-BE49-F238E27FC236}">
                    <a16:creationId xmlns:a16="http://schemas.microsoft.com/office/drawing/2014/main" id="{718AED4B-4228-094A-BF57-55DB015A79EF}"/>
                  </a:ext>
                </a:extLst>
              </p:cNvPr>
              <p:cNvGrpSpPr/>
              <p:nvPr/>
            </p:nvGrpSpPr>
            <p:grpSpPr>
              <a:xfrm>
                <a:off x="4008196" y="1979883"/>
                <a:ext cx="1353534" cy="835019"/>
                <a:chOff x="4989873" y="2971800"/>
                <a:chExt cx="1563327" cy="914400"/>
              </a:xfrm>
            </p:grpSpPr>
            <p:pic>
              <p:nvPicPr>
                <p:cNvPr id="136" name="图形 135" descr="女程序员 纯色填充">
                  <a:extLst>
                    <a:ext uri="{FF2B5EF4-FFF2-40B4-BE49-F238E27FC236}">
                      <a16:creationId xmlns:a16="http://schemas.microsoft.com/office/drawing/2014/main" id="{E64DE8F6-F7DB-1D47-9970-FC5AC29ABC9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38800" y="2971800"/>
                  <a:ext cx="914400" cy="914400"/>
                </a:xfrm>
                <a:prstGeom prst="rect">
                  <a:avLst/>
                </a:prstGeom>
              </p:spPr>
            </p:pic>
            <p:pic>
              <p:nvPicPr>
                <p:cNvPr id="137" name="图形 136" descr="男程序员 纯色填充">
                  <a:extLst>
                    <a:ext uri="{FF2B5EF4-FFF2-40B4-BE49-F238E27FC236}">
                      <a16:creationId xmlns:a16="http://schemas.microsoft.com/office/drawing/2014/main" id="{971F0D1E-47BB-3B45-87F2-152893669E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89873" y="2971800"/>
                  <a:ext cx="914400" cy="914400"/>
                </a:xfrm>
                <a:prstGeom prst="rect">
                  <a:avLst/>
                </a:prstGeom>
              </p:spPr>
            </p:pic>
          </p:grpSp>
          <p:sp>
            <p:nvSpPr>
              <p:cNvPr id="130" name="文本框 129">
                <a:extLst>
                  <a:ext uri="{FF2B5EF4-FFF2-40B4-BE49-F238E27FC236}">
                    <a16:creationId xmlns:a16="http://schemas.microsoft.com/office/drawing/2014/main" id="{3CB0FECD-503C-E840-8C11-1A1FDE485EBC}"/>
                  </a:ext>
                </a:extLst>
              </p:cNvPr>
              <p:cNvSpPr txBox="1"/>
              <p:nvPr/>
            </p:nvSpPr>
            <p:spPr>
              <a:xfrm>
                <a:off x="4278201" y="2794651"/>
                <a:ext cx="813525" cy="3286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zh-CN" altLang="en-US" sz="1400" dirty="0">
                    <a:solidFill>
                      <a:srgbClr val="C00000"/>
                    </a:solidFill>
                    <a:latin typeface="TencentSans W7" panose="020C08030202040F0204" pitchFamily="34" charset="-122"/>
                    <a:ea typeface="TencentSans W7" panose="020C08030202040F0204" pitchFamily="34" charset="-122"/>
                    <a:cs typeface="Helvetica"/>
                    <a:sym typeface="Helvetica"/>
                  </a:rPr>
                  <a:t>数据加工</a:t>
                </a:r>
                <a:endParaRPr kumimoji="0" lang="zh-CN" altLang="en-US" sz="1400" b="0" i="0" u="none" strike="noStrike" cap="none" spc="0" normalizeH="0" baseline="0" dirty="0">
                  <a:ln>
                    <a:noFill/>
                  </a:ln>
                  <a:solidFill>
                    <a:srgbClr val="C00000"/>
                  </a:solidFill>
                  <a:effectLst/>
                  <a:uFillTx/>
                  <a:latin typeface="TencentSans W7" panose="020C08030202040F0204" pitchFamily="34" charset="-122"/>
                  <a:ea typeface="TencentSans W7" panose="020C08030202040F0204" pitchFamily="34" charset="-122"/>
                  <a:cs typeface="Helvetica"/>
                  <a:sym typeface="Helvetica"/>
                </a:endParaRPr>
              </a:p>
            </p:txBody>
          </p:sp>
          <p:sp>
            <p:nvSpPr>
              <p:cNvPr id="131" name="矩形 130">
                <a:extLst>
                  <a:ext uri="{FF2B5EF4-FFF2-40B4-BE49-F238E27FC236}">
                    <a16:creationId xmlns:a16="http://schemas.microsoft.com/office/drawing/2014/main" id="{B10CB34A-2102-AE40-A31F-A7DB55911F79}"/>
                  </a:ext>
                </a:extLst>
              </p:cNvPr>
              <p:cNvSpPr/>
              <p:nvPr/>
            </p:nvSpPr>
            <p:spPr>
              <a:xfrm>
                <a:off x="4103231" y="1545410"/>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标准化</a:t>
                </a:r>
              </a:p>
            </p:txBody>
          </p:sp>
          <p:sp>
            <p:nvSpPr>
              <p:cNvPr id="132" name="矩形 131">
                <a:extLst>
                  <a:ext uri="{FF2B5EF4-FFF2-40B4-BE49-F238E27FC236}">
                    <a16:creationId xmlns:a16="http://schemas.microsoft.com/office/drawing/2014/main" id="{A8C5B45D-5579-C84B-8B28-82328FC7AA0F}"/>
                  </a:ext>
                </a:extLst>
              </p:cNvPr>
              <p:cNvSpPr/>
              <p:nvPr/>
            </p:nvSpPr>
            <p:spPr>
              <a:xfrm>
                <a:off x="4103231" y="978612"/>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运营编辑</a:t>
                </a:r>
              </a:p>
            </p:txBody>
          </p:sp>
          <p:sp>
            <p:nvSpPr>
              <p:cNvPr id="133" name="矩形 132">
                <a:extLst>
                  <a:ext uri="{FF2B5EF4-FFF2-40B4-BE49-F238E27FC236}">
                    <a16:creationId xmlns:a16="http://schemas.microsoft.com/office/drawing/2014/main" id="{7810D23C-3C92-314F-BE8B-4400346769B9}"/>
                  </a:ext>
                </a:extLst>
              </p:cNvPr>
              <p:cNvSpPr/>
              <p:nvPr/>
            </p:nvSpPr>
            <p:spPr>
              <a:xfrm>
                <a:off x="5361731" y="978612"/>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计算服务</a:t>
                </a:r>
              </a:p>
            </p:txBody>
          </p:sp>
          <p:sp>
            <p:nvSpPr>
              <p:cNvPr id="134" name="矩形 133">
                <a:extLst>
                  <a:ext uri="{FF2B5EF4-FFF2-40B4-BE49-F238E27FC236}">
                    <a16:creationId xmlns:a16="http://schemas.microsoft.com/office/drawing/2014/main" id="{11DAF6EA-2D2A-E444-A2D8-39204EF5CD50}"/>
                  </a:ext>
                </a:extLst>
              </p:cNvPr>
              <p:cNvSpPr/>
              <p:nvPr/>
            </p:nvSpPr>
            <p:spPr>
              <a:xfrm>
                <a:off x="5361731" y="1545410"/>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AI</a:t>
                </a:r>
                <a:r>
                  <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rPr>
                  <a:t>自动化</a:t>
                </a:r>
              </a:p>
            </p:txBody>
          </p:sp>
          <p:sp>
            <p:nvSpPr>
              <p:cNvPr id="135" name="矩形 134">
                <a:extLst>
                  <a:ext uri="{FF2B5EF4-FFF2-40B4-BE49-F238E27FC236}">
                    <a16:creationId xmlns:a16="http://schemas.microsoft.com/office/drawing/2014/main" id="{6418FD02-3832-4A4E-BD65-A99CD609640A}"/>
                  </a:ext>
                </a:extLst>
              </p:cNvPr>
              <p:cNvSpPr/>
              <p:nvPr/>
            </p:nvSpPr>
            <p:spPr>
              <a:xfrm>
                <a:off x="5361730" y="2108773"/>
                <a:ext cx="962693" cy="328649"/>
              </a:xfrm>
              <a:prstGeom prst="rect">
                <a:avLst/>
              </a:prstGeom>
              <a:solidFill>
                <a:srgbClr val="C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400" dirty="0">
                    <a:solidFill>
                      <a:srgbClr val="FFFFFF"/>
                    </a:solidFill>
                    <a:latin typeface="TencentSans W7" panose="020C08030202040F0204" pitchFamily="34" charset="-122"/>
                    <a:ea typeface="TencentSans W7" panose="020C08030202040F0204" pitchFamily="34" charset="-122"/>
                    <a:cs typeface="Helvetica Neue Medium"/>
                    <a:sym typeface="Helvetica Neue Medium"/>
                  </a:rPr>
                  <a:t>……</a:t>
                </a:r>
                <a:endParaRPr kumimoji="0" lang="zh-CN" altLang="en-US" sz="1400" b="0" i="0" u="none" strike="noStrike" cap="none" spc="0" normalizeH="0" baseline="0" dirty="0">
                  <a:ln>
                    <a:noFill/>
                  </a:ln>
                  <a:solidFill>
                    <a:srgbClr val="FFFFFF"/>
                  </a:solidFill>
                  <a:effectLst/>
                  <a:uFillTx/>
                  <a:latin typeface="TencentSans W7" panose="020C08030202040F0204" pitchFamily="34" charset="-122"/>
                  <a:ea typeface="TencentSans W7" panose="020C08030202040F0204" pitchFamily="34" charset="-122"/>
                  <a:cs typeface="Helvetica Neue Medium"/>
                  <a:sym typeface="Helvetica Neue Medium"/>
                </a:endParaRPr>
              </a:p>
            </p:txBody>
          </p:sp>
        </p:grpSp>
      </p:grpSp>
      <p:grpSp>
        <p:nvGrpSpPr>
          <p:cNvPr id="94" name="组合 93">
            <a:extLst>
              <a:ext uri="{FF2B5EF4-FFF2-40B4-BE49-F238E27FC236}">
                <a16:creationId xmlns:a16="http://schemas.microsoft.com/office/drawing/2014/main" id="{E02B8D37-1A50-7A4E-B917-6375D6B548D4}"/>
              </a:ext>
            </a:extLst>
          </p:cNvPr>
          <p:cNvGrpSpPr/>
          <p:nvPr/>
        </p:nvGrpSpPr>
        <p:grpSpPr>
          <a:xfrm>
            <a:off x="6326050" y="721143"/>
            <a:ext cx="4703024" cy="5257346"/>
            <a:chOff x="6340973" y="724129"/>
            <a:chExt cx="4703024" cy="5257346"/>
          </a:xfrm>
        </p:grpSpPr>
        <p:sp>
          <p:nvSpPr>
            <p:cNvPr id="78" name="文本框 77">
              <a:extLst>
                <a:ext uri="{FF2B5EF4-FFF2-40B4-BE49-F238E27FC236}">
                  <a16:creationId xmlns:a16="http://schemas.microsoft.com/office/drawing/2014/main" id="{D4B05BB9-BCD8-0A4E-A61F-C8571E55962D}"/>
                </a:ext>
              </a:extLst>
            </p:cNvPr>
            <p:cNvSpPr txBox="1"/>
            <p:nvPr/>
          </p:nvSpPr>
          <p:spPr>
            <a:xfrm>
              <a:off x="6340973" y="724129"/>
              <a:ext cx="1800493" cy="369332"/>
            </a:xfrm>
            <a:prstGeom prst="rect">
              <a:avLst/>
            </a:prstGeom>
            <a:noFill/>
          </p:spPr>
          <p:txBody>
            <a:bodyPr wrap="none" rtlCol="0">
              <a:spAutoFit/>
            </a:bodyPr>
            <a:lstStyle/>
            <a:p>
              <a:r>
                <a:rPr lang="zh-CN" altLang="en-US" dirty="0">
                  <a:solidFill>
                    <a:srgbClr val="034FD8"/>
                  </a:solidFill>
                  <a:latin typeface="腾讯体 W7"/>
                  <a:ea typeface="腾讯体 W7"/>
                </a:rPr>
                <a:t>典型应用场景：</a:t>
              </a:r>
            </a:p>
          </p:txBody>
        </p:sp>
        <p:grpSp>
          <p:nvGrpSpPr>
            <p:cNvPr id="139" name="组合 138">
              <a:extLst>
                <a:ext uri="{FF2B5EF4-FFF2-40B4-BE49-F238E27FC236}">
                  <a16:creationId xmlns:a16="http://schemas.microsoft.com/office/drawing/2014/main" id="{29C4EB7C-996D-444B-AD7A-3FEEBAF1AA53}"/>
                </a:ext>
              </a:extLst>
            </p:cNvPr>
            <p:cNvGrpSpPr/>
            <p:nvPr/>
          </p:nvGrpSpPr>
          <p:grpSpPr>
            <a:xfrm>
              <a:off x="6340973" y="1106903"/>
              <a:ext cx="4703024" cy="4874572"/>
              <a:chOff x="6548509" y="931360"/>
              <a:chExt cx="4703024" cy="4874572"/>
            </a:xfrm>
          </p:grpSpPr>
          <p:pic>
            <p:nvPicPr>
              <p:cNvPr id="141" name="图片 140">
                <a:extLst>
                  <a:ext uri="{FF2B5EF4-FFF2-40B4-BE49-F238E27FC236}">
                    <a16:creationId xmlns:a16="http://schemas.microsoft.com/office/drawing/2014/main" id="{85375C54-44BC-6E4C-B606-4378E56BB271}"/>
                  </a:ext>
                </a:extLst>
              </p:cNvPr>
              <p:cNvPicPr>
                <a:picLocks noChangeAspect="1"/>
              </p:cNvPicPr>
              <p:nvPr/>
            </p:nvPicPr>
            <p:blipFill>
              <a:blip r:embed="rId14"/>
              <a:stretch>
                <a:fillRect/>
              </a:stretch>
            </p:blipFill>
            <p:spPr>
              <a:xfrm>
                <a:off x="6548509" y="3517576"/>
                <a:ext cx="4700491" cy="2288356"/>
              </a:xfrm>
              <a:prstGeom prst="rect">
                <a:avLst/>
              </a:prstGeom>
              <a:effectLst>
                <a:softEdge rad="12700"/>
              </a:effectLst>
            </p:spPr>
          </p:pic>
          <p:sp>
            <p:nvSpPr>
              <p:cNvPr id="142" name="文本框 141">
                <a:extLst>
                  <a:ext uri="{FF2B5EF4-FFF2-40B4-BE49-F238E27FC236}">
                    <a16:creationId xmlns:a16="http://schemas.microsoft.com/office/drawing/2014/main" id="{10B4A251-9937-754B-9126-F4207EFAB29F}"/>
                  </a:ext>
                </a:extLst>
              </p:cNvPr>
              <p:cNvSpPr txBox="1"/>
              <p:nvPr/>
            </p:nvSpPr>
            <p:spPr>
              <a:xfrm>
                <a:off x="6548509" y="3245927"/>
                <a:ext cx="973343" cy="276999"/>
              </a:xfrm>
              <a:prstGeom prst="rect">
                <a:avLst/>
              </a:prstGeom>
              <a:noFill/>
            </p:spPr>
            <p:txBody>
              <a:bodyPr wrap="none" rtlCol="0">
                <a:spAutoFit/>
              </a:bodyPr>
              <a:lstStyle/>
              <a:p>
                <a:pPr marL="171450" indent="-171450">
                  <a:buFont typeface="Arial" panose="020B0604020202020204" pitchFamily="34" charset="0"/>
                  <a:buChar char="•"/>
                </a:pPr>
                <a:r>
                  <a:rPr lang="zh-CN" altLang="en-US" sz="1200" dirty="0">
                    <a:solidFill>
                      <a:schemeClr val="bg2">
                        <a:lumMod val="10000"/>
                      </a:schemeClr>
                    </a:solidFill>
                    <a:latin typeface="TencentSans W7" panose="020C08030202040F0204" pitchFamily="34" charset="-122"/>
                    <a:ea typeface="TencentSans W7" panose="020C08030202040F0204" pitchFamily="34" charset="-122"/>
                  </a:rPr>
                  <a:t>地域播控</a:t>
                </a:r>
              </a:p>
            </p:txBody>
          </p:sp>
          <p:sp>
            <p:nvSpPr>
              <p:cNvPr id="143" name="文本框 142">
                <a:extLst>
                  <a:ext uri="{FF2B5EF4-FFF2-40B4-BE49-F238E27FC236}">
                    <a16:creationId xmlns:a16="http://schemas.microsoft.com/office/drawing/2014/main" id="{46934E08-8760-7B4C-B6B9-0C3621A6E69F}"/>
                  </a:ext>
                </a:extLst>
              </p:cNvPr>
              <p:cNvSpPr txBox="1"/>
              <p:nvPr/>
            </p:nvSpPr>
            <p:spPr>
              <a:xfrm>
                <a:off x="6548509" y="931360"/>
                <a:ext cx="1281120" cy="276999"/>
              </a:xfrm>
              <a:prstGeom prst="rect">
                <a:avLst/>
              </a:prstGeom>
              <a:noFill/>
            </p:spPr>
            <p:txBody>
              <a:bodyPr wrap="none" rtlCol="0">
                <a:spAutoFit/>
              </a:bodyPr>
              <a:lstStyle/>
              <a:p>
                <a:pPr marL="171450" indent="-171450">
                  <a:buFont typeface="Arial" panose="020B0604020202020204" pitchFamily="34" charset="0"/>
                  <a:buChar char="•"/>
                </a:pPr>
                <a:r>
                  <a:rPr lang="zh-CN" altLang="en-US" sz="1200" dirty="0">
                    <a:solidFill>
                      <a:schemeClr val="bg2">
                        <a:lumMod val="10000"/>
                      </a:schemeClr>
                    </a:solidFill>
                    <a:latin typeface="腾讯体 W7"/>
                    <a:ea typeface="腾讯体 W7"/>
                  </a:rPr>
                  <a:t>关键信息外显</a:t>
                </a:r>
              </a:p>
            </p:txBody>
          </p:sp>
          <p:pic>
            <p:nvPicPr>
              <p:cNvPr id="144" name="图片 143">
                <a:extLst>
                  <a:ext uri="{FF2B5EF4-FFF2-40B4-BE49-F238E27FC236}">
                    <a16:creationId xmlns:a16="http://schemas.microsoft.com/office/drawing/2014/main" id="{26144110-7FE1-AC43-BA3B-CF4132AE9931}"/>
                  </a:ext>
                </a:extLst>
              </p:cNvPr>
              <p:cNvPicPr>
                <a:picLocks noChangeAspect="1"/>
              </p:cNvPicPr>
              <p:nvPr/>
            </p:nvPicPr>
            <p:blipFill>
              <a:blip r:embed="rId15"/>
              <a:stretch>
                <a:fillRect/>
              </a:stretch>
            </p:blipFill>
            <p:spPr>
              <a:xfrm>
                <a:off x="6548509" y="1194463"/>
                <a:ext cx="4703024" cy="2019229"/>
              </a:xfrm>
              <a:prstGeom prst="rect">
                <a:avLst/>
              </a:prstGeom>
              <a:effectLst>
                <a:softEdge rad="12700"/>
              </a:effectLst>
            </p:spPr>
          </p:pic>
        </p:grpSp>
      </p:grpSp>
      <p:sp>
        <p:nvSpPr>
          <p:cNvPr id="60" name="文本框 59">
            <a:extLst>
              <a:ext uri="{FF2B5EF4-FFF2-40B4-BE49-F238E27FC236}">
                <a16:creationId xmlns:a16="http://schemas.microsoft.com/office/drawing/2014/main" id="{AAD761D4-7D6A-804A-85D5-5804B5CFF370}"/>
              </a:ext>
            </a:extLst>
          </p:cNvPr>
          <p:cNvSpPr txBox="1"/>
          <p:nvPr/>
        </p:nvSpPr>
        <p:spPr>
          <a:xfrm>
            <a:off x="302072" y="6179972"/>
            <a:ext cx="10724469" cy="307777"/>
          </a:xfrm>
          <a:prstGeom prst="rect">
            <a:avLst/>
          </a:prstGeom>
          <a:noFill/>
        </p:spPr>
        <p:txBody>
          <a:bodyPr wrap="square">
            <a:spAutoFit/>
          </a:bodyPr>
          <a:lstStyle/>
          <a:p>
            <a:r>
              <a:rPr lang="zh-CN" altLang="en-US" sz="1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媒资平台承载内容的生产与分发，为频道运营提供最重要的基础运营系统，为各条业务线输送最基础最核心的数据</a:t>
            </a:r>
            <a:endParaRPr lang="zh-CN" altLang="en-US" sz="1400" dirty="0">
              <a:solidFill>
                <a:srgbClr val="000000"/>
              </a:solidFill>
            </a:endParaRPr>
          </a:p>
        </p:txBody>
      </p:sp>
    </p:spTree>
    <p:extLst>
      <p:ext uri="{BB962C8B-B14F-4D97-AF65-F5344CB8AC3E}">
        <p14:creationId xmlns:p14="http://schemas.microsoft.com/office/powerpoint/2010/main" val="1671048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6</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项目背景</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dirty="0">
                <a:ln>
                  <a:noFill/>
                </a:ln>
                <a:solidFill>
                  <a:srgbClr val="FFFFFF"/>
                </a:solidFill>
                <a:latin typeface="腾讯体 W7"/>
                <a:ea typeface="腾讯体 W7"/>
              </a:endParaRPr>
            </a:p>
          </p:txBody>
        </p:sp>
      </p:grpSp>
      <p:grpSp>
        <p:nvGrpSpPr>
          <p:cNvPr id="15" name="组合 14">
            <a:extLst>
              <a:ext uri="{FF2B5EF4-FFF2-40B4-BE49-F238E27FC236}">
                <a16:creationId xmlns:a16="http://schemas.microsoft.com/office/drawing/2014/main" id="{78DFC111-0ACD-4A47-9E5D-A2A31EF0C13B}"/>
              </a:ext>
            </a:extLst>
          </p:cNvPr>
          <p:cNvGrpSpPr/>
          <p:nvPr/>
        </p:nvGrpSpPr>
        <p:grpSpPr>
          <a:xfrm>
            <a:off x="5997081" y="667708"/>
            <a:ext cx="5507137" cy="5822526"/>
            <a:chOff x="5997081" y="667708"/>
            <a:chExt cx="5507137" cy="5822526"/>
          </a:xfrm>
        </p:grpSpPr>
        <p:pic>
          <p:nvPicPr>
            <p:cNvPr id="5" name="图片 4">
              <a:extLst>
                <a:ext uri="{FF2B5EF4-FFF2-40B4-BE49-F238E27FC236}">
                  <a16:creationId xmlns:a16="http://schemas.microsoft.com/office/drawing/2014/main" id="{FDA45CE6-D882-524F-B23D-797939315086}"/>
                </a:ext>
              </a:extLst>
            </p:cNvPr>
            <p:cNvPicPr>
              <a:picLocks noChangeAspect="1"/>
            </p:cNvPicPr>
            <p:nvPr/>
          </p:nvPicPr>
          <p:blipFill rotWithShape="1">
            <a:blip r:embed="rId4"/>
            <a:srcRect l="-1" r="39883"/>
            <a:stretch/>
          </p:blipFill>
          <p:spPr>
            <a:xfrm>
              <a:off x="6052848" y="1105434"/>
              <a:ext cx="5451370" cy="5384800"/>
            </a:xfrm>
            <a:prstGeom prst="rect">
              <a:avLst/>
            </a:prstGeom>
          </p:spPr>
        </p:pic>
        <p:sp>
          <p:nvSpPr>
            <p:cNvPr id="7" name="矩形 6">
              <a:extLst>
                <a:ext uri="{FF2B5EF4-FFF2-40B4-BE49-F238E27FC236}">
                  <a16:creationId xmlns:a16="http://schemas.microsoft.com/office/drawing/2014/main" id="{73735E16-BEFD-C54C-8FDC-EC5A90542460}"/>
                </a:ext>
              </a:extLst>
            </p:cNvPr>
            <p:cNvSpPr/>
            <p:nvPr/>
          </p:nvSpPr>
          <p:spPr>
            <a:xfrm>
              <a:off x="7564978" y="1081794"/>
              <a:ext cx="984462" cy="17820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 name="直线箭头连接符 34">
              <a:extLst>
                <a:ext uri="{FF2B5EF4-FFF2-40B4-BE49-F238E27FC236}">
                  <a16:creationId xmlns:a16="http://schemas.microsoft.com/office/drawing/2014/main" id="{79F121D3-370C-0F40-AF8E-7D6EA5F9E81B}"/>
                </a:ext>
              </a:extLst>
            </p:cNvPr>
            <p:cNvCxnSpPr>
              <a:cxnSpLocks/>
              <a:stCxn id="16" idx="3"/>
              <a:endCxn id="9" idx="2"/>
            </p:cNvCxnSpPr>
            <p:nvPr/>
          </p:nvCxnSpPr>
          <p:spPr>
            <a:xfrm flipV="1">
              <a:off x="8391720" y="1013400"/>
              <a:ext cx="215913" cy="3268305"/>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10BEE9AF-7739-9347-A85D-3186CC47A254}"/>
                </a:ext>
              </a:extLst>
            </p:cNvPr>
            <p:cNvCxnSpPr>
              <a:stCxn id="20" idx="0"/>
              <a:endCxn id="9" idx="2"/>
            </p:cNvCxnSpPr>
            <p:nvPr/>
          </p:nvCxnSpPr>
          <p:spPr>
            <a:xfrm flipH="1" flipV="1">
              <a:off x="8607633" y="1013400"/>
              <a:ext cx="1327983" cy="4915858"/>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40E37D15-80BA-D344-BD86-154F8EBC982F}"/>
                </a:ext>
              </a:extLst>
            </p:cNvPr>
            <p:cNvCxnSpPr>
              <a:cxnSpLocks/>
              <a:stCxn id="38" idx="6"/>
              <a:endCxn id="12" idx="2"/>
            </p:cNvCxnSpPr>
            <p:nvPr/>
          </p:nvCxnSpPr>
          <p:spPr>
            <a:xfrm flipH="1" flipV="1">
              <a:off x="9993809" y="1013400"/>
              <a:ext cx="1210068" cy="5267215"/>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14F8DA3F-FDFD-444C-B411-68C8A60F07CA}"/>
                </a:ext>
              </a:extLst>
            </p:cNvPr>
            <p:cNvSpPr/>
            <p:nvPr/>
          </p:nvSpPr>
          <p:spPr>
            <a:xfrm>
              <a:off x="6084480" y="1704869"/>
              <a:ext cx="519008" cy="186627"/>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accent5">
                    <a:lumMod val="60000"/>
                    <a:lumOff val="40000"/>
                  </a:schemeClr>
                </a:solidFill>
              </a:endParaRPr>
            </a:p>
          </p:txBody>
        </p:sp>
        <p:sp>
          <p:nvSpPr>
            <p:cNvPr id="16" name="矩形 15">
              <a:extLst>
                <a:ext uri="{FF2B5EF4-FFF2-40B4-BE49-F238E27FC236}">
                  <a16:creationId xmlns:a16="http://schemas.microsoft.com/office/drawing/2014/main" id="{AE39788E-FE01-314C-B006-1C4C4734A6C3}"/>
                </a:ext>
              </a:extLst>
            </p:cNvPr>
            <p:cNvSpPr/>
            <p:nvPr/>
          </p:nvSpPr>
          <p:spPr>
            <a:xfrm>
              <a:off x="7898111" y="4190329"/>
              <a:ext cx="493609" cy="182752"/>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970188C6-3613-DF46-B453-6CD50D247E23}"/>
                </a:ext>
              </a:extLst>
            </p:cNvPr>
            <p:cNvSpPr/>
            <p:nvPr/>
          </p:nvSpPr>
          <p:spPr>
            <a:xfrm>
              <a:off x="6192540" y="4185784"/>
              <a:ext cx="685619" cy="18662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accent5">
                      <a:lumMod val="60000"/>
                      <a:lumOff val="40000"/>
                    </a:schemeClr>
                  </a:solidFill>
                </a:rPr>
                <a:t>  </a:t>
              </a:r>
            </a:p>
          </p:txBody>
        </p:sp>
        <p:sp>
          <p:nvSpPr>
            <p:cNvPr id="20" name="矩形 19">
              <a:extLst>
                <a:ext uri="{FF2B5EF4-FFF2-40B4-BE49-F238E27FC236}">
                  <a16:creationId xmlns:a16="http://schemas.microsoft.com/office/drawing/2014/main" id="{E9E75338-02B3-4247-9BC7-68C589D15ED4}"/>
                </a:ext>
              </a:extLst>
            </p:cNvPr>
            <p:cNvSpPr/>
            <p:nvPr/>
          </p:nvSpPr>
          <p:spPr>
            <a:xfrm>
              <a:off x="9713366" y="5929258"/>
              <a:ext cx="444500" cy="16122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  </a:t>
              </a:r>
            </a:p>
          </p:txBody>
        </p:sp>
        <p:cxnSp>
          <p:nvCxnSpPr>
            <p:cNvPr id="30" name="肘形连接符 29">
              <a:extLst>
                <a:ext uri="{FF2B5EF4-FFF2-40B4-BE49-F238E27FC236}">
                  <a16:creationId xmlns:a16="http://schemas.microsoft.com/office/drawing/2014/main" id="{2B239ED4-C0D0-3C47-A35E-7182E00A25F0}"/>
                </a:ext>
              </a:extLst>
            </p:cNvPr>
            <p:cNvCxnSpPr>
              <a:cxnSpLocks/>
              <a:stCxn id="14" idx="3"/>
              <a:endCxn id="19" idx="3"/>
            </p:cNvCxnSpPr>
            <p:nvPr/>
          </p:nvCxnSpPr>
          <p:spPr>
            <a:xfrm>
              <a:off x="6603488" y="1798183"/>
              <a:ext cx="274671" cy="2480914"/>
            </a:xfrm>
            <a:prstGeom prst="bentConnector3">
              <a:avLst>
                <a:gd name="adj1" fmla="val 183227"/>
              </a:avLst>
            </a:prstGeom>
            <a:ln w="12700">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38" name="椭圆 37">
              <a:extLst>
                <a:ext uri="{FF2B5EF4-FFF2-40B4-BE49-F238E27FC236}">
                  <a16:creationId xmlns:a16="http://schemas.microsoft.com/office/drawing/2014/main" id="{D142DFC2-DA84-A34F-824B-4D827DE52681}"/>
                </a:ext>
              </a:extLst>
            </p:cNvPr>
            <p:cNvSpPr/>
            <p:nvPr/>
          </p:nvSpPr>
          <p:spPr>
            <a:xfrm>
              <a:off x="9705278" y="6113326"/>
              <a:ext cx="1498599" cy="334578"/>
            </a:xfrm>
            <a:prstGeom prst="ellipse">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2ECC6EE5-C8A0-2946-9556-AE40232B83DB}"/>
                </a:ext>
              </a:extLst>
            </p:cNvPr>
            <p:cNvSpPr txBox="1"/>
            <p:nvPr/>
          </p:nvSpPr>
          <p:spPr>
            <a:xfrm>
              <a:off x="6202507" y="2755978"/>
              <a:ext cx="896399" cy="230832"/>
            </a:xfrm>
            <a:prstGeom prst="rect">
              <a:avLst/>
            </a:prstGeom>
            <a:noFill/>
          </p:spPr>
          <p:txBody>
            <a:bodyPr wrap="none" rtlCol="0">
              <a:spAutoFit/>
            </a:bodyPr>
            <a:lstStyle/>
            <a:p>
              <a:r>
                <a:rPr kumimoji="1" lang="en-US" altLang="zh-CN" sz="900" dirty="0">
                  <a:solidFill>
                    <a:schemeClr val="accent5">
                      <a:lumMod val="40000"/>
                      <a:lumOff val="60000"/>
                    </a:schemeClr>
                  </a:solidFill>
                  <a:latin typeface="Microsoft YaHei" panose="020B0503020204020204" pitchFamily="34" charset="-122"/>
                  <a:ea typeface="Microsoft YaHei" panose="020B0503020204020204" pitchFamily="34" charset="-122"/>
                </a:rPr>
                <a:t>Map</a:t>
              </a:r>
              <a:r>
                <a:rPr kumimoji="1" lang="zh-CN" altLang="en-US" sz="900" dirty="0">
                  <a:solidFill>
                    <a:schemeClr val="accent5">
                      <a:lumMod val="40000"/>
                      <a:lumOff val="60000"/>
                    </a:schemeClr>
                  </a:solidFill>
                  <a:latin typeface="Microsoft YaHei" panose="020B0503020204020204" pitchFamily="34" charset="-122"/>
                  <a:ea typeface="Microsoft YaHei" panose="020B0503020204020204" pitchFamily="34" charset="-122"/>
                </a:rPr>
                <a:t>类型字段</a:t>
              </a:r>
            </a:p>
          </p:txBody>
        </p:sp>
        <p:sp>
          <p:nvSpPr>
            <p:cNvPr id="52" name="文本框 51">
              <a:extLst>
                <a:ext uri="{FF2B5EF4-FFF2-40B4-BE49-F238E27FC236}">
                  <a16:creationId xmlns:a16="http://schemas.microsoft.com/office/drawing/2014/main" id="{225A5B3F-F53F-5F44-9DDD-E690A5EDF910}"/>
                </a:ext>
              </a:extLst>
            </p:cNvPr>
            <p:cNvSpPr txBox="1"/>
            <p:nvPr/>
          </p:nvSpPr>
          <p:spPr>
            <a:xfrm>
              <a:off x="7541682" y="3954952"/>
              <a:ext cx="877163" cy="230832"/>
            </a:xfrm>
            <a:prstGeom prst="rect">
              <a:avLst/>
            </a:prstGeom>
            <a:noFill/>
          </p:spPr>
          <p:txBody>
            <a:bodyPr wrap="none" rtlCol="0">
              <a:spAutoFit/>
            </a:bodyPr>
            <a:lstStyle/>
            <a:p>
              <a:r>
                <a:rPr kumimoji="1" lang="zh-CN" altLang="en-US" sz="900" dirty="0">
                  <a:solidFill>
                    <a:schemeClr val="accent5">
                      <a:lumMod val="40000"/>
                      <a:lumOff val="60000"/>
                    </a:schemeClr>
                  </a:solidFill>
                  <a:latin typeface="Microsoft YaHei" panose="020B0503020204020204" pitchFamily="34" charset="-122"/>
                  <a:ea typeface="Microsoft YaHei" panose="020B0503020204020204" pitchFamily="34" charset="-122"/>
                </a:rPr>
                <a:t>文本类型字段</a:t>
              </a:r>
            </a:p>
          </p:txBody>
        </p:sp>
        <p:sp>
          <p:nvSpPr>
            <p:cNvPr id="53" name="文本框 52">
              <a:extLst>
                <a:ext uri="{FF2B5EF4-FFF2-40B4-BE49-F238E27FC236}">
                  <a16:creationId xmlns:a16="http://schemas.microsoft.com/office/drawing/2014/main" id="{4B424C80-E7C5-5C47-88E4-89588A9B22EF}"/>
                </a:ext>
              </a:extLst>
            </p:cNvPr>
            <p:cNvSpPr txBox="1"/>
            <p:nvPr/>
          </p:nvSpPr>
          <p:spPr>
            <a:xfrm>
              <a:off x="9071905" y="5698426"/>
              <a:ext cx="877163" cy="230832"/>
            </a:xfrm>
            <a:prstGeom prst="rect">
              <a:avLst/>
            </a:prstGeom>
            <a:noFill/>
          </p:spPr>
          <p:txBody>
            <a:bodyPr wrap="none" rtlCol="0">
              <a:spAutoFit/>
            </a:bodyPr>
            <a:lstStyle/>
            <a:p>
              <a:r>
                <a:rPr kumimoji="1" lang="zh-CN" altLang="en-US" sz="900" dirty="0">
                  <a:solidFill>
                    <a:schemeClr val="accent5">
                      <a:lumMod val="40000"/>
                      <a:lumOff val="60000"/>
                    </a:schemeClr>
                  </a:solidFill>
                  <a:latin typeface="Microsoft YaHei" panose="020B0503020204020204" pitchFamily="34" charset="-122"/>
                  <a:ea typeface="Microsoft YaHei" panose="020B0503020204020204" pitchFamily="34" charset="-122"/>
                </a:rPr>
                <a:t>选项类型字段</a:t>
              </a:r>
            </a:p>
          </p:txBody>
        </p:sp>
        <p:cxnSp>
          <p:nvCxnSpPr>
            <p:cNvPr id="68" name="直线箭头连接符 67">
              <a:extLst>
                <a:ext uri="{FF2B5EF4-FFF2-40B4-BE49-F238E27FC236}">
                  <a16:creationId xmlns:a16="http://schemas.microsoft.com/office/drawing/2014/main" id="{5A341D4B-7B41-4B41-8D13-CBDE5C630453}"/>
                </a:ext>
              </a:extLst>
            </p:cNvPr>
            <p:cNvCxnSpPr>
              <a:cxnSpLocks/>
              <a:endCxn id="9" idx="2"/>
            </p:cNvCxnSpPr>
            <p:nvPr/>
          </p:nvCxnSpPr>
          <p:spPr>
            <a:xfrm flipV="1">
              <a:off x="7098906" y="1013400"/>
              <a:ext cx="1508727" cy="2025242"/>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9D7DD54B-D609-D848-AE20-E41162816A11}"/>
                </a:ext>
              </a:extLst>
            </p:cNvPr>
            <p:cNvGrpSpPr/>
            <p:nvPr/>
          </p:nvGrpSpPr>
          <p:grpSpPr>
            <a:xfrm>
              <a:off x="5997081" y="667708"/>
              <a:ext cx="4499429" cy="414086"/>
              <a:chOff x="5997081" y="667708"/>
              <a:chExt cx="4499429" cy="414086"/>
            </a:xfrm>
          </p:grpSpPr>
          <p:sp>
            <p:nvSpPr>
              <p:cNvPr id="2" name="文本框 1">
                <a:extLst>
                  <a:ext uri="{FF2B5EF4-FFF2-40B4-BE49-F238E27FC236}">
                    <a16:creationId xmlns:a16="http://schemas.microsoft.com/office/drawing/2014/main" id="{B6EECCFB-BC5F-7045-ADFD-46CDDCDF07D6}"/>
                  </a:ext>
                </a:extLst>
              </p:cNvPr>
              <p:cNvSpPr txBox="1"/>
              <p:nvPr/>
            </p:nvSpPr>
            <p:spPr>
              <a:xfrm>
                <a:off x="5997081" y="667708"/>
                <a:ext cx="1338828" cy="369332"/>
              </a:xfrm>
              <a:prstGeom prst="rect">
                <a:avLst/>
              </a:prstGeom>
              <a:noFill/>
            </p:spPr>
            <p:txBody>
              <a:bodyPr wrap="none" rtlCol="0">
                <a:spAutoFit/>
              </a:bodyPr>
              <a:lstStyle/>
              <a:p>
                <a:r>
                  <a:rPr lang="zh-CN" altLang="en-US" dirty="0">
                    <a:solidFill>
                      <a:srgbClr val="034FD8"/>
                    </a:solidFill>
                    <a:latin typeface="腾讯体 W7"/>
                    <a:ea typeface="腾讯体 W7"/>
                  </a:rPr>
                  <a:t>数据模型：</a:t>
                </a:r>
              </a:p>
            </p:txBody>
          </p:sp>
          <p:sp>
            <p:nvSpPr>
              <p:cNvPr id="8" name="文本框 7">
                <a:extLst>
                  <a:ext uri="{FF2B5EF4-FFF2-40B4-BE49-F238E27FC236}">
                    <a16:creationId xmlns:a16="http://schemas.microsoft.com/office/drawing/2014/main" id="{3893F08F-5518-704D-BCF1-4BF75B53D3A2}"/>
                  </a:ext>
                </a:extLst>
              </p:cNvPr>
              <p:cNvSpPr txBox="1"/>
              <p:nvPr/>
            </p:nvSpPr>
            <p:spPr>
              <a:xfrm>
                <a:off x="7335909" y="674846"/>
                <a:ext cx="388248" cy="338554"/>
              </a:xfrm>
              <a:prstGeom prst="rect">
                <a:avLst/>
              </a:prstGeom>
              <a:noFill/>
            </p:spPr>
            <p:txBody>
              <a:bodyPr wrap="none" rtlCol="0">
                <a:spAutoFit/>
              </a:bodyPr>
              <a:lstStyle/>
              <a:p>
                <a:r>
                  <a:rPr lang="en-US" altLang="zh-CN" sz="1600" dirty="0">
                    <a:solidFill>
                      <a:schemeClr val="bg2">
                        <a:lumMod val="10000"/>
                      </a:schemeClr>
                    </a:solidFill>
                    <a:latin typeface="腾讯体 W7"/>
                    <a:ea typeface="腾讯体 W7"/>
                  </a:rPr>
                  <a:t>ID</a:t>
                </a:r>
                <a:endParaRPr lang="zh-CN" altLang="en-US" sz="1600" dirty="0">
                  <a:solidFill>
                    <a:schemeClr val="bg2">
                      <a:lumMod val="10000"/>
                    </a:schemeClr>
                  </a:solidFill>
                  <a:latin typeface="腾讯体 W7"/>
                  <a:ea typeface="腾讯体 W7"/>
                </a:endParaRPr>
              </a:p>
            </p:txBody>
          </p:sp>
          <p:sp>
            <p:nvSpPr>
              <p:cNvPr id="9" name="文本框 8">
                <a:extLst>
                  <a:ext uri="{FF2B5EF4-FFF2-40B4-BE49-F238E27FC236}">
                    <a16:creationId xmlns:a16="http://schemas.microsoft.com/office/drawing/2014/main" id="{09FB7D17-C315-6A45-A791-EFC8395A4A88}"/>
                  </a:ext>
                </a:extLst>
              </p:cNvPr>
              <p:cNvSpPr txBox="1"/>
              <p:nvPr/>
            </p:nvSpPr>
            <p:spPr>
              <a:xfrm>
                <a:off x="8207523" y="674846"/>
                <a:ext cx="800219" cy="338554"/>
              </a:xfrm>
              <a:prstGeom prst="rect">
                <a:avLst/>
              </a:prstGeom>
              <a:noFill/>
            </p:spPr>
            <p:txBody>
              <a:bodyPr wrap="none" rtlCol="0">
                <a:spAutoFit/>
              </a:bodyPr>
              <a:lstStyle/>
              <a:p>
                <a:r>
                  <a:rPr lang="zh-CN" altLang="en-US" sz="1600" dirty="0">
                    <a:solidFill>
                      <a:schemeClr val="bg2">
                        <a:lumMod val="10000"/>
                      </a:schemeClr>
                    </a:solidFill>
                    <a:latin typeface="腾讯体 W7"/>
                    <a:ea typeface="腾讯体 W7"/>
                  </a:rPr>
                  <a:t>字段名</a:t>
                </a:r>
              </a:p>
            </p:txBody>
          </p:sp>
          <p:sp>
            <p:nvSpPr>
              <p:cNvPr id="12" name="文本框 11">
                <a:extLst>
                  <a:ext uri="{FF2B5EF4-FFF2-40B4-BE49-F238E27FC236}">
                    <a16:creationId xmlns:a16="http://schemas.microsoft.com/office/drawing/2014/main" id="{E0D03BD6-F30D-8D46-8353-6BD87F2B62FA}"/>
                  </a:ext>
                </a:extLst>
              </p:cNvPr>
              <p:cNvSpPr txBox="1"/>
              <p:nvPr/>
            </p:nvSpPr>
            <p:spPr>
              <a:xfrm>
                <a:off x="9491107" y="674846"/>
                <a:ext cx="1005403" cy="338554"/>
              </a:xfrm>
              <a:prstGeom prst="rect">
                <a:avLst/>
              </a:prstGeom>
              <a:noFill/>
            </p:spPr>
            <p:txBody>
              <a:bodyPr wrap="none" rtlCol="0">
                <a:spAutoFit/>
              </a:bodyPr>
              <a:lstStyle/>
              <a:p>
                <a:r>
                  <a:rPr lang="zh-CN" altLang="en-US" sz="1600" dirty="0">
                    <a:solidFill>
                      <a:schemeClr val="bg2">
                        <a:lumMod val="10000"/>
                      </a:schemeClr>
                    </a:solidFill>
                    <a:latin typeface="腾讯体 W7"/>
                    <a:ea typeface="腾讯体 W7"/>
                  </a:rPr>
                  <a:t>字段数据</a:t>
                </a:r>
              </a:p>
            </p:txBody>
          </p:sp>
          <p:cxnSp>
            <p:nvCxnSpPr>
              <p:cNvPr id="75" name="直线箭头连接符 74">
                <a:extLst>
                  <a:ext uri="{FF2B5EF4-FFF2-40B4-BE49-F238E27FC236}">
                    <a16:creationId xmlns:a16="http://schemas.microsoft.com/office/drawing/2014/main" id="{440B6103-CBEE-BB48-B839-CD249D8528BC}"/>
                  </a:ext>
                </a:extLst>
              </p:cNvPr>
              <p:cNvCxnSpPr>
                <a:cxnSpLocks/>
                <a:stCxn id="7" idx="0"/>
                <a:endCxn id="8" idx="3"/>
              </p:cNvCxnSpPr>
              <p:nvPr/>
            </p:nvCxnSpPr>
            <p:spPr>
              <a:xfrm flipH="1" flipV="1">
                <a:off x="7724157" y="844123"/>
                <a:ext cx="333052" cy="237671"/>
              </a:xfrm>
              <a:prstGeom prst="straightConnector1">
                <a:avLst/>
              </a:prstGeom>
              <a:ln w="12700">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文本框 78">
                <a:extLst>
                  <a:ext uri="{FF2B5EF4-FFF2-40B4-BE49-F238E27FC236}">
                    <a16:creationId xmlns:a16="http://schemas.microsoft.com/office/drawing/2014/main" id="{68BD9440-9940-2042-BFED-4F9E6BB52CE1}"/>
                  </a:ext>
                </a:extLst>
              </p:cNvPr>
              <p:cNvSpPr txBox="1"/>
              <p:nvPr/>
            </p:nvSpPr>
            <p:spPr>
              <a:xfrm>
                <a:off x="7808585" y="674846"/>
                <a:ext cx="314510" cy="338554"/>
              </a:xfrm>
              <a:prstGeom prst="rect">
                <a:avLst/>
              </a:prstGeom>
              <a:noFill/>
            </p:spPr>
            <p:txBody>
              <a:bodyPr wrap="none" rtlCol="0">
                <a:spAutoFit/>
              </a:bodyPr>
              <a:lstStyle/>
              <a:p>
                <a:r>
                  <a:rPr lang="en-US" altLang="zh-CN" sz="1600" dirty="0">
                    <a:solidFill>
                      <a:schemeClr val="bg2">
                        <a:lumMod val="10000"/>
                      </a:schemeClr>
                    </a:solidFill>
                    <a:latin typeface="腾讯体 W7"/>
                    <a:ea typeface="腾讯体 W7"/>
                  </a:rPr>
                  <a:t>+</a:t>
                </a:r>
                <a:endParaRPr lang="zh-CN" altLang="en-US" sz="1600" dirty="0">
                  <a:solidFill>
                    <a:schemeClr val="bg2">
                      <a:lumMod val="10000"/>
                    </a:schemeClr>
                  </a:solidFill>
                  <a:latin typeface="腾讯体 W7"/>
                  <a:ea typeface="腾讯体 W7"/>
                </a:endParaRPr>
              </a:p>
            </p:txBody>
          </p:sp>
          <p:sp>
            <p:nvSpPr>
              <p:cNvPr id="83" name="文本框 82">
                <a:extLst>
                  <a:ext uri="{FF2B5EF4-FFF2-40B4-BE49-F238E27FC236}">
                    <a16:creationId xmlns:a16="http://schemas.microsoft.com/office/drawing/2014/main" id="{4473665C-C2D3-7048-9E68-10B4C8F556A7}"/>
                  </a:ext>
                </a:extLst>
              </p:cNvPr>
              <p:cNvSpPr txBox="1"/>
              <p:nvPr/>
            </p:nvSpPr>
            <p:spPr>
              <a:xfrm>
                <a:off x="9092170" y="674846"/>
                <a:ext cx="314510" cy="338554"/>
              </a:xfrm>
              <a:prstGeom prst="rect">
                <a:avLst/>
              </a:prstGeom>
              <a:noFill/>
            </p:spPr>
            <p:txBody>
              <a:bodyPr wrap="none" rtlCol="0">
                <a:spAutoFit/>
              </a:bodyPr>
              <a:lstStyle/>
              <a:p>
                <a:r>
                  <a:rPr lang="en-US" altLang="zh-CN" sz="1600" dirty="0">
                    <a:solidFill>
                      <a:schemeClr val="bg2">
                        <a:lumMod val="10000"/>
                      </a:schemeClr>
                    </a:solidFill>
                    <a:latin typeface="腾讯体 W7"/>
                    <a:ea typeface="腾讯体 W7"/>
                  </a:rPr>
                  <a:t>+</a:t>
                </a:r>
                <a:endParaRPr lang="zh-CN" altLang="en-US" sz="1600" dirty="0">
                  <a:solidFill>
                    <a:schemeClr val="bg2">
                      <a:lumMod val="10000"/>
                    </a:schemeClr>
                  </a:solidFill>
                  <a:latin typeface="腾讯体 W7"/>
                  <a:ea typeface="腾讯体 W7"/>
                </a:endParaRPr>
              </a:p>
            </p:txBody>
          </p:sp>
        </p:grpSp>
      </p:grpSp>
      <p:sp>
        <p:nvSpPr>
          <p:cNvPr id="86" name="文本框 85">
            <a:extLst>
              <a:ext uri="{FF2B5EF4-FFF2-40B4-BE49-F238E27FC236}">
                <a16:creationId xmlns:a16="http://schemas.microsoft.com/office/drawing/2014/main" id="{E8B964FC-C993-FF49-9ED3-FA5F6E9912A7}"/>
              </a:ext>
            </a:extLst>
          </p:cNvPr>
          <p:cNvSpPr txBox="1"/>
          <p:nvPr/>
        </p:nvSpPr>
        <p:spPr>
          <a:xfrm>
            <a:off x="391158" y="1039438"/>
            <a:ext cx="4423006" cy="5271058"/>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数据模型比较简单：</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id-</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字段</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数据</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多种字段类型：文本、选项、列表、</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map</a:t>
            </a:r>
          </a:p>
          <a:p>
            <a:pPr marL="285750" indent="-285750">
              <a:lnSpc>
                <a:spcPct val="150000"/>
              </a:lnSpc>
              <a:buFont typeface="Arial" panose="020B0604020202020204" pitchFamily="34" charset="0"/>
              <a:buChar char="•"/>
            </a:pPr>
            <a:r>
              <a:rPr lang="zh-CN" altLang="en-US" sz="1400" dirty="0">
                <a:solidFill>
                  <a:srgbClr val="FF0000"/>
                </a:solidFill>
                <a:latin typeface="Microsoft YaHei" panose="020B0503020204020204" pitchFamily="34" charset="-122"/>
                <a:ea typeface="Microsoft YaHei" panose="020B0503020204020204" pitchFamily="34" charset="-122"/>
              </a:rPr>
              <a:t>需要简单的事务能力</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：例如专辑视频列表追加视频</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rgbClr val="FF0000"/>
                </a:solidFill>
                <a:latin typeface="Microsoft YaHei" panose="020B0503020204020204" pitchFamily="34" charset="-122"/>
                <a:ea typeface="Microsoft YaHei" panose="020B0503020204020204" pitchFamily="34" charset="-122"/>
              </a:rPr>
              <a:t>需要支持多种主存</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628650" lvl="1" indent="-1714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视频资料编辑：可靠性要求高，比较适合</a:t>
            </a:r>
            <a:r>
              <a:rPr lang="en-US" altLang="zh-CN" sz="1200" dirty="0">
                <a:solidFill>
                  <a:srgbClr val="FF0000"/>
                </a:solidFill>
                <a:latin typeface="Microsoft YaHei" panose="020B0503020204020204" pitchFamily="34" charset="-122"/>
                <a:ea typeface="Microsoft YaHei" panose="020B0503020204020204" pitchFamily="34" charset="-122"/>
              </a:rPr>
              <a:t>mysql</a:t>
            </a:r>
          </a:p>
          <a:p>
            <a:pPr marL="628650" lvl="1" indent="-1714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视频授权业务：写少读量特别大，比较适合</a:t>
            </a:r>
            <a:r>
              <a:rPr lang="en-US" altLang="zh-CN" sz="1200" dirty="0">
                <a:solidFill>
                  <a:srgbClr val="FF0000"/>
                </a:solidFill>
                <a:latin typeface="Microsoft YaHei" panose="020B0503020204020204" pitchFamily="34" charset="-122"/>
                <a:ea typeface="Microsoft YaHei" panose="020B0503020204020204" pitchFamily="34" charset="-122"/>
              </a:rPr>
              <a:t>redis</a:t>
            </a:r>
          </a:p>
          <a:p>
            <a:pPr marL="285750" indent="-285750">
              <a:lnSpc>
                <a:spcPct val="150000"/>
              </a:lnSpc>
              <a:buFont typeface="Arial" panose="020B0604020202020204" pitchFamily="34" charset="0"/>
              <a:buChar char="•"/>
            </a:pPr>
            <a:r>
              <a:rPr lang="zh-CN" altLang="en-US" sz="1400" dirty="0">
                <a:solidFill>
                  <a:srgbClr val="FF0000"/>
                </a:solidFill>
                <a:latin typeface="Microsoft YaHei" panose="020B0503020204020204" pitchFamily="34" charset="-122"/>
                <a:ea typeface="Microsoft YaHei" panose="020B0503020204020204" pitchFamily="34" charset="-122"/>
              </a:rPr>
              <a:t>需要提供数据检索、数据分析等能力</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a:lnSpc>
                <a:spcPct val="150000"/>
              </a:lnSpc>
            </a:pP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字段数量比较多，且经常增加</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628650" lvl="1" indent="-1714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视频：</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4000+</a:t>
            </a:r>
          </a:p>
          <a:p>
            <a:pPr marL="628650" lvl="1" indent="-1714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专辑：</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1000+</a:t>
            </a: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具备快速接入新项目的能力</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存储海量数据，请求量大</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628650" lvl="1" indent="-1714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视频精品库：</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12TB    </a:t>
            </a: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读</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:2wqps </a:t>
            </a: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写</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:3kqps</a:t>
            </a:r>
          </a:p>
          <a:p>
            <a:pPr marL="628650" lvl="1" indent="-171450">
              <a:lnSpc>
                <a:spcPct val="150000"/>
              </a:lnSpc>
              <a:buFont typeface="Wingdings" pitchFamily="2" charset="2"/>
              <a:buChar char="ü"/>
            </a:pP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视频</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VV</a:t>
            </a: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库：</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12TB    </a:t>
            </a: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读</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:20wqps </a:t>
            </a:r>
            <a:r>
              <a:rPr lang="zh-CN" altLang="en-US" sz="1200" dirty="0">
                <a:solidFill>
                  <a:schemeClr val="bg2">
                    <a:lumMod val="10000"/>
                  </a:schemeClr>
                </a:solidFill>
                <a:latin typeface="Microsoft YaHei" panose="020B0503020204020204" pitchFamily="34" charset="-122"/>
                <a:ea typeface="Microsoft YaHei" panose="020B0503020204020204" pitchFamily="34" charset="-122"/>
              </a:rPr>
              <a:t>写</a:t>
            </a:r>
            <a:r>
              <a:rPr lang="en-US" altLang="zh-CN" sz="1200" dirty="0">
                <a:solidFill>
                  <a:schemeClr val="bg2">
                    <a:lumMod val="10000"/>
                  </a:schemeClr>
                </a:solidFill>
                <a:latin typeface="Microsoft YaHei" panose="020B0503020204020204" pitchFamily="34" charset="-122"/>
                <a:ea typeface="Microsoft YaHei" panose="020B0503020204020204" pitchFamily="34" charset="-122"/>
              </a:rPr>
              <a:t>:1kqps</a:t>
            </a:r>
          </a:p>
          <a:p>
            <a:pPr>
              <a:lnSpc>
                <a:spcPct val="150000"/>
              </a:lnSpc>
            </a:pPr>
            <a:endParaRPr kumimoji="1" lang="en-US" altLang="zh-CN" sz="1400" dirty="0">
              <a:solidFill>
                <a:schemeClr val="bg1">
                  <a:lumMod val="5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sz="1400" dirty="0">
                <a:solidFill>
                  <a:schemeClr val="bg2">
                    <a:lumMod val="10000"/>
                  </a:schemeClr>
                </a:solidFill>
                <a:latin typeface="Microsoft YaHei" panose="020B0503020204020204" pitchFamily="34" charset="-122"/>
                <a:ea typeface="Microsoft YaHei" panose="020B0503020204020204" pitchFamily="34" charset="-122"/>
              </a:rPr>
              <a:t>存储的是业务核心数据，发生故障影响巨大</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nvGrpSpPr>
          <p:cNvPr id="3" name="组合 2">
            <a:extLst>
              <a:ext uri="{FF2B5EF4-FFF2-40B4-BE49-F238E27FC236}">
                <a16:creationId xmlns:a16="http://schemas.microsoft.com/office/drawing/2014/main" id="{01B04A11-A443-8440-891E-248AE933EDE8}"/>
              </a:ext>
            </a:extLst>
          </p:cNvPr>
          <p:cNvGrpSpPr/>
          <p:nvPr/>
        </p:nvGrpSpPr>
        <p:grpSpPr>
          <a:xfrm>
            <a:off x="350339" y="1089898"/>
            <a:ext cx="5574060" cy="2168207"/>
            <a:chOff x="350339" y="1089898"/>
            <a:chExt cx="5574060" cy="2168207"/>
          </a:xfrm>
        </p:grpSpPr>
        <p:sp>
          <p:nvSpPr>
            <p:cNvPr id="93" name="矩形 92">
              <a:extLst>
                <a:ext uri="{FF2B5EF4-FFF2-40B4-BE49-F238E27FC236}">
                  <a16:creationId xmlns:a16="http://schemas.microsoft.com/office/drawing/2014/main" id="{B0F9B9E6-7678-5B4C-A251-34D280FC0F54}"/>
                </a:ext>
              </a:extLst>
            </p:cNvPr>
            <p:cNvSpPr/>
            <p:nvPr/>
          </p:nvSpPr>
          <p:spPr>
            <a:xfrm>
              <a:off x="350339" y="1089898"/>
              <a:ext cx="4433520" cy="216820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文本框 103">
              <a:extLst>
                <a:ext uri="{FF2B5EF4-FFF2-40B4-BE49-F238E27FC236}">
                  <a16:creationId xmlns:a16="http://schemas.microsoft.com/office/drawing/2014/main" id="{1C251BF7-07C5-FE4E-8C88-F73F73D3A216}"/>
                </a:ext>
              </a:extLst>
            </p:cNvPr>
            <p:cNvSpPr txBox="1"/>
            <p:nvPr/>
          </p:nvSpPr>
          <p:spPr>
            <a:xfrm>
              <a:off x="4842051" y="2020113"/>
              <a:ext cx="1082348" cy="307777"/>
            </a:xfrm>
            <a:prstGeom prst="rect">
              <a:avLst/>
            </a:prstGeom>
            <a:noFill/>
          </p:spPr>
          <p:txBody>
            <a:bodyPr wrap="none" rtlCol="0">
              <a:spAutoFit/>
            </a:bodyPr>
            <a:lstStyle/>
            <a:p>
              <a:r>
                <a:rPr kumimoji="1" lang="zh-CN" altLang="en-US" sz="1400" dirty="0">
                  <a:solidFill>
                    <a:srgbClr val="FF0000"/>
                  </a:solidFill>
                  <a:latin typeface="TencentSans W7" panose="020C08030202040F0204" pitchFamily="34" charset="-122"/>
                  <a:ea typeface="TencentSans W7" panose="020C08030202040F0204" pitchFamily="34" charset="-122"/>
                </a:rPr>
                <a:t>易用性要求</a:t>
              </a:r>
              <a:endParaRPr kumimoji="1" lang="en-US" altLang="zh-CN" sz="1400" dirty="0">
                <a:solidFill>
                  <a:srgbClr val="FF0000"/>
                </a:solidFill>
                <a:latin typeface="TencentSans W7" panose="020C08030202040F0204" pitchFamily="34" charset="-122"/>
                <a:ea typeface="TencentSans W7" panose="020C08030202040F0204" pitchFamily="34" charset="-122"/>
              </a:endParaRPr>
            </a:p>
          </p:txBody>
        </p:sp>
      </p:grpSp>
      <p:grpSp>
        <p:nvGrpSpPr>
          <p:cNvPr id="4" name="组合 3">
            <a:extLst>
              <a:ext uri="{FF2B5EF4-FFF2-40B4-BE49-F238E27FC236}">
                <a16:creationId xmlns:a16="http://schemas.microsoft.com/office/drawing/2014/main" id="{EC6CAC75-8806-544D-86E7-9483C613CF04}"/>
              </a:ext>
            </a:extLst>
          </p:cNvPr>
          <p:cNvGrpSpPr/>
          <p:nvPr/>
        </p:nvGrpSpPr>
        <p:grpSpPr>
          <a:xfrm>
            <a:off x="350337" y="3573046"/>
            <a:ext cx="4705168" cy="2090715"/>
            <a:chOff x="350337" y="3584803"/>
            <a:chExt cx="4705168" cy="2090715"/>
          </a:xfrm>
        </p:grpSpPr>
        <p:sp>
          <p:nvSpPr>
            <p:cNvPr id="102" name="矩形 101">
              <a:extLst>
                <a:ext uri="{FF2B5EF4-FFF2-40B4-BE49-F238E27FC236}">
                  <a16:creationId xmlns:a16="http://schemas.microsoft.com/office/drawing/2014/main" id="{4D933A0E-B4BC-5C4D-98D9-80237086CF7F}"/>
                </a:ext>
              </a:extLst>
            </p:cNvPr>
            <p:cNvSpPr/>
            <p:nvPr/>
          </p:nvSpPr>
          <p:spPr>
            <a:xfrm>
              <a:off x="350337" y="3584803"/>
              <a:ext cx="3626859" cy="2090715"/>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6" name="文本框 105">
              <a:extLst>
                <a:ext uri="{FF2B5EF4-FFF2-40B4-BE49-F238E27FC236}">
                  <a16:creationId xmlns:a16="http://schemas.microsoft.com/office/drawing/2014/main" id="{29FCA934-F482-6A42-8543-0AEFCB4DB43A}"/>
                </a:ext>
              </a:extLst>
            </p:cNvPr>
            <p:cNvSpPr txBox="1"/>
            <p:nvPr/>
          </p:nvSpPr>
          <p:spPr>
            <a:xfrm>
              <a:off x="3973157" y="4480486"/>
              <a:ext cx="1082348" cy="307777"/>
            </a:xfrm>
            <a:prstGeom prst="rect">
              <a:avLst/>
            </a:prstGeom>
            <a:noFill/>
          </p:spPr>
          <p:txBody>
            <a:bodyPr wrap="none" rtlCol="0">
              <a:spAutoFit/>
            </a:bodyPr>
            <a:lstStyle/>
            <a:p>
              <a:r>
                <a:rPr kumimoji="1" lang="zh-CN" altLang="en-US" sz="1400" dirty="0">
                  <a:solidFill>
                    <a:srgbClr val="FF0000"/>
                  </a:solidFill>
                  <a:latin typeface="TencentSans W7" panose="020C08030202040F0204" pitchFamily="34" charset="-122"/>
                  <a:ea typeface="TencentSans W7" panose="020C08030202040F0204" pitchFamily="34" charset="-122"/>
                </a:rPr>
                <a:t>扩展性要求</a:t>
              </a:r>
            </a:p>
          </p:txBody>
        </p:sp>
      </p:grpSp>
      <p:grpSp>
        <p:nvGrpSpPr>
          <p:cNvPr id="6" name="组合 5">
            <a:extLst>
              <a:ext uri="{FF2B5EF4-FFF2-40B4-BE49-F238E27FC236}">
                <a16:creationId xmlns:a16="http://schemas.microsoft.com/office/drawing/2014/main" id="{4B20EB46-BC37-164D-B236-42920C1A894B}"/>
              </a:ext>
            </a:extLst>
          </p:cNvPr>
          <p:cNvGrpSpPr/>
          <p:nvPr/>
        </p:nvGrpSpPr>
        <p:grpSpPr>
          <a:xfrm>
            <a:off x="350337" y="5932525"/>
            <a:ext cx="4980217" cy="348090"/>
            <a:chOff x="350338" y="5618836"/>
            <a:chExt cx="4980217" cy="348090"/>
          </a:xfrm>
        </p:grpSpPr>
        <p:sp>
          <p:nvSpPr>
            <p:cNvPr id="103" name="矩形 102">
              <a:extLst>
                <a:ext uri="{FF2B5EF4-FFF2-40B4-BE49-F238E27FC236}">
                  <a16:creationId xmlns:a16="http://schemas.microsoft.com/office/drawing/2014/main" id="{FC36BB2E-63AB-434F-B9CD-A19FA1075BEB}"/>
                </a:ext>
              </a:extLst>
            </p:cNvPr>
            <p:cNvSpPr/>
            <p:nvPr/>
          </p:nvSpPr>
          <p:spPr>
            <a:xfrm>
              <a:off x="350338" y="5618836"/>
              <a:ext cx="3894256" cy="34809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文本框 106">
              <a:extLst>
                <a:ext uri="{FF2B5EF4-FFF2-40B4-BE49-F238E27FC236}">
                  <a16:creationId xmlns:a16="http://schemas.microsoft.com/office/drawing/2014/main" id="{DB072614-E428-714F-A9E0-8552128BE30E}"/>
                </a:ext>
              </a:extLst>
            </p:cNvPr>
            <p:cNvSpPr txBox="1"/>
            <p:nvPr/>
          </p:nvSpPr>
          <p:spPr>
            <a:xfrm>
              <a:off x="4248207" y="5638993"/>
              <a:ext cx="1082348" cy="307777"/>
            </a:xfrm>
            <a:prstGeom prst="rect">
              <a:avLst/>
            </a:prstGeom>
            <a:noFill/>
          </p:spPr>
          <p:txBody>
            <a:bodyPr wrap="none" rtlCol="0">
              <a:spAutoFit/>
            </a:bodyPr>
            <a:lstStyle/>
            <a:p>
              <a:r>
                <a:rPr kumimoji="1" lang="zh-CN" altLang="en-US" sz="1400" dirty="0">
                  <a:solidFill>
                    <a:srgbClr val="FF0000"/>
                  </a:solidFill>
                  <a:latin typeface="TencentSans W7" panose="020C08030202040F0204" pitchFamily="34" charset="-122"/>
                  <a:ea typeface="TencentSans W7" panose="020C08030202040F0204" pitchFamily="34" charset="-122"/>
                </a:rPr>
                <a:t>可靠性要求</a:t>
              </a:r>
            </a:p>
          </p:txBody>
        </p:sp>
      </p:grpSp>
      <p:sp>
        <p:nvSpPr>
          <p:cNvPr id="99" name="文本框 98">
            <a:extLst>
              <a:ext uri="{FF2B5EF4-FFF2-40B4-BE49-F238E27FC236}">
                <a16:creationId xmlns:a16="http://schemas.microsoft.com/office/drawing/2014/main" id="{317955D6-0BA2-6647-83C2-32C7FA70EE11}"/>
              </a:ext>
            </a:extLst>
          </p:cNvPr>
          <p:cNvSpPr txBox="1"/>
          <p:nvPr/>
        </p:nvSpPr>
        <p:spPr>
          <a:xfrm>
            <a:off x="321634" y="667708"/>
            <a:ext cx="1851789" cy="430887"/>
          </a:xfrm>
          <a:prstGeom prst="rect">
            <a:avLst/>
          </a:prstGeom>
          <a:noFill/>
        </p:spPr>
        <p:txBody>
          <a:bodyPr wrap="none" rtlCol="0">
            <a:spAutoFit/>
          </a:bodyPr>
          <a:lstStyle/>
          <a:p>
            <a:r>
              <a:rPr lang="zh-CN" altLang="en-US" dirty="0">
                <a:solidFill>
                  <a:srgbClr val="034FD8"/>
                </a:solidFill>
                <a:latin typeface="腾讯体 W7"/>
                <a:ea typeface="腾讯体 W7"/>
              </a:rPr>
              <a:t>媒资业务特点</a:t>
            </a:r>
            <a:r>
              <a:rPr lang="zh-CN" altLang="en-US" sz="2200" dirty="0">
                <a:solidFill>
                  <a:srgbClr val="034FD8"/>
                </a:solidFill>
                <a:latin typeface="腾讯体 W7"/>
                <a:ea typeface="腾讯体 W7"/>
              </a:rPr>
              <a:t>：</a:t>
            </a:r>
            <a:endParaRPr kumimoji="1" lang="en-US" altLang="zh-CN"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450854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a:extLst>
              <a:ext uri="{FF2B5EF4-FFF2-40B4-BE49-F238E27FC236}">
                <a16:creationId xmlns:a16="http://schemas.microsoft.com/office/drawing/2014/main" id="{524D9F46-0A5C-204E-B7C4-BB8CA44DDA1A}"/>
              </a:ext>
            </a:extLst>
          </p:cNvPr>
          <p:cNvGrpSpPr/>
          <p:nvPr/>
        </p:nvGrpSpPr>
        <p:grpSpPr>
          <a:xfrm>
            <a:off x="382692" y="1109760"/>
            <a:ext cx="5281164" cy="5335750"/>
            <a:chOff x="382692" y="1217004"/>
            <a:chExt cx="5281164" cy="5335750"/>
          </a:xfrm>
        </p:grpSpPr>
        <p:pic>
          <p:nvPicPr>
            <p:cNvPr id="79" name="图片 78">
              <a:extLst>
                <a:ext uri="{FF2B5EF4-FFF2-40B4-BE49-F238E27FC236}">
                  <a16:creationId xmlns:a16="http://schemas.microsoft.com/office/drawing/2014/main" id="{6EA0A657-BB68-144B-AB6D-1C5F8C50D141}"/>
                </a:ext>
              </a:extLst>
            </p:cNvPr>
            <p:cNvPicPr>
              <a:picLocks noChangeAspect="1"/>
            </p:cNvPicPr>
            <p:nvPr/>
          </p:nvPicPr>
          <p:blipFill>
            <a:blip r:embed="rId3"/>
            <a:stretch>
              <a:fillRect/>
            </a:stretch>
          </p:blipFill>
          <p:spPr>
            <a:xfrm>
              <a:off x="382692" y="1217004"/>
              <a:ext cx="5281164" cy="5335750"/>
            </a:xfrm>
            <a:prstGeom prst="rect">
              <a:avLst/>
            </a:prstGeom>
          </p:spPr>
        </p:pic>
        <p:sp>
          <p:nvSpPr>
            <p:cNvPr id="9" name="椭圆 8">
              <a:extLst>
                <a:ext uri="{FF2B5EF4-FFF2-40B4-BE49-F238E27FC236}">
                  <a16:creationId xmlns:a16="http://schemas.microsoft.com/office/drawing/2014/main" id="{8A929651-58BE-4A41-9835-F7D5263D9FE4}"/>
                </a:ext>
              </a:extLst>
            </p:cNvPr>
            <p:cNvSpPr/>
            <p:nvPr/>
          </p:nvSpPr>
          <p:spPr>
            <a:xfrm>
              <a:off x="2659310" y="4432490"/>
              <a:ext cx="553674" cy="511078"/>
            </a:xfrm>
            <a:prstGeom prst="ellipse">
              <a:avLst/>
            </a:prstGeom>
            <a:solidFill>
              <a:schemeClr val="accent1">
                <a:lumMod val="40000"/>
                <a:lumOff val="6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solidFill>
                    <a:schemeClr val="bg2">
                      <a:lumMod val="10000"/>
                    </a:schemeClr>
                  </a:solidFill>
                </a:rPr>
                <a:t>微博中转</a:t>
              </a:r>
            </a:p>
          </p:txBody>
        </p:sp>
      </p:grpSp>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7</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项目背景</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4"/>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dirty="0">
                <a:ln>
                  <a:noFill/>
                </a:ln>
                <a:solidFill>
                  <a:srgbClr val="FFFFFF"/>
                </a:solidFill>
                <a:latin typeface="腾讯体 W7"/>
                <a:ea typeface="腾讯体 W7"/>
              </a:endParaRPr>
            </a:p>
          </p:txBody>
        </p:sp>
      </p:grpSp>
      <p:grpSp>
        <p:nvGrpSpPr>
          <p:cNvPr id="32" name="组合 31">
            <a:extLst>
              <a:ext uri="{FF2B5EF4-FFF2-40B4-BE49-F238E27FC236}">
                <a16:creationId xmlns:a16="http://schemas.microsoft.com/office/drawing/2014/main" id="{44603344-B43B-614D-B4D3-C947888FACF5}"/>
              </a:ext>
            </a:extLst>
          </p:cNvPr>
          <p:cNvGrpSpPr/>
          <p:nvPr/>
        </p:nvGrpSpPr>
        <p:grpSpPr>
          <a:xfrm>
            <a:off x="336592" y="724496"/>
            <a:ext cx="11674640" cy="5748317"/>
            <a:chOff x="336592" y="724496"/>
            <a:chExt cx="11674640" cy="5748317"/>
          </a:xfrm>
        </p:grpSpPr>
        <p:sp>
          <p:nvSpPr>
            <p:cNvPr id="2" name="文本框 1">
              <a:extLst>
                <a:ext uri="{FF2B5EF4-FFF2-40B4-BE49-F238E27FC236}">
                  <a16:creationId xmlns:a16="http://schemas.microsoft.com/office/drawing/2014/main" id="{B6EECCFB-BC5F-7045-ADFD-46CDDCDF07D6}"/>
                </a:ext>
              </a:extLst>
            </p:cNvPr>
            <p:cNvSpPr txBox="1"/>
            <p:nvPr/>
          </p:nvSpPr>
          <p:spPr>
            <a:xfrm>
              <a:off x="336592" y="724496"/>
              <a:ext cx="1569660" cy="369332"/>
            </a:xfrm>
            <a:prstGeom prst="rect">
              <a:avLst/>
            </a:prstGeom>
            <a:noFill/>
          </p:spPr>
          <p:txBody>
            <a:bodyPr wrap="none" rtlCol="0">
              <a:spAutoFit/>
            </a:bodyPr>
            <a:lstStyle/>
            <a:p>
              <a:r>
                <a:rPr lang="zh-CN" altLang="en-US" dirty="0">
                  <a:solidFill>
                    <a:srgbClr val="034FD8"/>
                  </a:solidFill>
                  <a:latin typeface="腾讯体 W7"/>
                  <a:ea typeface="腾讯体 W7"/>
                </a:rPr>
                <a:t>旧服务架构：</a:t>
              </a:r>
            </a:p>
          </p:txBody>
        </p:sp>
        <p:grpSp>
          <p:nvGrpSpPr>
            <p:cNvPr id="27" name="组合 26">
              <a:extLst>
                <a:ext uri="{FF2B5EF4-FFF2-40B4-BE49-F238E27FC236}">
                  <a16:creationId xmlns:a16="http://schemas.microsoft.com/office/drawing/2014/main" id="{50CD6339-77C3-8A45-85AA-7171AC757683}"/>
                </a:ext>
              </a:extLst>
            </p:cNvPr>
            <p:cNvGrpSpPr/>
            <p:nvPr/>
          </p:nvGrpSpPr>
          <p:grpSpPr>
            <a:xfrm>
              <a:off x="840393" y="732462"/>
              <a:ext cx="11170839" cy="5740351"/>
              <a:chOff x="840393" y="732462"/>
              <a:chExt cx="11170839" cy="5740351"/>
            </a:xfrm>
          </p:grpSpPr>
          <p:grpSp>
            <p:nvGrpSpPr>
              <p:cNvPr id="16" name="组合 15">
                <a:extLst>
                  <a:ext uri="{FF2B5EF4-FFF2-40B4-BE49-F238E27FC236}">
                    <a16:creationId xmlns:a16="http://schemas.microsoft.com/office/drawing/2014/main" id="{EAA6B961-6521-D649-B811-2D76803601C9}"/>
                  </a:ext>
                </a:extLst>
              </p:cNvPr>
              <p:cNvGrpSpPr/>
              <p:nvPr/>
            </p:nvGrpSpPr>
            <p:grpSpPr>
              <a:xfrm>
                <a:off x="840393" y="732462"/>
                <a:ext cx="11170839" cy="4849189"/>
                <a:chOff x="840393" y="732462"/>
                <a:chExt cx="11170839" cy="4849189"/>
              </a:xfrm>
            </p:grpSpPr>
            <p:sp>
              <p:nvSpPr>
                <p:cNvPr id="78" name="文本框 77">
                  <a:extLst>
                    <a:ext uri="{FF2B5EF4-FFF2-40B4-BE49-F238E27FC236}">
                      <a16:creationId xmlns:a16="http://schemas.microsoft.com/office/drawing/2014/main" id="{D4B05BB9-BCD8-0A4E-A61F-C8571E55962D}"/>
                    </a:ext>
                  </a:extLst>
                </p:cNvPr>
                <p:cNvSpPr txBox="1"/>
                <p:nvPr/>
              </p:nvSpPr>
              <p:spPr>
                <a:xfrm>
                  <a:off x="5792863" y="732462"/>
                  <a:ext cx="877163" cy="369332"/>
                </a:xfrm>
                <a:prstGeom prst="rect">
                  <a:avLst/>
                </a:prstGeom>
                <a:noFill/>
              </p:spPr>
              <p:txBody>
                <a:bodyPr wrap="none" rtlCol="0">
                  <a:spAutoFit/>
                </a:bodyPr>
                <a:lstStyle/>
                <a:p>
                  <a:pPr defTabSz="825500" rtl="0" hangingPunct="0"/>
                  <a:r>
                    <a:rPr lang="zh-CN" altLang="en-US" dirty="0">
                      <a:solidFill>
                        <a:srgbClr val="034FD8"/>
                      </a:solidFill>
                      <a:latin typeface="腾讯体 W7"/>
                      <a:ea typeface="腾讯体 W7"/>
                    </a:rPr>
                    <a:t>缺点：</a:t>
                  </a:r>
                </a:p>
              </p:txBody>
            </p:sp>
            <p:sp>
              <p:nvSpPr>
                <p:cNvPr id="80" name="文本框 79">
                  <a:extLst>
                    <a:ext uri="{FF2B5EF4-FFF2-40B4-BE49-F238E27FC236}">
                      <a16:creationId xmlns:a16="http://schemas.microsoft.com/office/drawing/2014/main" id="{434BF83D-FA9E-4846-B267-A518D223E7B0}"/>
                    </a:ext>
                  </a:extLst>
                </p:cNvPr>
                <p:cNvSpPr txBox="1"/>
                <p:nvPr/>
              </p:nvSpPr>
              <p:spPr>
                <a:xfrm>
                  <a:off x="5792863" y="1043576"/>
                  <a:ext cx="6218369" cy="1023742"/>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每个系统都有一套读写接口，形成了</a:t>
                  </a:r>
                  <a:r>
                    <a:rPr lang="zh-CN" altLang="en-US" sz="1400" dirty="0">
                      <a:solidFill>
                        <a:srgbClr val="FF0000"/>
                      </a:solidFill>
                      <a:latin typeface="Microsoft YaHei" panose="020B0503020204020204" pitchFamily="34" charset="-122"/>
                      <a:ea typeface="Microsoft YaHei" panose="020B0503020204020204" pitchFamily="34" charset="-122"/>
                    </a:rPr>
                    <a:t>烟囱式</a:t>
                  </a:r>
                  <a:r>
                    <a:rPr lang="zh-CN" altLang="en-US" sz="1400" dirty="0">
                      <a:solidFill>
                        <a:srgbClr val="000000"/>
                      </a:solidFill>
                      <a:latin typeface="Microsoft YaHei" panose="020B0503020204020204" pitchFamily="34" charset="-122"/>
                      <a:ea typeface="Microsoft YaHei" panose="020B0503020204020204" pitchFamily="34" charset="-122"/>
                    </a:rPr>
                    <a:t>的开发模式</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有些数据需要直接读库，</a:t>
                  </a:r>
                  <a:r>
                    <a:rPr lang="zh-CN" altLang="en-US" sz="1400" dirty="0">
                      <a:solidFill>
                        <a:srgbClr val="FF0000"/>
                      </a:solidFill>
                      <a:latin typeface="Microsoft YaHei" panose="020B0503020204020204" pitchFamily="34" charset="-122"/>
                      <a:ea typeface="Microsoft YaHei" panose="020B0503020204020204" pitchFamily="34" charset="-122"/>
                    </a:rPr>
                    <a:t>逻辑与存储耦合</a:t>
                  </a:r>
                  <a:r>
                    <a:rPr lang="zh-CN" altLang="en-US" sz="1400" dirty="0">
                      <a:solidFill>
                        <a:srgbClr val="000000"/>
                      </a:solidFill>
                      <a:latin typeface="Microsoft YaHei" panose="020B0503020204020204" pitchFamily="34" charset="-122"/>
                      <a:ea typeface="Microsoft YaHei" panose="020B0503020204020204" pitchFamily="34" charset="-122"/>
                    </a:rPr>
                    <a:t>，且存在安全问题</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读写方式未收拢，有些事务型</a:t>
                  </a:r>
                  <a:r>
                    <a:rPr lang="zh-CN" altLang="en-US" sz="1400" dirty="0">
                      <a:solidFill>
                        <a:srgbClr val="FF0000"/>
                      </a:solidFill>
                      <a:latin typeface="Microsoft YaHei" panose="020B0503020204020204" pitchFamily="34" charset="-122"/>
                      <a:ea typeface="Microsoft YaHei" panose="020B0503020204020204" pitchFamily="34" charset="-122"/>
                    </a:rPr>
                    <a:t>操作难以保证原子性</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（视频列表插入视频）</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81" name="矩形 80">
                  <a:extLst>
                    <a:ext uri="{FF2B5EF4-FFF2-40B4-BE49-F238E27FC236}">
                      <a16:creationId xmlns:a16="http://schemas.microsoft.com/office/drawing/2014/main" id="{4ABD3994-D860-0C43-B5D4-11847FA8E477}"/>
                    </a:ext>
                  </a:extLst>
                </p:cNvPr>
                <p:cNvSpPr/>
                <p:nvPr/>
              </p:nvSpPr>
              <p:spPr>
                <a:xfrm>
                  <a:off x="840393" y="1929384"/>
                  <a:ext cx="4563457" cy="2194560"/>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3" name="直线箭头连接符 82">
                  <a:extLst>
                    <a:ext uri="{FF2B5EF4-FFF2-40B4-BE49-F238E27FC236}">
                      <a16:creationId xmlns:a16="http://schemas.microsoft.com/office/drawing/2014/main" id="{A0868669-05AF-2740-A08A-7C42A1AF85B9}"/>
                    </a:ext>
                  </a:extLst>
                </p:cNvPr>
                <p:cNvCxnSpPr>
                  <a:cxnSpLocks/>
                  <a:stCxn id="81" idx="3"/>
                  <a:endCxn id="80" idx="1"/>
                </p:cNvCxnSpPr>
                <p:nvPr/>
              </p:nvCxnSpPr>
              <p:spPr>
                <a:xfrm flipV="1">
                  <a:off x="5403850" y="1555447"/>
                  <a:ext cx="389013" cy="1471217"/>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5" name="矩形 84">
                  <a:extLst>
                    <a:ext uri="{FF2B5EF4-FFF2-40B4-BE49-F238E27FC236}">
                      <a16:creationId xmlns:a16="http://schemas.microsoft.com/office/drawing/2014/main" id="{F7E8CBEF-49E4-4347-BEF3-8A0C2FC46097}"/>
                    </a:ext>
                  </a:extLst>
                </p:cNvPr>
                <p:cNvSpPr/>
                <p:nvPr/>
              </p:nvSpPr>
              <p:spPr>
                <a:xfrm>
                  <a:off x="1435608" y="4311613"/>
                  <a:ext cx="3149092" cy="12700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文本框 83">
                  <a:extLst>
                    <a:ext uri="{FF2B5EF4-FFF2-40B4-BE49-F238E27FC236}">
                      <a16:creationId xmlns:a16="http://schemas.microsoft.com/office/drawing/2014/main" id="{73112F90-0558-E341-9280-E0C82CE21E5F}"/>
                    </a:ext>
                  </a:extLst>
                </p:cNvPr>
                <p:cNvSpPr txBox="1"/>
                <p:nvPr/>
              </p:nvSpPr>
              <p:spPr>
                <a:xfrm>
                  <a:off x="5792863" y="2314713"/>
                  <a:ext cx="4838184" cy="1346907"/>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按周期扫表，不同的表周期在</a:t>
                  </a:r>
                  <a:r>
                    <a:rPr lang="en-US" altLang="zh-CN" sz="1400" dirty="0">
                      <a:solidFill>
                        <a:srgbClr val="000000"/>
                      </a:solidFill>
                      <a:latin typeface="Microsoft YaHei" panose="020B0503020204020204" pitchFamily="34" charset="-122"/>
                      <a:ea typeface="Microsoft YaHei" panose="020B0503020204020204" pitchFamily="34" charset="-122"/>
                    </a:rPr>
                    <a:t>5—10s</a:t>
                  </a:r>
                  <a:r>
                    <a:rPr lang="zh-CN" altLang="en-US" sz="1400" dirty="0">
                      <a:solidFill>
                        <a:srgbClr val="000000"/>
                      </a:solidFill>
                      <a:latin typeface="Microsoft YaHei" panose="020B0503020204020204" pitchFamily="34" charset="-122"/>
                      <a:ea typeface="Microsoft YaHei" panose="020B0503020204020204" pitchFamily="34" charset="-122"/>
                    </a:rPr>
                    <a:t>不等，</a:t>
                  </a:r>
                  <a:r>
                    <a:rPr lang="zh-CN" altLang="en-US" sz="1400" dirty="0">
                      <a:solidFill>
                        <a:srgbClr val="FF0000"/>
                      </a:solidFill>
                      <a:latin typeface="Microsoft YaHei" panose="020B0503020204020204" pitchFamily="34" charset="-122"/>
                      <a:ea typeface="Microsoft YaHei" panose="020B0503020204020204" pitchFamily="34" charset="-122"/>
                    </a:rPr>
                    <a:t>延时比较大</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周期内变更数据</a:t>
                  </a:r>
                  <a:r>
                    <a:rPr lang="zh-CN" altLang="en-US" sz="1400" dirty="0">
                      <a:solidFill>
                        <a:srgbClr val="FF0000"/>
                      </a:solidFill>
                      <a:latin typeface="Microsoft YaHei" panose="020B0503020204020204" pitchFamily="34" charset="-122"/>
                      <a:ea typeface="Microsoft YaHei" panose="020B0503020204020204" pitchFamily="34" charset="-122"/>
                    </a:rPr>
                    <a:t>分布不均</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，可能对下游产生冲击</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rgbClr val="000000"/>
                      </a:solidFill>
                      <a:latin typeface="Microsoft YaHei" panose="020B0503020204020204" pitchFamily="34" charset="-122"/>
                      <a:ea typeface="Microsoft YaHei" panose="020B0503020204020204" pitchFamily="34" charset="-122"/>
                    </a:rPr>
                    <a:t>单个慢查询就会对</a:t>
                  </a:r>
                  <a:r>
                    <a:rPr lang="zh-CN" altLang="en-US" sz="1400" dirty="0">
                      <a:solidFill>
                        <a:srgbClr val="FF0000"/>
                      </a:solidFill>
                      <a:latin typeface="Microsoft YaHei" panose="020B0503020204020204" pitchFamily="34" charset="-122"/>
                      <a:ea typeface="Microsoft YaHei" panose="020B0503020204020204" pitchFamily="34" charset="-122"/>
                    </a:rPr>
                    <a:t>全局</a:t>
                  </a:r>
                  <a:r>
                    <a:rPr lang="zh-CN" altLang="en-US" sz="1400" dirty="0">
                      <a:solidFill>
                        <a:srgbClr val="000000"/>
                      </a:solidFill>
                      <a:latin typeface="Microsoft YaHei" panose="020B0503020204020204" pitchFamily="34" charset="-122"/>
                      <a:ea typeface="Microsoft YaHei" panose="020B0503020204020204" pitchFamily="34" charset="-122"/>
                    </a:rPr>
                    <a:t>造成影响</a:t>
                  </a:r>
                  <a:endParaRPr lang="en-US" altLang="zh-CN" sz="1400" dirty="0">
                    <a:solidFill>
                      <a:srgbClr val="00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会出现积压</a:t>
                  </a:r>
                  <a:r>
                    <a:rPr lang="en-US" altLang="zh-CN" sz="1400" dirty="0">
                      <a:solidFill>
                        <a:schemeClr val="bg2">
                          <a:lumMod val="10000"/>
                        </a:schemeClr>
                      </a:solidFill>
                      <a:latin typeface="Microsoft YaHei" panose="020B0503020204020204" pitchFamily="34" charset="-122"/>
                      <a:ea typeface="Microsoft YaHei" panose="020B0503020204020204" pitchFamily="34" charset="-122"/>
                    </a:rPr>
                    <a:t>/</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丢数据等问题，且</a:t>
                  </a:r>
                  <a:r>
                    <a:rPr lang="zh-CN" altLang="en-US" sz="1400" dirty="0">
                      <a:solidFill>
                        <a:srgbClr val="FF0000"/>
                      </a:solidFill>
                      <a:latin typeface="Microsoft YaHei" panose="020B0503020204020204" pitchFamily="34" charset="-122"/>
                      <a:ea typeface="Microsoft YaHei" panose="020B0503020204020204" pitchFamily="34" charset="-122"/>
                    </a:rPr>
                    <a:t>难以恢复</a:t>
                  </a:r>
                  <a:endParaRPr lang="en-US" altLang="zh-CN" sz="1400" dirty="0">
                    <a:solidFill>
                      <a:srgbClr val="FF0000"/>
                    </a:solidFill>
                    <a:latin typeface="Microsoft YaHei" panose="020B0503020204020204" pitchFamily="34" charset="-122"/>
                    <a:ea typeface="Microsoft YaHei" panose="020B0503020204020204" pitchFamily="34" charset="-122"/>
                  </a:endParaRPr>
                </a:p>
              </p:txBody>
            </p:sp>
            <p:cxnSp>
              <p:nvCxnSpPr>
                <p:cNvPr id="87" name="直线箭头连接符 86">
                  <a:extLst>
                    <a:ext uri="{FF2B5EF4-FFF2-40B4-BE49-F238E27FC236}">
                      <a16:creationId xmlns:a16="http://schemas.microsoft.com/office/drawing/2014/main" id="{E84565D3-D7EE-9442-AEB8-3DE241F60F90}"/>
                    </a:ext>
                  </a:extLst>
                </p:cNvPr>
                <p:cNvCxnSpPr>
                  <a:cxnSpLocks/>
                  <a:stCxn id="85" idx="3"/>
                  <a:endCxn id="84" idx="1"/>
                </p:cNvCxnSpPr>
                <p:nvPr/>
              </p:nvCxnSpPr>
              <p:spPr>
                <a:xfrm flipV="1">
                  <a:off x="4584700" y="2988167"/>
                  <a:ext cx="1208163" cy="1958465"/>
                </a:xfrm>
                <a:prstGeom prst="straightConnector1">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A4CFD3BB-4D9F-9B44-AF4C-155DAAD19E47}"/>
                  </a:ext>
                </a:extLst>
              </p:cNvPr>
              <p:cNvGrpSpPr/>
              <p:nvPr/>
            </p:nvGrpSpPr>
            <p:grpSpPr>
              <a:xfrm>
                <a:off x="5792863" y="3841672"/>
                <a:ext cx="6151484" cy="2631141"/>
                <a:chOff x="267903" y="7317436"/>
                <a:chExt cx="6151484" cy="2631141"/>
              </a:xfrm>
            </p:grpSpPr>
            <p:sp>
              <p:nvSpPr>
                <p:cNvPr id="22" name="文本框 21">
                  <a:extLst>
                    <a:ext uri="{FF2B5EF4-FFF2-40B4-BE49-F238E27FC236}">
                      <a16:creationId xmlns:a16="http://schemas.microsoft.com/office/drawing/2014/main" id="{E569A0C2-CD4D-5041-91A4-2DBA5223E1BD}"/>
                    </a:ext>
                  </a:extLst>
                </p:cNvPr>
                <p:cNvSpPr txBox="1"/>
                <p:nvPr/>
              </p:nvSpPr>
              <p:spPr>
                <a:xfrm>
                  <a:off x="267903" y="7317436"/>
                  <a:ext cx="79508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zh-CN" altLang="en-US" dirty="0">
                      <a:solidFill>
                        <a:srgbClr val="034FD8"/>
                      </a:solidFill>
                      <a:latin typeface="腾讯体 W7"/>
                      <a:ea typeface="腾讯体 W7"/>
                      <a:sym typeface="Helvetica"/>
                    </a:rPr>
                    <a:t>痛点：</a:t>
                  </a:r>
                </a:p>
              </p:txBody>
            </p:sp>
            <p:sp>
              <p:nvSpPr>
                <p:cNvPr id="23" name="文本框 22">
                  <a:extLst>
                    <a:ext uri="{FF2B5EF4-FFF2-40B4-BE49-F238E27FC236}">
                      <a16:creationId xmlns:a16="http://schemas.microsoft.com/office/drawing/2014/main" id="{CE95E495-1181-954B-928C-64E3788CC85A}"/>
                    </a:ext>
                  </a:extLst>
                </p:cNvPr>
                <p:cNvSpPr txBox="1"/>
                <p:nvPr/>
              </p:nvSpPr>
              <p:spPr>
                <a:xfrm>
                  <a:off x="267903" y="7632174"/>
                  <a:ext cx="6151484" cy="2316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读写接口未覆盖所有字段，部分字段</a:t>
                  </a:r>
                  <a:r>
                    <a:rPr lang="zh-CN" altLang="en-US" sz="1400" dirty="0">
                      <a:solidFill>
                        <a:srgbClr val="FF0000"/>
                      </a:solidFill>
                      <a:latin typeface="Microsoft YaHei" panose="020B0503020204020204" pitchFamily="34" charset="-122"/>
                      <a:ea typeface="Microsoft YaHei" panose="020B0503020204020204" pitchFamily="34" charset="-122"/>
                    </a:rPr>
                    <a:t>只能数据库进行读写</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相关接口</a:t>
                  </a:r>
                  <a:r>
                    <a:rPr lang="zh-CN" altLang="en-US" sz="1400" dirty="0">
                      <a:solidFill>
                        <a:srgbClr val="FF0000"/>
                      </a:solidFill>
                      <a:latin typeface="Microsoft YaHei" panose="020B0503020204020204" pitchFamily="34" charset="-122"/>
                      <a:ea typeface="Microsoft YaHei" panose="020B0503020204020204" pitchFamily="34" charset="-122"/>
                    </a:rPr>
                    <a:t>太多</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，想要读写某字段，业务</a:t>
                  </a:r>
                  <a:r>
                    <a:rPr lang="zh-CN" altLang="en-US" sz="1400" dirty="0">
                      <a:solidFill>
                        <a:srgbClr val="FF0000"/>
                      </a:solidFill>
                      <a:latin typeface="Microsoft YaHei" panose="020B0503020204020204" pitchFamily="34" charset="-122"/>
                      <a:ea typeface="Microsoft YaHei" panose="020B0503020204020204" pitchFamily="34" charset="-122"/>
                    </a:rPr>
                    <a:t>不清楚选择哪个接口</a:t>
                  </a:r>
                  <a:endParaRPr lang="en-US" altLang="zh-CN" sz="14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扩展新项目需要</a:t>
                  </a:r>
                  <a:r>
                    <a:rPr lang="zh-CN" altLang="en-US" sz="1400" dirty="0">
                      <a:solidFill>
                        <a:srgbClr val="FF0000"/>
                      </a:solidFill>
                      <a:latin typeface="Microsoft YaHei" panose="020B0503020204020204" pitchFamily="34" charset="-122"/>
                      <a:ea typeface="Microsoft YaHei" panose="020B0503020204020204" pitchFamily="34" charset="-122"/>
                    </a:rPr>
                    <a:t>重新开发一套接口</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，开发成本高</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各个项目的存储</a:t>
                  </a:r>
                  <a:r>
                    <a:rPr lang="zh-CN" altLang="en-US" sz="1400" dirty="0">
                      <a:solidFill>
                        <a:srgbClr val="FF0000"/>
                      </a:solidFill>
                      <a:latin typeface="Microsoft YaHei" panose="020B0503020204020204" pitchFamily="34" charset="-122"/>
                      <a:ea typeface="Microsoft YaHei" panose="020B0503020204020204" pitchFamily="34" charset="-122"/>
                    </a:rPr>
                    <a:t>散落各处</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，不好维护，且可靠性差</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微博中转只能推送</a:t>
                  </a:r>
                  <a:r>
                    <a:rPr lang="zh-CN" altLang="en-US" sz="1400" dirty="0">
                      <a:solidFill>
                        <a:srgbClr val="FF0000"/>
                      </a:solidFill>
                      <a:latin typeface="Microsoft YaHei" panose="020B0503020204020204" pitchFamily="34" charset="-122"/>
                      <a:ea typeface="Microsoft YaHei" panose="020B0503020204020204" pitchFamily="34" charset="-122"/>
                    </a:rPr>
                    <a:t>全量数据</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，业务需要额外开发过滤逻辑</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数据检索、数据读写、数据订阅等功能分散在不同的服务，业务需要</a:t>
                  </a:r>
                  <a:r>
                    <a:rPr lang="zh-CN" altLang="en-US" sz="1400" dirty="0">
                      <a:solidFill>
                        <a:srgbClr val="FF0000"/>
                      </a:solidFill>
                      <a:latin typeface="Microsoft YaHei" panose="020B0503020204020204" pitchFamily="34" charset="-122"/>
                      <a:ea typeface="Microsoft YaHei" panose="020B0503020204020204" pitchFamily="34" charset="-122"/>
                    </a:rPr>
                    <a:t>分别对接</a:t>
                  </a:r>
                  <a:r>
                    <a:rPr lang="zh-CN" altLang="en-US" sz="1400" dirty="0">
                      <a:solidFill>
                        <a:schemeClr val="bg2">
                          <a:lumMod val="10000"/>
                        </a:schemeClr>
                      </a:solidFill>
                      <a:latin typeface="Microsoft YaHei" panose="020B0503020204020204" pitchFamily="34" charset="-122"/>
                      <a:ea typeface="Microsoft YaHei" panose="020B0503020204020204" pitchFamily="34" charset="-122"/>
                    </a:rPr>
                    <a:t>，学习成本高</a:t>
                  </a:r>
                  <a:endParaRPr lang="en-US" altLang="zh-CN" sz="1400" dirty="0">
                    <a:solidFill>
                      <a:schemeClr val="bg2">
                        <a:lumMod val="10000"/>
                      </a:schemeClr>
                    </a:solidFill>
                    <a:latin typeface="Microsoft YaHei" panose="020B0503020204020204" pitchFamily="34" charset="-122"/>
                    <a:ea typeface="Microsoft YaHei" panose="020B0503020204020204" pitchFamily="34" charset="-122"/>
                  </a:endParaRPr>
                </a:p>
              </p:txBody>
            </p:sp>
          </p:grpSp>
        </p:grpSp>
      </p:grpSp>
    </p:spTree>
    <p:extLst>
      <p:ext uri="{BB962C8B-B14F-4D97-AF65-F5344CB8AC3E}">
        <p14:creationId xmlns:p14="http://schemas.microsoft.com/office/powerpoint/2010/main" val="2836808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8</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项目背景</a:t>
            </a:r>
            <a:endParaRPr lang="zh-CN" sz="2400" dirty="0">
              <a:latin typeface="腾讯体 W7"/>
              <a:ea typeface="腾讯体 W7"/>
            </a:endParaRPr>
          </a:p>
        </p:txBody>
      </p:sp>
      <p:grpSp>
        <p:nvGrpSpPr>
          <p:cNvPr id="11" name="成组"/>
          <p:cNvGrpSpPr/>
          <p:nvPr/>
        </p:nvGrpSpPr>
        <p:grpSpPr>
          <a:xfrm>
            <a:off x="336591"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a:ln>
                  <a:noFill/>
                </a:ln>
                <a:solidFill>
                  <a:srgbClr val="FFFFFF"/>
                </a:solidFill>
                <a:latin typeface="腾讯体 W7"/>
                <a:ea typeface="腾讯体 W7"/>
              </a:endParaRPr>
            </a:p>
          </p:txBody>
        </p:sp>
      </p:grpSp>
      <p:sp>
        <p:nvSpPr>
          <p:cNvPr id="84" name="文本框 83">
            <a:extLst>
              <a:ext uri="{FF2B5EF4-FFF2-40B4-BE49-F238E27FC236}">
                <a16:creationId xmlns:a16="http://schemas.microsoft.com/office/drawing/2014/main" id="{8BB76DF8-43D3-E540-A201-43AC7E8C2652}"/>
              </a:ext>
            </a:extLst>
          </p:cNvPr>
          <p:cNvSpPr txBox="1"/>
          <p:nvPr/>
        </p:nvSpPr>
        <p:spPr>
          <a:xfrm>
            <a:off x="336591" y="735114"/>
            <a:ext cx="2641749"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lang="zh-CN" altLang="en-US" dirty="0">
                <a:solidFill>
                  <a:srgbClr val="034FD8"/>
                </a:solidFill>
                <a:latin typeface="腾讯体 W7"/>
                <a:ea typeface="腾讯体 W7"/>
                <a:sym typeface="Helvetica"/>
              </a:rPr>
              <a:t>业内同行数据中台演进：</a:t>
            </a:r>
          </a:p>
        </p:txBody>
      </p:sp>
      <p:cxnSp>
        <p:nvCxnSpPr>
          <p:cNvPr id="13" name="Straight Connector 58">
            <a:extLst>
              <a:ext uri="{FF2B5EF4-FFF2-40B4-BE49-F238E27FC236}">
                <a16:creationId xmlns:a16="http://schemas.microsoft.com/office/drawing/2014/main" id="{F2247F33-EBBF-8643-A302-A10ED32F852B}"/>
              </a:ext>
            </a:extLst>
          </p:cNvPr>
          <p:cNvCxnSpPr>
            <a:cxnSpLocks/>
          </p:cNvCxnSpPr>
          <p:nvPr/>
        </p:nvCxnSpPr>
        <p:spPr>
          <a:xfrm>
            <a:off x="336591" y="3301811"/>
            <a:ext cx="9758587"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Rectangle 29">
            <a:extLst>
              <a:ext uri="{FF2B5EF4-FFF2-40B4-BE49-F238E27FC236}">
                <a16:creationId xmlns:a16="http://schemas.microsoft.com/office/drawing/2014/main" id="{3FFF8811-CA0B-A44C-8E72-6553ADA2EA30}"/>
              </a:ext>
            </a:extLst>
          </p:cNvPr>
          <p:cNvSpPr/>
          <p:nvPr/>
        </p:nvSpPr>
        <p:spPr>
          <a:xfrm>
            <a:off x="336591" y="2649270"/>
            <a:ext cx="2386157" cy="1259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31">
            <a:extLst>
              <a:ext uri="{FF2B5EF4-FFF2-40B4-BE49-F238E27FC236}">
                <a16:creationId xmlns:a16="http://schemas.microsoft.com/office/drawing/2014/main" id="{9B30F498-E4FE-4647-B77D-534E6BB1BBD8}"/>
              </a:ext>
            </a:extLst>
          </p:cNvPr>
          <p:cNvCxnSpPr>
            <a:cxnSpLocks/>
            <a:stCxn id="14" idx="2"/>
          </p:cNvCxnSpPr>
          <p:nvPr/>
        </p:nvCxnSpPr>
        <p:spPr>
          <a:xfrm>
            <a:off x="1529670" y="2775176"/>
            <a:ext cx="0" cy="42700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32">
            <a:extLst>
              <a:ext uri="{FF2B5EF4-FFF2-40B4-BE49-F238E27FC236}">
                <a16:creationId xmlns:a16="http://schemas.microsoft.com/office/drawing/2014/main" id="{712C01E0-D5A4-2740-912C-2AB79BEB9F91}"/>
              </a:ext>
            </a:extLst>
          </p:cNvPr>
          <p:cNvCxnSpPr>
            <a:cxnSpLocks/>
          </p:cNvCxnSpPr>
          <p:nvPr/>
        </p:nvCxnSpPr>
        <p:spPr>
          <a:xfrm>
            <a:off x="1529670" y="2222269"/>
            <a:ext cx="0" cy="42700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19" name="Group 7">
            <a:extLst>
              <a:ext uri="{FF2B5EF4-FFF2-40B4-BE49-F238E27FC236}">
                <a16:creationId xmlns:a16="http://schemas.microsoft.com/office/drawing/2014/main" id="{F9B46A4C-1C5E-5E48-9CDC-16811C892C95}"/>
              </a:ext>
            </a:extLst>
          </p:cNvPr>
          <p:cNvGrpSpPr/>
          <p:nvPr/>
        </p:nvGrpSpPr>
        <p:grpSpPr>
          <a:xfrm>
            <a:off x="1350563" y="3138414"/>
            <a:ext cx="358212" cy="360000"/>
            <a:chOff x="1950078" y="5630952"/>
            <a:chExt cx="393700" cy="393700"/>
          </a:xfrm>
        </p:grpSpPr>
        <p:sp>
          <p:nvSpPr>
            <p:cNvPr id="68" name="Oval 33">
              <a:extLst>
                <a:ext uri="{FF2B5EF4-FFF2-40B4-BE49-F238E27FC236}">
                  <a16:creationId xmlns:a16="http://schemas.microsoft.com/office/drawing/2014/main" id="{2D915C01-66BC-A549-BD71-0510CE520C62}"/>
                </a:ext>
              </a:extLst>
            </p:cNvPr>
            <p:cNvSpPr/>
            <p:nvPr/>
          </p:nvSpPr>
          <p:spPr>
            <a:xfrm>
              <a:off x="1950078" y="5630952"/>
              <a:ext cx="393700" cy="393700"/>
            </a:xfrm>
            <a:prstGeom prst="ellipse">
              <a:avLst/>
            </a:prstGeom>
            <a:solidFill>
              <a:srgbClr val="FFFFFF"/>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Oval 34">
              <a:extLst>
                <a:ext uri="{FF2B5EF4-FFF2-40B4-BE49-F238E27FC236}">
                  <a16:creationId xmlns:a16="http://schemas.microsoft.com/office/drawing/2014/main" id="{4EE98C90-57F1-D04D-8305-1A512A68D942}"/>
                </a:ext>
              </a:extLst>
            </p:cNvPr>
            <p:cNvSpPr/>
            <p:nvPr/>
          </p:nvSpPr>
          <p:spPr>
            <a:xfrm>
              <a:off x="2034216" y="5715090"/>
              <a:ext cx="225425" cy="225425"/>
            </a:xfrm>
            <a:prstGeom prst="ellipse">
              <a:avLst/>
            </a:prstGeom>
            <a:solidFill>
              <a:schemeClr val="accent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37">
            <a:extLst>
              <a:ext uri="{FF2B5EF4-FFF2-40B4-BE49-F238E27FC236}">
                <a16:creationId xmlns:a16="http://schemas.microsoft.com/office/drawing/2014/main" id="{DE64AEEB-199D-7540-94A2-BDBA7BBBEE5D}"/>
              </a:ext>
            </a:extLst>
          </p:cNvPr>
          <p:cNvSpPr/>
          <p:nvPr/>
        </p:nvSpPr>
        <p:spPr>
          <a:xfrm>
            <a:off x="2722748" y="2579201"/>
            <a:ext cx="2386157" cy="195974"/>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21" name="Straight Connector 38">
            <a:extLst>
              <a:ext uri="{FF2B5EF4-FFF2-40B4-BE49-F238E27FC236}">
                <a16:creationId xmlns:a16="http://schemas.microsoft.com/office/drawing/2014/main" id="{AC6971AF-B00A-4346-9267-FCB3C9209F94}"/>
              </a:ext>
            </a:extLst>
          </p:cNvPr>
          <p:cNvCxnSpPr>
            <a:stCxn id="20" idx="2"/>
          </p:cNvCxnSpPr>
          <p:nvPr/>
        </p:nvCxnSpPr>
        <p:spPr>
          <a:xfrm>
            <a:off x="3915827" y="2775176"/>
            <a:ext cx="0" cy="427001"/>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39">
            <a:extLst>
              <a:ext uri="{FF2B5EF4-FFF2-40B4-BE49-F238E27FC236}">
                <a16:creationId xmlns:a16="http://schemas.microsoft.com/office/drawing/2014/main" id="{1859C37F-E3C5-9949-BDAE-F34332FC97D6}"/>
              </a:ext>
            </a:extLst>
          </p:cNvPr>
          <p:cNvCxnSpPr>
            <a:cxnSpLocks/>
          </p:cNvCxnSpPr>
          <p:nvPr/>
        </p:nvCxnSpPr>
        <p:spPr>
          <a:xfrm>
            <a:off x="3908637" y="2158178"/>
            <a:ext cx="0" cy="42700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3" name="Group 6">
            <a:extLst>
              <a:ext uri="{FF2B5EF4-FFF2-40B4-BE49-F238E27FC236}">
                <a16:creationId xmlns:a16="http://schemas.microsoft.com/office/drawing/2014/main" id="{69C2C675-9AA5-FD4D-8CEF-3EEACE5721D6}"/>
              </a:ext>
            </a:extLst>
          </p:cNvPr>
          <p:cNvGrpSpPr/>
          <p:nvPr/>
        </p:nvGrpSpPr>
        <p:grpSpPr>
          <a:xfrm>
            <a:off x="3737719" y="3122149"/>
            <a:ext cx="360000" cy="360000"/>
            <a:chOff x="4572628" y="5630952"/>
            <a:chExt cx="393700" cy="393700"/>
          </a:xfrm>
        </p:grpSpPr>
        <p:sp>
          <p:nvSpPr>
            <p:cNvPr id="66" name="Oval 40">
              <a:extLst>
                <a:ext uri="{FF2B5EF4-FFF2-40B4-BE49-F238E27FC236}">
                  <a16:creationId xmlns:a16="http://schemas.microsoft.com/office/drawing/2014/main" id="{A296C3E0-6F96-FF4B-9BA0-15AA786037B6}"/>
                </a:ext>
              </a:extLst>
            </p:cNvPr>
            <p:cNvSpPr/>
            <p:nvPr/>
          </p:nvSpPr>
          <p:spPr>
            <a:xfrm>
              <a:off x="4572628" y="5630952"/>
              <a:ext cx="393700" cy="393700"/>
            </a:xfrm>
            <a:prstGeom prst="ellipse">
              <a:avLst/>
            </a:prstGeom>
            <a:solidFill>
              <a:srgbClr val="FFFFFF"/>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41">
              <a:extLst>
                <a:ext uri="{FF2B5EF4-FFF2-40B4-BE49-F238E27FC236}">
                  <a16:creationId xmlns:a16="http://schemas.microsoft.com/office/drawing/2014/main" id="{C00E798C-7053-1B45-9241-5435E5304F13}"/>
                </a:ext>
              </a:extLst>
            </p:cNvPr>
            <p:cNvSpPr/>
            <p:nvPr/>
          </p:nvSpPr>
          <p:spPr>
            <a:xfrm>
              <a:off x="4656766" y="5715090"/>
              <a:ext cx="225425" cy="225425"/>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24" name="Rectangle 44">
            <a:extLst>
              <a:ext uri="{FF2B5EF4-FFF2-40B4-BE49-F238E27FC236}">
                <a16:creationId xmlns:a16="http://schemas.microsoft.com/office/drawing/2014/main" id="{07F41D23-F572-BB44-8057-D4BCC3A978A8}"/>
              </a:ext>
            </a:extLst>
          </p:cNvPr>
          <p:cNvSpPr/>
          <p:nvPr/>
        </p:nvSpPr>
        <p:spPr>
          <a:xfrm>
            <a:off x="5102268" y="2486627"/>
            <a:ext cx="2394680" cy="28854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45">
            <a:extLst>
              <a:ext uri="{FF2B5EF4-FFF2-40B4-BE49-F238E27FC236}">
                <a16:creationId xmlns:a16="http://schemas.microsoft.com/office/drawing/2014/main" id="{561B1500-51E2-0546-BA74-A461E435114F}"/>
              </a:ext>
            </a:extLst>
          </p:cNvPr>
          <p:cNvCxnSpPr>
            <a:cxnSpLocks/>
            <a:stCxn id="24" idx="2"/>
          </p:cNvCxnSpPr>
          <p:nvPr/>
        </p:nvCxnSpPr>
        <p:spPr>
          <a:xfrm>
            <a:off x="6299609" y="2775176"/>
            <a:ext cx="4261" cy="395688"/>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46">
            <a:extLst>
              <a:ext uri="{FF2B5EF4-FFF2-40B4-BE49-F238E27FC236}">
                <a16:creationId xmlns:a16="http://schemas.microsoft.com/office/drawing/2014/main" id="{2429EC59-63BD-8B49-87D6-4AD4A1B9DD46}"/>
              </a:ext>
            </a:extLst>
          </p:cNvPr>
          <p:cNvCxnSpPr>
            <a:cxnSpLocks/>
          </p:cNvCxnSpPr>
          <p:nvPr/>
        </p:nvCxnSpPr>
        <p:spPr>
          <a:xfrm>
            <a:off x="6305454" y="2059625"/>
            <a:ext cx="0" cy="42700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7" name="Group 5">
            <a:extLst>
              <a:ext uri="{FF2B5EF4-FFF2-40B4-BE49-F238E27FC236}">
                <a16:creationId xmlns:a16="http://schemas.microsoft.com/office/drawing/2014/main" id="{03011A2D-0DC3-2246-808B-C99815F8EDD7}"/>
              </a:ext>
            </a:extLst>
          </p:cNvPr>
          <p:cNvGrpSpPr/>
          <p:nvPr/>
        </p:nvGrpSpPr>
        <p:grpSpPr>
          <a:xfrm>
            <a:off x="6126663" y="3132484"/>
            <a:ext cx="360000" cy="360000"/>
            <a:chOff x="7198991" y="5630952"/>
            <a:chExt cx="393700" cy="393700"/>
          </a:xfrm>
        </p:grpSpPr>
        <p:sp>
          <p:nvSpPr>
            <p:cNvPr id="64" name="Oval 47">
              <a:extLst>
                <a:ext uri="{FF2B5EF4-FFF2-40B4-BE49-F238E27FC236}">
                  <a16:creationId xmlns:a16="http://schemas.microsoft.com/office/drawing/2014/main" id="{60F47EAE-82B8-944E-8B85-E71A34123507}"/>
                </a:ext>
              </a:extLst>
            </p:cNvPr>
            <p:cNvSpPr/>
            <p:nvPr/>
          </p:nvSpPr>
          <p:spPr>
            <a:xfrm>
              <a:off x="7198991" y="5630952"/>
              <a:ext cx="393700" cy="393700"/>
            </a:xfrm>
            <a:prstGeom prst="ellipse">
              <a:avLst/>
            </a:prstGeom>
            <a:solidFill>
              <a:srgbClr val="FFFFFF"/>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48">
              <a:extLst>
                <a:ext uri="{FF2B5EF4-FFF2-40B4-BE49-F238E27FC236}">
                  <a16:creationId xmlns:a16="http://schemas.microsoft.com/office/drawing/2014/main" id="{BCCF9FB3-B8EF-C845-ABE1-E55FE8011881}"/>
                </a:ext>
              </a:extLst>
            </p:cNvPr>
            <p:cNvSpPr/>
            <p:nvPr/>
          </p:nvSpPr>
          <p:spPr>
            <a:xfrm>
              <a:off x="7283129" y="5715090"/>
              <a:ext cx="225425" cy="225425"/>
            </a:xfrm>
            <a:prstGeom prst="ellipse">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rgbClr val="92D050"/>
                </a:solidFill>
              </a:endParaRPr>
            </a:p>
          </p:txBody>
        </p:sp>
      </p:grpSp>
      <p:sp>
        <p:nvSpPr>
          <p:cNvPr id="28" name="Rectangle 51">
            <a:extLst>
              <a:ext uri="{FF2B5EF4-FFF2-40B4-BE49-F238E27FC236}">
                <a16:creationId xmlns:a16="http://schemas.microsoft.com/office/drawing/2014/main" id="{A502A231-40C2-AE43-9455-50342282137B}"/>
              </a:ext>
            </a:extLst>
          </p:cNvPr>
          <p:cNvSpPr/>
          <p:nvPr/>
        </p:nvSpPr>
        <p:spPr>
          <a:xfrm>
            <a:off x="7495364" y="2365568"/>
            <a:ext cx="2599814" cy="40960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cxnSp>
        <p:nvCxnSpPr>
          <p:cNvPr id="29" name="Straight Connector 52">
            <a:extLst>
              <a:ext uri="{FF2B5EF4-FFF2-40B4-BE49-F238E27FC236}">
                <a16:creationId xmlns:a16="http://schemas.microsoft.com/office/drawing/2014/main" id="{FC595814-14B0-A14E-9280-3D6FE0780F23}"/>
              </a:ext>
            </a:extLst>
          </p:cNvPr>
          <p:cNvCxnSpPr>
            <a:cxnSpLocks/>
          </p:cNvCxnSpPr>
          <p:nvPr/>
        </p:nvCxnSpPr>
        <p:spPr>
          <a:xfrm>
            <a:off x="8674720" y="2775175"/>
            <a:ext cx="8672" cy="42364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53">
            <a:extLst>
              <a:ext uri="{FF2B5EF4-FFF2-40B4-BE49-F238E27FC236}">
                <a16:creationId xmlns:a16="http://schemas.microsoft.com/office/drawing/2014/main" id="{8B202A0A-5030-3645-A314-C71DA3B97D96}"/>
              </a:ext>
            </a:extLst>
          </p:cNvPr>
          <p:cNvCxnSpPr>
            <a:cxnSpLocks/>
          </p:cNvCxnSpPr>
          <p:nvPr/>
        </p:nvCxnSpPr>
        <p:spPr>
          <a:xfrm>
            <a:off x="8688443" y="1938566"/>
            <a:ext cx="0" cy="427001"/>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31" name="Group 4">
            <a:extLst>
              <a:ext uri="{FF2B5EF4-FFF2-40B4-BE49-F238E27FC236}">
                <a16:creationId xmlns:a16="http://schemas.microsoft.com/office/drawing/2014/main" id="{7412C83B-FEA1-ED44-B8B7-5D71416D49A7}"/>
              </a:ext>
            </a:extLst>
          </p:cNvPr>
          <p:cNvGrpSpPr/>
          <p:nvPr/>
        </p:nvGrpSpPr>
        <p:grpSpPr>
          <a:xfrm>
            <a:off x="8503391" y="3122737"/>
            <a:ext cx="360000" cy="360000"/>
            <a:chOff x="9818059" y="5630952"/>
            <a:chExt cx="393700" cy="393700"/>
          </a:xfrm>
        </p:grpSpPr>
        <p:sp>
          <p:nvSpPr>
            <p:cNvPr id="62" name="Oval 54">
              <a:extLst>
                <a:ext uri="{FF2B5EF4-FFF2-40B4-BE49-F238E27FC236}">
                  <a16:creationId xmlns:a16="http://schemas.microsoft.com/office/drawing/2014/main" id="{D67A4C93-FEA8-A349-A039-01E30B506CDE}"/>
                </a:ext>
              </a:extLst>
            </p:cNvPr>
            <p:cNvSpPr/>
            <p:nvPr/>
          </p:nvSpPr>
          <p:spPr>
            <a:xfrm>
              <a:off x="9818059" y="5630952"/>
              <a:ext cx="393700" cy="393700"/>
            </a:xfrm>
            <a:prstGeom prst="ellipse">
              <a:avLst/>
            </a:prstGeom>
            <a:solidFill>
              <a:srgbClr val="FFFFFF"/>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55">
              <a:extLst>
                <a:ext uri="{FF2B5EF4-FFF2-40B4-BE49-F238E27FC236}">
                  <a16:creationId xmlns:a16="http://schemas.microsoft.com/office/drawing/2014/main" id="{AD00DD79-0997-5E49-A07A-94B8F3B4CE90}"/>
                </a:ext>
              </a:extLst>
            </p:cNvPr>
            <p:cNvSpPr/>
            <p:nvPr/>
          </p:nvSpPr>
          <p:spPr>
            <a:xfrm>
              <a:off x="9902197" y="5715091"/>
              <a:ext cx="225425" cy="225424"/>
            </a:xfrm>
            <a:prstGeom prst="ellipse">
              <a:avLst/>
            </a:prstGeom>
            <a:solidFill>
              <a:schemeClr val="accent5">
                <a:lumMod val="60000"/>
                <a:lumOff val="4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grpSp>
      <p:sp>
        <p:nvSpPr>
          <p:cNvPr id="32" name="Inhaltsplatzhalter 4">
            <a:extLst>
              <a:ext uri="{FF2B5EF4-FFF2-40B4-BE49-F238E27FC236}">
                <a16:creationId xmlns:a16="http://schemas.microsoft.com/office/drawing/2014/main" id="{0AE95FE5-E238-704F-A85E-E39F6838BB32}"/>
              </a:ext>
            </a:extLst>
          </p:cNvPr>
          <p:cNvSpPr txBox="1">
            <a:spLocks/>
          </p:cNvSpPr>
          <p:nvPr/>
        </p:nvSpPr>
        <p:spPr>
          <a:xfrm>
            <a:off x="872874" y="3501788"/>
            <a:ext cx="1313591" cy="25587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chemeClr val="accent1"/>
                </a:solidFill>
                <a:latin typeface="+mj-lt"/>
              </a:rPr>
              <a:t>2010</a:t>
            </a:r>
            <a:endParaRPr lang="en-US" sz="1200" dirty="0">
              <a:solidFill>
                <a:schemeClr val="accent1"/>
              </a:solidFill>
              <a:latin typeface="+mn-lt"/>
            </a:endParaRPr>
          </a:p>
        </p:txBody>
      </p:sp>
      <p:sp>
        <p:nvSpPr>
          <p:cNvPr id="33" name="Inhaltsplatzhalter 4">
            <a:extLst>
              <a:ext uri="{FF2B5EF4-FFF2-40B4-BE49-F238E27FC236}">
                <a16:creationId xmlns:a16="http://schemas.microsoft.com/office/drawing/2014/main" id="{B1E273F2-1371-BE49-AFB9-D77FCF20A89F}"/>
              </a:ext>
            </a:extLst>
          </p:cNvPr>
          <p:cNvSpPr txBox="1">
            <a:spLocks/>
          </p:cNvSpPr>
          <p:nvPr/>
        </p:nvSpPr>
        <p:spPr>
          <a:xfrm>
            <a:off x="3260924" y="3499998"/>
            <a:ext cx="1313591" cy="25587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sz="1600" b="1" dirty="0">
                <a:solidFill>
                  <a:schemeClr val="accent3"/>
                </a:solidFill>
                <a:latin typeface="+mj-lt"/>
              </a:rPr>
              <a:t>201</a:t>
            </a:r>
            <a:r>
              <a:rPr lang="en-US" altLang="zh-CN" sz="1600" b="1" dirty="0">
                <a:solidFill>
                  <a:schemeClr val="accent3"/>
                </a:solidFill>
                <a:latin typeface="+mj-lt"/>
              </a:rPr>
              <a:t>2</a:t>
            </a:r>
            <a:endParaRPr lang="en-US" sz="1600" dirty="0">
              <a:solidFill>
                <a:schemeClr val="accent3"/>
              </a:solidFill>
              <a:latin typeface="+mn-lt"/>
            </a:endParaRPr>
          </a:p>
        </p:txBody>
      </p:sp>
      <p:sp>
        <p:nvSpPr>
          <p:cNvPr id="34" name="Inhaltsplatzhalter 4">
            <a:extLst>
              <a:ext uri="{FF2B5EF4-FFF2-40B4-BE49-F238E27FC236}">
                <a16:creationId xmlns:a16="http://schemas.microsoft.com/office/drawing/2014/main" id="{03578632-817B-BC45-A0D6-1159A319E887}"/>
              </a:ext>
            </a:extLst>
          </p:cNvPr>
          <p:cNvSpPr txBox="1">
            <a:spLocks/>
          </p:cNvSpPr>
          <p:nvPr/>
        </p:nvSpPr>
        <p:spPr>
          <a:xfrm>
            <a:off x="5649868" y="3501152"/>
            <a:ext cx="1313591" cy="25587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rgbClr val="00B050"/>
                </a:solidFill>
                <a:latin typeface="+mj-lt"/>
              </a:rPr>
              <a:t>2013</a:t>
            </a:r>
            <a:endParaRPr lang="en-US" sz="1200" dirty="0">
              <a:solidFill>
                <a:srgbClr val="00B050"/>
              </a:solidFill>
              <a:latin typeface="+mn-lt"/>
            </a:endParaRPr>
          </a:p>
        </p:txBody>
      </p:sp>
      <p:sp>
        <p:nvSpPr>
          <p:cNvPr id="35" name="Inhaltsplatzhalter 4">
            <a:extLst>
              <a:ext uri="{FF2B5EF4-FFF2-40B4-BE49-F238E27FC236}">
                <a16:creationId xmlns:a16="http://schemas.microsoft.com/office/drawing/2014/main" id="{9B2F41A7-94CD-B84B-A3EC-CEC915E46D06}"/>
              </a:ext>
            </a:extLst>
          </p:cNvPr>
          <p:cNvSpPr txBox="1">
            <a:spLocks/>
          </p:cNvSpPr>
          <p:nvPr/>
        </p:nvSpPr>
        <p:spPr>
          <a:xfrm>
            <a:off x="8026596" y="3501788"/>
            <a:ext cx="1313591" cy="255876"/>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en-US" altLang="zh-CN" sz="1600" b="1" dirty="0">
                <a:solidFill>
                  <a:schemeClr val="accent5">
                    <a:lumMod val="60000"/>
                    <a:lumOff val="40000"/>
                  </a:schemeClr>
                </a:solidFill>
                <a:latin typeface="+mj-lt"/>
              </a:rPr>
              <a:t>2015</a:t>
            </a:r>
            <a:endParaRPr lang="en-US" sz="1200" dirty="0">
              <a:solidFill>
                <a:schemeClr val="accent5">
                  <a:lumMod val="60000"/>
                  <a:lumOff val="40000"/>
                </a:schemeClr>
              </a:solidFill>
              <a:latin typeface="+mn-lt"/>
            </a:endParaRPr>
          </a:p>
        </p:txBody>
      </p:sp>
      <p:sp>
        <p:nvSpPr>
          <p:cNvPr id="36" name="Inhaltsplatzhalter 4">
            <a:extLst>
              <a:ext uri="{FF2B5EF4-FFF2-40B4-BE49-F238E27FC236}">
                <a16:creationId xmlns:a16="http://schemas.microsoft.com/office/drawing/2014/main" id="{E1D7FD9F-7594-734D-AECE-76C7D6D61EBD}"/>
              </a:ext>
            </a:extLst>
          </p:cNvPr>
          <p:cNvSpPr txBox="1">
            <a:spLocks/>
          </p:cNvSpPr>
          <p:nvPr/>
        </p:nvSpPr>
        <p:spPr>
          <a:xfrm>
            <a:off x="8663603" y="700990"/>
            <a:ext cx="1767740" cy="1263390"/>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25500" hangingPunct="0">
              <a:lnSpc>
                <a:spcPct val="100000"/>
              </a:lnSpc>
              <a:spcAft>
                <a:spcPts val="0"/>
              </a:spcAft>
              <a:buNone/>
            </a:pPr>
            <a:r>
              <a:rPr lang="zh-CN" altLang="en-US" sz="1400" dirty="0">
                <a:solidFill>
                  <a:schemeClr val="accent5">
                    <a:lumMod val="60000"/>
                    <a:lumOff val="40000"/>
                  </a:schemeClr>
                </a:solidFill>
                <a:latin typeface="TencentSans W7" panose="020C08030202040F0204" pitchFamily="34" charset="-122"/>
                <a:ea typeface="TencentSans W7" panose="020C08030202040F0204" pitchFamily="34" charset="-122"/>
              </a:rPr>
              <a:t>统一服务</a:t>
            </a:r>
            <a:endParaRPr lang="en-US" altLang="zh-CN" sz="1400" dirty="0">
              <a:solidFill>
                <a:schemeClr val="accent5">
                  <a:lumMod val="60000"/>
                  <a:lumOff val="40000"/>
                </a:schemeClr>
              </a:solidFill>
              <a:latin typeface="TencentSans W7" panose="020C08030202040F0204" pitchFamily="34" charset="-122"/>
              <a:ea typeface="TencentSans W7" panose="020C08030202040F0204" pitchFamily="34" charset="-122"/>
            </a:endParaRPr>
          </a:p>
          <a:p>
            <a:pPr marL="0" indent="0" defTabSz="825500" hangingPunct="0">
              <a:lnSpc>
                <a:spcPct val="100000"/>
              </a:lnSpc>
              <a:spcAft>
                <a:spcPts val="0"/>
              </a:spcAft>
              <a:buNone/>
            </a:pPr>
            <a:endParaRPr lang="en-US" altLang="zh-CN" sz="500" b="1" dirty="0">
              <a:solidFill>
                <a:schemeClr val="bg1">
                  <a:lumMod val="50000"/>
                </a:schemeClr>
              </a:solidFill>
              <a:latin typeface="TencentSans W7" panose="020C08030202040F0204" pitchFamily="34" charset="-122"/>
              <a:ea typeface="TencentSans W7" panose="020C08030202040F0204" pitchFamily="34" charset="-122"/>
            </a:endParaRPr>
          </a:p>
          <a:p>
            <a:pPr defTabSz="825500" hangingPunct="0">
              <a:lnSpc>
                <a:spcPct val="100000"/>
              </a:lnSpc>
              <a:spcAft>
                <a:spcPts val="0"/>
              </a:spcAft>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rPr>
              <a:t>丰富服务方式</a:t>
            </a:r>
            <a:endParaRPr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marL="0" indent="0" defTabSz="825500" hangingPunct="0">
              <a:lnSpc>
                <a:spcPct val="100000"/>
              </a:lnSpc>
              <a:spcAft>
                <a:spcPts val="0"/>
              </a:spcAft>
              <a:buNone/>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rPr>
              <a:t>             数据拉取</a:t>
            </a:r>
            <a:endParaRPr lang="en-US" altLang="zh-CN"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endParaRPr>
          </a:p>
          <a:p>
            <a:pPr marL="0" indent="0" defTabSz="825500" hangingPunct="0">
              <a:lnSpc>
                <a:spcPct val="100000"/>
              </a:lnSpc>
              <a:spcAft>
                <a:spcPts val="0"/>
              </a:spcAft>
              <a:buNone/>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rPr>
              <a:t>             数据推送</a:t>
            </a:r>
            <a:endParaRPr lang="en-US" altLang="zh-CN"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endParaRPr>
          </a:p>
          <a:p>
            <a:pPr marL="0" indent="0" defTabSz="825500" hangingPunct="0">
              <a:lnSpc>
                <a:spcPct val="100000"/>
              </a:lnSpc>
              <a:spcAft>
                <a:spcPts val="0"/>
              </a:spcAft>
              <a:buNone/>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rPr>
              <a:t>             定时任务</a:t>
            </a:r>
            <a:endParaRPr lang="en-US" altLang="zh-CN" sz="1000" dirty="0">
              <a:solidFill>
                <a:schemeClr val="bg2">
                  <a:lumMod val="10000"/>
                </a:schemeClr>
              </a:solidFill>
              <a:latin typeface="Microsoft YaHei" panose="020B0503020204020204" pitchFamily="34" charset="-122"/>
              <a:ea typeface="Microsoft YaHei" panose="020B0503020204020204" pitchFamily="34" charset="-122"/>
            </a:endParaRPr>
          </a:p>
          <a:p>
            <a:pPr defTabSz="825500" hangingPunct="0">
              <a:lnSpc>
                <a:spcPct val="100000"/>
              </a:lnSpc>
              <a:spcAft>
                <a:spcPts val="0"/>
              </a:spcAft>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rPr>
              <a:t>优化服务性能</a:t>
            </a:r>
            <a:endParaRPr lang="en-US" altLang="zh-CN"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endParaRPr>
          </a:p>
          <a:p>
            <a:pPr defTabSz="825500" hangingPunct="0">
              <a:lnSpc>
                <a:spcPct val="100000"/>
              </a:lnSpc>
              <a:spcAft>
                <a:spcPts val="0"/>
              </a:spcAft>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rPr>
              <a:t>加强服务治理</a:t>
            </a:r>
            <a:endParaRPr lang="zh-CN" altLang="en-US" sz="1000" dirty="0">
              <a:solidFill>
                <a:schemeClr val="bg2">
                  <a:lumMod val="10000"/>
                </a:schemeClr>
              </a:solidFill>
              <a:latin typeface="Microsoft YaHei" panose="020B0503020204020204" pitchFamily="34" charset="-122"/>
              <a:ea typeface="Microsoft YaHei" panose="020B0503020204020204" pitchFamily="34" charset="-122"/>
              <a:sym typeface="Helvetica"/>
            </a:endParaRPr>
          </a:p>
        </p:txBody>
      </p:sp>
      <p:sp>
        <p:nvSpPr>
          <p:cNvPr id="37" name="Inhaltsplatzhalter 4">
            <a:extLst>
              <a:ext uri="{FF2B5EF4-FFF2-40B4-BE49-F238E27FC236}">
                <a16:creationId xmlns:a16="http://schemas.microsoft.com/office/drawing/2014/main" id="{B4B70611-E105-C944-8281-42EB95CB2506}"/>
              </a:ext>
            </a:extLst>
          </p:cNvPr>
          <p:cNvSpPr txBox="1">
            <a:spLocks/>
          </p:cNvSpPr>
          <p:nvPr/>
        </p:nvSpPr>
        <p:spPr>
          <a:xfrm>
            <a:off x="6279073" y="1265113"/>
            <a:ext cx="1968297" cy="783622"/>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25500" hangingPunct="0">
              <a:lnSpc>
                <a:spcPct val="100000"/>
              </a:lnSpc>
              <a:spcAft>
                <a:spcPts val="0"/>
              </a:spcAft>
              <a:buNone/>
            </a:pPr>
            <a:r>
              <a:rPr lang="zh-CN" altLang="en-US" sz="1400" dirty="0">
                <a:solidFill>
                  <a:schemeClr val="accent2"/>
                </a:solidFill>
                <a:latin typeface="TencentSans W7" panose="020C08030202040F0204" pitchFamily="34" charset="-122"/>
                <a:ea typeface="TencentSans W7" panose="020C08030202040F0204" pitchFamily="34" charset="-122"/>
              </a:rPr>
              <a:t>多类数据一个接口</a:t>
            </a:r>
            <a:endParaRPr lang="en-US" altLang="zh-CN" sz="1400" dirty="0">
              <a:solidFill>
                <a:schemeClr val="accent2"/>
              </a:solidFill>
              <a:latin typeface="TencentSans W7" panose="020C08030202040F0204" pitchFamily="34" charset="-122"/>
              <a:ea typeface="TencentSans W7" panose="020C08030202040F0204" pitchFamily="34" charset="-122"/>
            </a:endParaRPr>
          </a:p>
          <a:p>
            <a:pPr marL="0" indent="0" defTabSz="825500" hangingPunct="0">
              <a:lnSpc>
                <a:spcPct val="100000"/>
              </a:lnSpc>
              <a:spcAft>
                <a:spcPts val="0"/>
              </a:spcAft>
              <a:buNone/>
            </a:pPr>
            <a:endParaRPr lang="en-US" altLang="zh-CN" sz="500" b="1" dirty="0">
              <a:solidFill>
                <a:schemeClr val="bg1">
                  <a:lumMod val="50000"/>
                </a:schemeClr>
              </a:solidFill>
              <a:latin typeface="+mj-lt"/>
            </a:endParaRPr>
          </a:p>
          <a:p>
            <a:pPr defTabSz="825500" hangingPunct="0">
              <a:lnSpc>
                <a:spcPct val="100000"/>
              </a:lnSpc>
              <a:spcAft>
                <a:spcPts val="0"/>
              </a:spcAft>
            </a:pPr>
            <a:r>
              <a:rPr lang="zh-CN" altLang="en-US" sz="1000" dirty="0">
                <a:solidFill>
                  <a:schemeClr val="bg1">
                    <a:lumMod val="50000"/>
                  </a:schemeClr>
                </a:solidFill>
                <a:latin typeface="Microsoft YaHei" panose="020B0503020204020204" pitchFamily="34" charset="-122"/>
                <a:ea typeface="Microsoft YaHei" panose="020B0503020204020204" pitchFamily="34" charset="-122"/>
              </a:rPr>
              <a:t>配置实现接口</a:t>
            </a:r>
            <a:endParaRPr lang="en-US" altLang="zh-CN" sz="1000" dirty="0">
              <a:solidFill>
                <a:schemeClr val="bg1">
                  <a:lumMod val="50000"/>
                </a:schemeClr>
              </a:solidFill>
              <a:latin typeface="Microsoft YaHei" panose="020B0503020204020204" pitchFamily="34" charset="-122"/>
              <a:ea typeface="Microsoft YaHei" panose="020B0503020204020204" pitchFamily="34" charset="-122"/>
            </a:endParaRPr>
          </a:p>
          <a:p>
            <a:pPr defTabSz="825500" hangingPunct="0">
              <a:lnSpc>
                <a:spcPct val="100000"/>
              </a:lnSpc>
              <a:spcAft>
                <a:spcPts val="0"/>
              </a:spcAft>
            </a:pPr>
            <a:r>
              <a:rPr lang="zh-CN" altLang="en-US" sz="1000" dirty="0">
                <a:solidFill>
                  <a:schemeClr val="bg1">
                    <a:lumMod val="50000"/>
                  </a:schemeClr>
                </a:solidFill>
                <a:latin typeface="Microsoft YaHei" panose="020B0503020204020204" pitchFamily="34" charset="-122"/>
                <a:ea typeface="Microsoft YaHei" panose="020B0503020204020204" pitchFamily="34" charset="-122"/>
                <a:cs typeface="Helvetica"/>
                <a:sym typeface="Helvetica"/>
              </a:rPr>
              <a:t>接口数量</a:t>
            </a:r>
            <a:r>
              <a:rPr lang="en-US" altLang="zh-CN" sz="1000" dirty="0">
                <a:solidFill>
                  <a:schemeClr val="bg1">
                    <a:lumMod val="50000"/>
                  </a:schemeClr>
                </a:solidFill>
                <a:latin typeface="Microsoft YaHei" panose="020B0503020204020204" pitchFamily="34" charset="-122"/>
                <a:ea typeface="Microsoft YaHei" panose="020B0503020204020204" pitchFamily="34" charset="-122"/>
                <a:cs typeface="Helvetica"/>
                <a:sym typeface="Helvetica"/>
              </a:rPr>
              <a:t>1</a:t>
            </a:r>
          </a:p>
          <a:p>
            <a:pPr defTabSz="825500" hangingPunct="0">
              <a:lnSpc>
                <a:spcPct val="100000"/>
              </a:lnSpc>
              <a:spcAft>
                <a:spcPts val="0"/>
              </a:spcAft>
            </a:pPr>
            <a:r>
              <a:rPr lang="zh-CN" altLang="en-US" sz="1000" dirty="0">
                <a:solidFill>
                  <a:schemeClr val="bg1">
                    <a:lumMod val="50000"/>
                  </a:schemeClr>
                </a:solidFill>
                <a:latin typeface="Microsoft YaHei" panose="020B0503020204020204" pitchFamily="34" charset="-122"/>
                <a:ea typeface="Microsoft YaHei" panose="020B0503020204020204" pitchFamily="34" charset="-122"/>
              </a:rPr>
              <a:t>服务形式不够丰富</a:t>
            </a:r>
            <a:endParaRPr lang="zh-CN" altLang="en-US" sz="1000" dirty="0">
              <a:solidFill>
                <a:schemeClr val="bg1">
                  <a:lumMod val="50000"/>
                </a:schemeClr>
              </a:solidFill>
              <a:latin typeface="Microsoft YaHei" panose="020B0503020204020204" pitchFamily="34" charset="-122"/>
              <a:ea typeface="Microsoft YaHei" panose="020B0503020204020204" pitchFamily="34" charset="-122"/>
              <a:sym typeface="Helvetica"/>
            </a:endParaRPr>
          </a:p>
        </p:txBody>
      </p:sp>
      <p:sp>
        <p:nvSpPr>
          <p:cNvPr id="38" name="Inhaltsplatzhalter 4">
            <a:extLst>
              <a:ext uri="{FF2B5EF4-FFF2-40B4-BE49-F238E27FC236}">
                <a16:creationId xmlns:a16="http://schemas.microsoft.com/office/drawing/2014/main" id="{7F304203-4355-B04E-80D4-6CB7607EAD01}"/>
              </a:ext>
            </a:extLst>
          </p:cNvPr>
          <p:cNvSpPr txBox="1">
            <a:spLocks/>
          </p:cNvSpPr>
          <p:nvPr/>
        </p:nvSpPr>
        <p:spPr>
          <a:xfrm>
            <a:off x="3888522" y="1537018"/>
            <a:ext cx="1946289" cy="6236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25500" hangingPunct="0">
              <a:lnSpc>
                <a:spcPct val="100000"/>
              </a:lnSpc>
              <a:spcAft>
                <a:spcPts val="0"/>
              </a:spcAft>
              <a:buNone/>
            </a:pPr>
            <a:r>
              <a:rPr lang="zh-CN" altLang="en-US" sz="1400" dirty="0">
                <a:solidFill>
                  <a:schemeClr val="accent3"/>
                </a:solidFill>
                <a:latin typeface="TencentSans W7" panose="020C08030202040F0204" pitchFamily="34" charset="-122"/>
                <a:ea typeface="TencentSans W7" panose="020C08030202040F0204" pitchFamily="34" charset="-122"/>
              </a:rPr>
              <a:t>一类数据一个接口</a:t>
            </a:r>
            <a:endParaRPr lang="en-US" altLang="zh-CN" sz="1400" dirty="0">
              <a:solidFill>
                <a:schemeClr val="accent3"/>
              </a:solidFill>
              <a:latin typeface="TencentSans W7" panose="020C08030202040F0204" pitchFamily="34" charset="-122"/>
              <a:ea typeface="TencentSans W7" panose="020C08030202040F0204" pitchFamily="34" charset="-122"/>
            </a:endParaRPr>
          </a:p>
          <a:p>
            <a:pPr marL="0" indent="0" defTabSz="825500" hangingPunct="0">
              <a:lnSpc>
                <a:spcPct val="100000"/>
              </a:lnSpc>
              <a:spcAft>
                <a:spcPts val="0"/>
              </a:spcAft>
              <a:buNone/>
            </a:pPr>
            <a:endParaRPr lang="en-US" altLang="zh-CN" sz="500" b="1" dirty="0">
              <a:solidFill>
                <a:schemeClr val="bg1">
                  <a:lumMod val="50000"/>
                </a:schemeClr>
              </a:solidFill>
              <a:latin typeface="+mj-lt"/>
            </a:endParaRPr>
          </a:p>
          <a:p>
            <a:pPr defTabSz="825500" hangingPunct="0">
              <a:lnSpc>
                <a:spcPct val="100000"/>
              </a:lnSpc>
              <a:spcAft>
                <a:spcPts val="0"/>
              </a:spcAft>
            </a:pPr>
            <a:r>
              <a:rPr lang="zh-CN" altLang="en-US" sz="1000" dirty="0">
                <a:solidFill>
                  <a:schemeClr val="bg1">
                    <a:lumMod val="50000"/>
                  </a:schemeClr>
                </a:solidFill>
                <a:latin typeface="Microsoft YaHei" panose="020B0503020204020204" pitchFamily="34" charset="-122"/>
                <a:ea typeface="Microsoft YaHei" panose="020B0503020204020204" pitchFamily="34" charset="-122"/>
              </a:rPr>
              <a:t>编码配置实现接口</a:t>
            </a:r>
            <a:endParaRPr lang="en-US" altLang="zh-CN" sz="1000" dirty="0">
              <a:solidFill>
                <a:schemeClr val="bg1">
                  <a:lumMod val="50000"/>
                </a:schemeClr>
              </a:solidFill>
              <a:latin typeface="Microsoft YaHei" panose="020B0503020204020204" pitchFamily="34" charset="-122"/>
              <a:ea typeface="Microsoft YaHei" panose="020B0503020204020204" pitchFamily="34" charset="-122"/>
            </a:endParaRPr>
          </a:p>
          <a:p>
            <a:pPr defTabSz="825500" hangingPunct="0">
              <a:lnSpc>
                <a:spcPct val="100000"/>
              </a:lnSpc>
              <a:spcAft>
                <a:spcPts val="0"/>
              </a:spcAft>
            </a:pPr>
            <a:r>
              <a:rPr lang="zh-CN" altLang="en-US" sz="1000" dirty="0">
                <a:solidFill>
                  <a:schemeClr val="bg1">
                    <a:lumMod val="50000"/>
                  </a:schemeClr>
                </a:solidFill>
                <a:latin typeface="Microsoft YaHei" panose="020B0503020204020204" pitchFamily="34" charset="-122"/>
                <a:ea typeface="Microsoft YaHei" panose="020B0503020204020204" pitchFamily="34" charset="-122"/>
                <a:cs typeface="Helvetica"/>
                <a:sym typeface="Helvetica"/>
              </a:rPr>
              <a:t>接口数量</a:t>
            </a:r>
            <a:r>
              <a:rPr lang="en-US" altLang="zh-CN" sz="1000" dirty="0">
                <a:solidFill>
                  <a:schemeClr val="bg1">
                    <a:lumMod val="50000"/>
                  </a:schemeClr>
                </a:solidFill>
                <a:latin typeface="Microsoft YaHei" panose="020B0503020204020204" pitchFamily="34" charset="-122"/>
                <a:ea typeface="Microsoft YaHei" panose="020B0503020204020204" pitchFamily="34" charset="-122"/>
                <a:cs typeface="Helvetica"/>
                <a:sym typeface="Helvetica"/>
              </a:rPr>
              <a:t>200/</a:t>
            </a:r>
            <a:r>
              <a:rPr lang="zh-CN" altLang="en-US" sz="1000" dirty="0">
                <a:solidFill>
                  <a:schemeClr val="bg1">
                    <a:lumMod val="50000"/>
                  </a:schemeClr>
                </a:solidFill>
                <a:latin typeface="Microsoft YaHei" panose="020B0503020204020204" pitchFamily="34" charset="-122"/>
                <a:ea typeface="Microsoft YaHei" panose="020B0503020204020204" pitchFamily="34" charset="-122"/>
                <a:cs typeface="Helvetica"/>
                <a:sym typeface="Helvetica"/>
              </a:rPr>
              <a:t>年</a:t>
            </a:r>
          </a:p>
        </p:txBody>
      </p:sp>
      <p:sp>
        <p:nvSpPr>
          <p:cNvPr id="39" name="Inhaltsplatzhalter 4">
            <a:extLst>
              <a:ext uri="{FF2B5EF4-FFF2-40B4-BE49-F238E27FC236}">
                <a16:creationId xmlns:a16="http://schemas.microsoft.com/office/drawing/2014/main" id="{1D13E24A-CBCD-7745-A74B-DBAAAC0994CF}"/>
              </a:ext>
            </a:extLst>
          </p:cNvPr>
          <p:cNvSpPr txBox="1">
            <a:spLocks/>
          </p:cNvSpPr>
          <p:nvPr/>
        </p:nvSpPr>
        <p:spPr>
          <a:xfrm>
            <a:off x="1506947" y="1565956"/>
            <a:ext cx="1946294" cy="623699"/>
          </a:xfrm>
          <a:prstGeom prst="rect">
            <a:avLst/>
          </a:prstGeom>
        </p:spPr>
        <p:txBody>
          <a:bodyPr wrap="square" lIns="0" tIns="0" rIns="0" bIns="0" anchor="ctr">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defTabSz="825500" hangingPunct="0">
              <a:lnSpc>
                <a:spcPct val="100000"/>
              </a:lnSpc>
              <a:spcAft>
                <a:spcPts val="0"/>
              </a:spcAft>
              <a:buNone/>
            </a:pPr>
            <a:r>
              <a:rPr lang="zh-CN" altLang="en-US" sz="1400" dirty="0">
                <a:solidFill>
                  <a:schemeClr val="accent1"/>
                </a:solidFill>
                <a:latin typeface="TencentSans W7" panose="020C08030202040F0204" pitchFamily="34" charset="-122"/>
                <a:ea typeface="TencentSans W7" panose="020C08030202040F0204" pitchFamily="34" charset="-122"/>
              </a:rPr>
              <a:t>一个需求一个接口</a:t>
            </a:r>
            <a:endParaRPr lang="en-US" altLang="zh-CN" sz="1400" dirty="0">
              <a:solidFill>
                <a:schemeClr val="accent1"/>
              </a:solidFill>
              <a:latin typeface="TencentSans W7" panose="020C08030202040F0204" pitchFamily="34" charset="-122"/>
              <a:ea typeface="TencentSans W7" panose="020C08030202040F0204" pitchFamily="34" charset="-122"/>
            </a:endParaRPr>
          </a:p>
          <a:p>
            <a:pPr marL="0" indent="0" defTabSz="825500" hangingPunct="0">
              <a:lnSpc>
                <a:spcPct val="100000"/>
              </a:lnSpc>
              <a:spcAft>
                <a:spcPts val="0"/>
              </a:spcAft>
              <a:buNone/>
            </a:pPr>
            <a:endParaRPr lang="en-US" altLang="zh-CN" sz="500" dirty="0">
              <a:solidFill>
                <a:schemeClr val="accent1"/>
              </a:solidFill>
              <a:latin typeface="+mn-ea"/>
            </a:endParaRPr>
          </a:p>
          <a:p>
            <a:pPr defTabSz="825500" hangingPunct="0">
              <a:lnSpc>
                <a:spcPct val="100000"/>
              </a:lnSpc>
              <a:spcAft>
                <a:spcPts val="0"/>
              </a:spcAft>
            </a:pPr>
            <a:r>
              <a:rPr lang="zh-CN" altLang="en-US" sz="1000" dirty="0">
                <a:solidFill>
                  <a:schemeClr val="bg1">
                    <a:lumMod val="50000"/>
                  </a:schemeClr>
                </a:solidFill>
                <a:latin typeface="Microsoft YaHei" panose="020B0503020204020204" pitchFamily="34" charset="-122"/>
                <a:ea typeface="Microsoft YaHei" panose="020B0503020204020204" pitchFamily="34" charset="-122"/>
              </a:rPr>
              <a:t>编码实现接口</a:t>
            </a:r>
            <a:endParaRPr lang="en-US" altLang="zh-CN" sz="1000" dirty="0">
              <a:solidFill>
                <a:schemeClr val="bg1">
                  <a:lumMod val="50000"/>
                </a:schemeClr>
              </a:solidFill>
              <a:latin typeface="Microsoft YaHei" panose="020B0503020204020204" pitchFamily="34" charset="-122"/>
              <a:ea typeface="Microsoft YaHei" panose="020B0503020204020204" pitchFamily="34" charset="-122"/>
            </a:endParaRPr>
          </a:p>
          <a:p>
            <a:pPr defTabSz="825500" hangingPunct="0">
              <a:lnSpc>
                <a:spcPct val="100000"/>
              </a:lnSpc>
              <a:spcAft>
                <a:spcPts val="0"/>
              </a:spcAft>
            </a:pPr>
            <a:r>
              <a:rPr lang="zh-CN" altLang="en-US"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rPr>
              <a:t>接口数量</a:t>
            </a:r>
            <a:r>
              <a:rPr lang="en-US" altLang="zh-CN"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rPr>
              <a:t>5000/</a:t>
            </a:r>
            <a:r>
              <a:rPr lang="zh-CN" altLang="en-US" sz="1000" dirty="0">
                <a:solidFill>
                  <a:schemeClr val="bg2">
                    <a:lumMod val="10000"/>
                  </a:schemeClr>
                </a:solidFill>
                <a:latin typeface="Microsoft YaHei" panose="020B0503020204020204" pitchFamily="34" charset="-122"/>
                <a:ea typeface="Microsoft YaHei" panose="020B0503020204020204" pitchFamily="34" charset="-122"/>
                <a:cs typeface="Helvetica"/>
                <a:sym typeface="Helvetica"/>
              </a:rPr>
              <a:t>年</a:t>
            </a:r>
          </a:p>
        </p:txBody>
      </p:sp>
      <p:grpSp>
        <p:nvGrpSpPr>
          <p:cNvPr id="40" name="Group 66">
            <a:extLst>
              <a:ext uri="{FF2B5EF4-FFF2-40B4-BE49-F238E27FC236}">
                <a16:creationId xmlns:a16="http://schemas.microsoft.com/office/drawing/2014/main" id="{2216F039-4868-F740-8715-22C38AF60C06}"/>
              </a:ext>
            </a:extLst>
          </p:cNvPr>
          <p:cNvGrpSpPr/>
          <p:nvPr/>
        </p:nvGrpSpPr>
        <p:grpSpPr>
          <a:xfrm>
            <a:off x="5738108" y="2083422"/>
            <a:ext cx="360000" cy="360000"/>
            <a:chOff x="10987088" y="1993900"/>
            <a:chExt cx="477837" cy="398463"/>
          </a:xfrm>
          <a:solidFill>
            <a:schemeClr val="accent3"/>
          </a:solidFill>
        </p:grpSpPr>
        <p:sp>
          <p:nvSpPr>
            <p:cNvPr id="60" name="Freeform 107">
              <a:extLst>
                <a:ext uri="{FF2B5EF4-FFF2-40B4-BE49-F238E27FC236}">
                  <a16:creationId xmlns:a16="http://schemas.microsoft.com/office/drawing/2014/main" id="{82D02D82-261A-B24A-8DF8-0EBE26DECFBD}"/>
                </a:ext>
              </a:extLst>
            </p:cNvPr>
            <p:cNvSpPr>
              <a:spLocks/>
            </p:cNvSpPr>
            <p:nvPr/>
          </p:nvSpPr>
          <p:spPr bwMode="auto">
            <a:xfrm>
              <a:off x="10987088" y="1993900"/>
              <a:ext cx="396875" cy="398463"/>
            </a:xfrm>
            <a:custGeom>
              <a:avLst/>
              <a:gdLst>
                <a:gd name="T0" fmla="*/ 0 w 2745"/>
                <a:gd name="T1" fmla="*/ 0 h 2770"/>
                <a:gd name="T2" fmla="*/ 371 w 2745"/>
                <a:gd name="T3" fmla="*/ 0 h 2770"/>
                <a:gd name="T4" fmla="*/ 371 w 2745"/>
                <a:gd name="T5" fmla="*/ 2398 h 2770"/>
                <a:gd name="T6" fmla="*/ 2745 w 2745"/>
                <a:gd name="T7" fmla="*/ 2398 h 2770"/>
                <a:gd name="T8" fmla="*/ 2745 w 2745"/>
                <a:gd name="T9" fmla="*/ 2770 h 2770"/>
                <a:gd name="T10" fmla="*/ 0 w 2745"/>
                <a:gd name="T11" fmla="*/ 2770 h 2770"/>
                <a:gd name="T12" fmla="*/ 0 w 2745"/>
                <a:gd name="T13" fmla="*/ 0 h 2770"/>
              </a:gdLst>
              <a:ahLst/>
              <a:cxnLst>
                <a:cxn ang="0">
                  <a:pos x="T0" y="T1"/>
                </a:cxn>
                <a:cxn ang="0">
                  <a:pos x="T2" y="T3"/>
                </a:cxn>
                <a:cxn ang="0">
                  <a:pos x="T4" y="T5"/>
                </a:cxn>
                <a:cxn ang="0">
                  <a:pos x="T6" y="T7"/>
                </a:cxn>
                <a:cxn ang="0">
                  <a:pos x="T8" y="T9"/>
                </a:cxn>
                <a:cxn ang="0">
                  <a:pos x="T10" y="T11"/>
                </a:cxn>
                <a:cxn ang="0">
                  <a:pos x="T12" y="T13"/>
                </a:cxn>
              </a:cxnLst>
              <a:rect l="0" t="0" r="r" b="b"/>
              <a:pathLst>
                <a:path w="2745" h="2770">
                  <a:moveTo>
                    <a:pt x="0" y="0"/>
                  </a:moveTo>
                  <a:lnTo>
                    <a:pt x="371" y="0"/>
                  </a:lnTo>
                  <a:lnTo>
                    <a:pt x="371" y="2398"/>
                  </a:lnTo>
                  <a:lnTo>
                    <a:pt x="2745" y="2398"/>
                  </a:lnTo>
                  <a:lnTo>
                    <a:pt x="2745" y="2770"/>
                  </a:lnTo>
                  <a:lnTo>
                    <a:pt x="0" y="2770"/>
                  </a:lnTo>
                  <a:lnTo>
                    <a:pt x="0"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61" name="Freeform 108">
              <a:extLst>
                <a:ext uri="{FF2B5EF4-FFF2-40B4-BE49-F238E27FC236}">
                  <a16:creationId xmlns:a16="http://schemas.microsoft.com/office/drawing/2014/main" id="{92AC179A-EC6F-7C4E-B8CF-E1B5E6F426AE}"/>
                </a:ext>
              </a:extLst>
            </p:cNvPr>
            <p:cNvSpPr>
              <a:spLocks/>
            </p:cNvSpPr>
            <p:nvPr/>
          </p:nvSpPr>
          <p:spPr bwMode="auto">
            <a:xfrm>
              <a:off x="11066463" y="2047875"/>
              <a:ext cx="398462" cy="249238"/>
            </a:xfrm>
            <a:custGeom>
              <a:avLst/>
              <a:gdLst>
                <a:gd name="T0" fmla="*/ 2761 w 2761"/>
                <a:gd name="T1" fmla="*/ 0 h 1725"/>
                <a:gd name="T2" fmla="*/ 2559 w 2761"/>
                <a:gd name="T3" fmla="*/ 1146 h 1725"/>
                <a:gd name="T4" fmla="*/ 2274 w 2761"/>
                <a:gd name="T5" fmla="*/ 861 h 1725"/>
                <a:gd name="T6" fmla="*/ 1411 w 2761"/>
                <a:gd name="T7" fmla="*/ 1725 h 1725"/>
                <a:gd name="T8" fmla="*/ 864 w 2761"/>
                <a:gd name="T9" fmla="*/ 1177 h 1725"/>
                <a:gd name="T10" fmla="*/ 349 w 2761"/>
                <a:gd name="T11" fmla="*/ 1693 h 1725"/>
                <a:gd name="T12" fmla="*/ 0 w 2761"/>
                <a:gd name="T13" fmla="*/ 1341 h 1725"/>
                <a:gd name="T14" fmla="*/ 864 w 2761"/>
                <a:gd name="T15" fmla="*/ 476 h 1725"/>
                <a:gd name="T16" fmla="*/ 1411 w 2761"/>
                <a:gd name="T17" fmla="*/ 1025 h 1725"/>
                <a:gd name="T18" fmla="*/ 1924 w 2761"/>
                <a:gd name="T19" fmla="*/ 509 h 1725"/>
                <a:gd name="T20" fmla="*/ 1618 w 2761"/>
                <a:gd name="T21" fmla="*/ 202 h 1725"/>
                <a:gd name="T22" fmla="*/ 2761 w 2761"/>
                <a:gd name="T23" fmla="*/ 0 h 1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61" h="1725">
                  <a:moveTo>
                    <a:pt x="2761" y="0"/>
                  </a:moveTo>
                  <a:lnTo>
                    <a:pt x="2559" y="1146"/>
                  </a:lnTo>
                  <a:lnTo>
                    <a:pt x="2274" y="861"/>
                  </a:lnTo>
                  <a:lnTo>
                    <a:pt x="1411" y="1725"/>
                  </a:lnTo>
                  <a:lnTo>
                    <a:pt x="864" y="1177"/>
                  </a:lnTo>
                  <a:lnTo>
                    <a:pt x="349" y="1693"/>
                  </a:lnTo>
                  <a:lnTo>
                    <a:pt x="0" y="1341"/>
                  </a:lnTo>
                  <a:lnTo>
                    <a:pt x="864" y="476"/>
                  </a:lnTo>
                  <a:lnTo>
                    <a:pt x="1411" y="1025"/>
                  </a:lnTo>
                  <a:lnTo>
                    <a:pt x="1924" y="509"/>
                  </a:lnTo>
                  <a:lnTo>
                    <a:pt x="1618" y="202"/>
                  </a:lnTo>
                  <a:lnTo>
                    <a:pt x="2761" y="0"/>
                  </a:lnTo>
                  <a:close/>
                </a:path>
              </a:pathLst>
            </a:custGeom>
            <a:solidFill>
              <a:srgbClr val="00B05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1" name="Group 69">
            <a:extLst>
              <a:ext uri="{FF2B5EF4-FFF2-40B4-BE49-F238E27FC236}">
                <a16:creationId xmlns:a16="http://schemas.microsoft.com/office/drawing/2014/main" id="{57A57760-4765-574F-8E0E-E564EFA106AE}"/>
              </a:ext>
            </a:extLst>
          </p:cNvPr>
          <p:cNvGrpSpPr/>
          <p:nvPr/>
        </p:nvGrpSpPr>
        <p:grpSpPr>
          <a:xfrm>
            <a:off x="3316519" y="2174157"/>
            <a:ext cx="421200" cy="360000"/>
            <a:chOff x="10059988" y="2759075"/>
            <a:chExt cx="463550" cy="407988"/>
          </a:xfrm>
          <a:solidFill>
            <a:schemeClr val="accent2"/>
          </a:solidFill>
        </p:grpSpPr>
        <p:sp>
          <p:nvSpPr>
            <p:cNvPr id="56" name="Freeform 182">
              <a:extLst>
                <a:ext uri="{FF2B5EF4-FFF2-40B4-BE49-F238E27FC236}">
                  <a16:creationId xmlns:a16="http://schemas.microsoft.com/office/drawing/2014/main" id="{CDC14198-AF09-1D46-953C-20F9572F89E0}"/>
                </a:ext>
              </a:extLst>
            </p:cNvPr>
            <p:cNvSpPr>
              <a:spLocks/>
            </p:cNvSpPr>
            <p:nvPr/>
          </p:nvSpPr>
          <p:spPr bwMode="auto">
            <a:xfrm>
              <a:off x="10059988" y="2759075"/>
              <a:ext cx="463550" cy="168275"/>
            </a:xfrm>
            <a:custGeom>
              <a:avLst/>
              <a:gdLst>
                <a:gd name="T0" fmla="*/ 1606 w 3212"/>
                <a:gd name="T1" fmla="*/ 0 h 1164"/>
                <a:gd name="T2" fmla="*/ 1815 w 3212"/>
                <a:gd name="T3" fmla="*/ 5 h 1164"/>
                <a:gd name="T4" fmla="*/ 2016 w 3212"/>
                <a:gd name="T5" fmla="*/ 19 h 1164"/>
                <a:gd name="T6" fmla="*/ 2208 w 3212"/>
                <a:gd name="T7" fmla="*/ 43 h 1164"/>
                <a:gd name="T8" fmla="*/ 2388 w 3212"/>
                <a:gd name="T9" fmla="*/ 74 h 1164"/>
                <a:gd name="T10" fmla="*/ 2554 w 3212"/>
                <a:gd name="T11" fmla="*/ 112 h 1164"/>
                <a:gd name="T12" fmla="*/ 2706 w 3212"/>
                <a:gd name="T13" fmla="*/ 158 h 1164"/>
                <a:gd name="T14" fmla="*/ 2841 w 3212"/>
                <a:gd name="T15" fmla="*/ 210 h 1164"/>
                <a:gd name="T16" fmla="*/ 2958 w 3212"/>
                <a:gd name="T17" fmla="*/ 268 h 1164"/>
                <a:gd name="T18" fmla="*/ 3055 w 3212"/>
                <a:gd name="T19" fmla="*/ 331 h 1164"/>
                <a:gd name="T20" fmla="*/ 3130 w 3212"/>
                <a:gd name="T21" fmla="*/ 398 h 1164"/>
                <a:gd name="T22" fmla="*/ 3182 w 3212"/>
                <a:gd name="T23" fmla="*/ 469 h 1164"/>
                <a:gd name="T24" fmla="*/ 3209 w 3212"/>
                <a:gd name="T25" fmla="*/ 544 h 1164"/>
                <a:gd name="T26" fmla="*/ 3209 w 3212"/>
                <a:gd name="T27" fmla="*/ 620 h 1164"/>
                <a:gd name="T28" fmla="*/ 3182 w 3212"/>
                <a:gd name="T29" fmla="*/ 695 h 1164"/>
                <a:gd name="T30" fmla="*/ 3130 w 3212"/>
                <a:gd name="T31" fmla="*/ 766 h 1164"/>
                <a:gd name="T32" fmla="*/ 3055 w 3212"/>
                <a:gd name="T33" fmla="*/ 833 h 1164"/>
                <a:gd name="T34" fmla="*/ 2958 w 3212"/>
                <a:gd name="T35" fmla="*/ 896 h 1164"/>
                <a:gd name="T36" fmla="*/ 2841 w 3212"/>
                <a:gd name="T37" fmla="*/ 954 h 1164"/>
                <a:gd name="T38" fmla="*/ 2706 w 3212"/>
                <a:gd name="T39" fmla="*/ 1006 h 1164"/>
                <a:gd name="T40" fmla="*/ 2554 w 3212"/>
                <a:gd name="T41" fmla="*/ 1052 h 1164"/>
                <a:gd name="T42" fmla="*/ 2388 w 3212"/>
                <a:gd name="T43" fmla="*/ 1090 h 1164"/>
                <a:gd name="T44" fmla="*/ 2208 w 3212"/>
                <a:gd name="T45" fmla="*/ 1122 h 1164"/>
                <a:gd name="T46" fmla="*/ 2016 w 3212"/>
                <a:gd name="T47" fmla="*/ 1145 h 1164"/>
                <a:gd name="T48" fmla="*/ 1815 w 3212"/>
                <a:gd name="T49" fmla="*/ 1159 h 1164"/>
                <a:gd name="T50" fmla="*/ 1606 w 3212"/>
                <a:gd name="T51" fmla="*/ 1164 h 1164"/>
                <a:gd name="T52" fmla="*/ 1397 w 3212"/>
                <a:gd name="T53" fmla="*/ 1159 h 1164"/>
                <a:gd name="T54" fmla="*/ 1195 w 3212"/>
                <a:gd name="T55" fmla="*/ 1145 h 1164"/>
                <a:gd name="T56" fmla="*/ 1004 w 3212"/>
                <a:gd name="T57" fmla="*/ 1122 h 1164"/>
                <a:gd name="T58" fmla="*/ 824 w 3212"/>
                <a:gd name="T59" fmla="*/ 1090 h 1164"/>
                <a:gd name="T60" fmla="*/ 658 w 3212"/>
                <a:gd name="T61" fmla="*/ 1052 h 1164"/>
                <a:gd name="T62" fmla="*/ 506 w 3212"/>
                <a:gd name="T63" fmla="*/ 1006 h 1164"/>
                <a:gd name="T64" fmla="*/ 371 w 3212"/>
                <a:gd name="T65" fmla="*/ 954 h 1164"/>
                <a:gd name="T66" fmla="*/ 254 w 3212"/>
                <a:gd name="T67" fmla="*/ 896 h 1164"/>
                <a:gd name="T68" fmla="*/ 157 w 3212"/>
                <a:gd name="T69" fmla="*/ 833 h 1164"/>
                <a:gd name="T70" fmla="*/ 82 w 3212"/>
                <a:gd name="T71" fmla="*/ 766 h 1164"/>
                <a:gd name="T72" fmla="*/ 30 w 3212"/>
                <a:gd name="T73" fmla="*/ 695 h 1164"/>
                <a:gd name="T74" fmla="*/ 3 w 3212"/>
                <a:gd name="T75" fmla="*/ 620 h 1164"/>
                <a:gd name="T76" fmla="*/ 3 w 3212"/>
                <a:gd name="T77" fmla="*/ 544 h 1164"/>
                <a:gd name="T78" fmla="*/ 30 w 3212"/>
                <a:gd name="T79" fmla="*/ 469 h 1164"/>
                <a:gd name="T80" fmla="*/ 82 w 3212"/>
                <a:gd name="T81" fmla="*/ 398 h 1164"/>
                <a:gd name="T82" fmla="*/ 157 w 3212"/>
                <a:gd name="T83" fmla="*/ 331 h 1164"/>
                <a:gd name="T84" fmla="*/ 254 w 3212"/>
                <a:gd name="T85" fmla="*/ 268 h 1164"/>
                <a:gd name="T86" fmla="*/ 371 w 3212"/>
                <a:gd name="T87" fmla="*/ 210 h 1164"/>
                <a:gd name="T88" fmla="*/ 506 w 3212"/>
                <a:gd name="T89" fmla="*/ 158 h 1164"/>
                <a:gd name="T90" fmla="*/ 658 w 3212"/>
                <a:gd name="T91" fmla="*/ 112 h 1164"/>
                <a:gd name="T92" fmla="*/ 824 w 3212"/>
                <a:gd name="T93" fmla="*/ 74 h 1164"/>
                <a:gd name="T94" fmla="*/ 1004 w 3212"/>
                <a:gd name="T95" fmla="*/ 43 h 1164"/>
                <a:gd name="T96" fmla="*/ 1195 w 3212"/>
                <a:gd name="T97" fmla="*/ 19 h 1164"/>
                <a:gd name="T98" fmla="*/ 1397 w 3212"/>
                <a:gd name="T99" fmla="*/ 5 h 1164"/>
                <a:gd name="T100" fmla="*/ 1606 w 3212"/>
                <a:gd name="T101" fmla="*/ 0 h 1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212" h="1164">
                  <a:moveTo>
                    <a:pt x="1606" y="0"/>
                  </a:moveTo>
                  <a:lnTo>
                    <a:pt x="1606" y="0"/>
                  </a:lnTo>
                  <a:lnTo>
                    <a:pt x="1712" y="2"/>
                  </a:lnTo>
                  <a:lnTo>
                    <a:pt x="1815" y="5"/>
                  </a:lnTo>
                  <a:lnTo>
                    <a:pt x="1917" y="11"/>
                  </a:lnTo>
                  <a:lnTo>
                    <a:pt x="2016" y="19"/>
                  </a:lnTo>
                  <a:lnTo>
                    <a:pt x="2114" y="30"/>
                  </a:lnTo>
                  <a:lnTo>
                    <a:pt x="2208" y="43"/>
                  </a:lnTo>
                  <a:lnTo>
                    <a:pt x="2299" y="57"/>
                  </a:lnTo>
                  <a:lnTo>
                    <a:pt x="2388" y="74"/>
                  </a:lnTo>
                  <a:lnTo>
                    <a:pt x="2472" y="92"/>
                  </a:lnTo>
                  <a:lnTo>
                    <a:pt x="2554" y="112"/>
                  </a:lnTo>
                  <a:lnTo>
                    <a:pt x="2632" y="135"/>
                  </a:lnTo>
                  <a:lnTo>
                    <a:pt x="2706" y="158"/>
                  </a:lnTo>
                  <a:lnTo>
                    <a:pt x="2775" y="183"/>
                  </a:lnTo>
                  <a:lnTo>
                    <a:pt x="2841" y="210"/>
                  </a:lnTo>
                  <a:lnTo>
                    <a:pt x="2902" y="238"/>
                  </a:lnTo>
                  <a:lnTo>
                    <a:pt x="2958" y="268"/>
                  </a:lnTo>
                  <a:lnTo>
                    <a:pt x="3009" y="299"/>
                  </a:lnTo>
                  <a:lnTo>
                    <a:pt x="3055" y="331"/>
                  </a:lnTo>
                  <a:lnTo>
                    <a:pt x="3096" y="364"/>
                  </a:lnTo>
                  <a:lnTo>
                    <a:pt x="3130" y="398"/>
                  </a:lnTo>
                  <a:lnTo>
                    <a:pt x="3159" y="433"/>
                  </a:lnTo>
                  <a:lnTo>
                    <a:pt x="3182" y="469"/>
                  </a:lnTo>
                  <a:lnTo>
                    <a:pt x="3199" y="506"/>
                  </a:lnTo>
                  <a:lnTo>
                    <a:pt x="3209" y="544"/>
                  </a:lnTo>
                  <a:lnTo>
                    <a:pt x="3212" y="582"/>
                  </a:lnTo>
                  <a:lnTo>
                    <a:pt x="3209" y="620"/>
                  </a:lnTo>
                  <a:lnTo>
                    <a:pt x="3199" y="658"/>
                  </a:lnTo>
                  <a:lnTo>
                    <a:pt x="3182" y="695"/>
                  </a:lnTo>
                  <a:lnTo>
                    <a:pt x="3159" y="731"/>
                  </a:lnTo>
                  <a:lnTo>
                    <a:pt x="3130" y="766"/>
                  </a:lnTo>
                  <a:lnTo>
                    <a:pt x="3096" y="800"/>
                  </a:lnTo>
                  <a:lnTo>
                    <a:pt x="3055" y="833"/>
                  </a:lnTo>
                  <a:lnTo>
                    <a:pt x="3009" y="865"/>
                  </a:lnTo>
                  <a:lnTo>
                    <a:pt x="2958" y="896"/>
                  </a:lnTo>
                  <a:lnTo>
                    <a:pt x="2902" y="926"/>
                  </a:lnTo>
                  <a:lnTo>
                    <a:pt x="2841" y="954"/>
                  </a:lnTo>
                  <a:lnTo>
                    <a:pt x="2775" y="981"/>
                  </a:lnTo>
                  <a:lnTo>
                    <a:pt x="2706" y="1006"/>
                  </a:lnTo>
                  <a:lnTo>
                    <a:pt x="2632" y="1030"/>
                  </a:lnTo>
                  <a:lnTo>
                    <a:pt x="2554" y="1052"/>
                  </a:lnTo>
                  <a:lnTo>
                    <a:pt x="2472" y="1072"/>
                  </a:lnTo>
                  <a:lnTo>
                    <a:pt x="2388" y="1090"/>
                  </a:lnTo>
                  <a:lnTo>
                    <a:pt x="2299" y="1107"/>
                  </a:lnTo>
                  <a:lnTo>
                    <a:pt x="2208" y="1122"/>
                  </a:lnTo>
                  <a:lnTo>
                    <a:pt x="2114" y="1134"/>
                  </a:lnTo>
                  <a:lnTo>
                    <a:pt x="2016" y="1145"/>
                  </a:lnTo>
                  <a:lnTo>
                    <a:pt x="1917" y="1153"/>
                  </a:lnTo>
                  <a:lnTo>
                    <a:pt x="1815" y="1159"/>
                  </a:lnTo>
                  <a:lnTo>
                    <a:pt x="1712" y="1163"/>
                  </a:lnTo>
                  <a:lnTo>
                    <a:pt x="1606" y="1164"/>
                  </a:lnTo>
                  <a:lnTo>
                    <a:pt x="1500" y="1163"/>
                  </a:lnTo>
                  <a:lnTo>
                    <a:pt x="1397" y="1159"/>
                  </a:lnTo>
                  <a:lnTo>
                    <a:pt x="1295" y="1153"/>
                  </a:lnTo>
                  <a:lnTo>
                    <a:pt x="1195" y="1145"/>
                  </a:lnTo>
                  <a:lnTo>
                    <a:pt x="1098" y="1134"/>
                  </a:lnTo>
                  <a:lnTo>
                    <a:pt x="1004" y="1122"/>
                  </a:lnTo>
                  <a:lnTo>
                    <a:pt x="912" y="1107"/>
                  </a:lnTo>
                  <a:lnTo>
                    <a:pt x="824" y="1090"/>
                  </a:lnTo>
                  <a:lnTo>
                    <a:pt x="739" y="1072"/>
                  </a:lnTo>
                  <a:lnTo>
                    <a:pt x="658" y="1052"/>
                  </a:lnTo>
                  <a:lnTo>
                    <a:pt x="580" y="1030"/>
                  </a:lnTo>
                  <a:lnTo>
                    <a:pt x="506" y="1006"/>
                  </a:lnTo>
                  <a:lnTo>
                    <a:pt x="436" y="981"/>
                  </a:lnTo>
                  <a:lnTo>
                    <a:pt x="371" y="954"/>
                  </a:lnTo>
                  <a:lnTo>
                    <a:pt x="310" y="926"/>
                  </a:lnTo>
                  <a:lnTo>
                    <a:pt x="254" y="896"/>
                  </a:lnTo>
                  <a:lnTo>
                    <a:pt x="203" y="865"/>
                  </a:lnTo>
                  <a:lnTo>
                    <a:pt x="157" y="833"/>
                  </a:lnTo>
                  <a:lnTo>
                    <a:pt x="116" y="800"/>
                  </a:lnTo>
                  <a:lnTo>
                    <a:pt x="82" y="766"/>
                  </a:lnTo>
                  <a:lnTo>
                    <a:pt x="53" y="731"/>
                  </a:lnTo>
                  <a:lnTo>
                    <a:pt x="30" y="695"/>
                  </a:lnTo>
                  <a:lnTo>
                    <a:pt x="13" y="658"/>
                  </a:lnTo>
                  <a:lnTo>
                    <a:pt x="3" y="620"/>
                  </a:lnTo>
                  <a:lnTo>
                    <a:pt x="0" y="582"/>
                  </a:lnTo>
                  <a:lnTo>
                    <a:pt x="3" y="544"/>
                  </a:lnTo>
                  <a:lnTo>
                    <a:pt x="13" y="506"/>
                  </a:lnTo>
                  <a:lnTo>
                    <a:pt x="30" y="469"/>
                  </a:lnTo>
                  <a:lnTo>
                    <a:pt x="53" y="433"/>
                  </a:lnTo>
                  <a:lnTo>
                    <a:pt x="82" y="398"/>
                  </a:lnTo>
                  <a:lnTo>
                    <a:pt x="116" y="364"/>
                  </a:lnTo>
                  <a:lnTo>
                    <a:pt x="157" y="331"/>
                  </a:lnTo>
                  <a:lnTo>
                    <a:pt x="203" y="299"/>
                  </a:lnTo>
                  <a:lnTo>
                    <a:pt x="254" y="268"/>
                  </a:lnTo>
                  <a:lnTo>
                    <a:pt x="310" y="238"/>
                  </a:lnTo>
                  <a:lnTo>
                    <a:pt x="371" y="210"/>
                  </a:lnTo>
                  <a:lnTo>
                    <a:pt x="436" y="183"/>
                  </a:lnTo>
                  <a:lnTo>
                    <a:pt x="506" y="158"/>
                  </a:lnTo>
                  <a:lnTo>
                    <a:pt x="580" y="135"/>
                  </a:lnTo>
                  <a:lnTo>
                    <a:pt x="658" y="112"/>
                  </a:lnTo>
                  <a:lnTo>
                    <a:pt x="739" y="92"/>
                  </a:lnTo>
                  <a:lnTo>
                    <a:pt x="824" y="74"/>
                  </a:lnTo>
                  <a:lnTo>
                    <a:pt x="912" y="57"/>
                  </a:lnTo>
                  <a:lnTo>
                    <a:pt x="1004" y="43"/>
                  </a:lnTo>
                  <a:lnTo>
                    <a:pt x="1098" y="30"/>
                  </a:lnTo>
                  <a:lnTo>
                    <a:pt x="1195" y="19"/>
                  </a:lnTo>
                  <a:lnTo>
                    <a:pt x="1295" y="11"/>
                  </a:lnTo>
                  <a:lnTo>
                    <a:pt x="1397" y="5"/>
                  </a:lnTo>
                  <a:lnTo>
                    <a:pt x="1500" y="2"/>
                  </a:lnTo>
                  <a:lnTo>
                    <a:pt x="1606"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endParaRPr lang="en-US" b="1">
                <a:ln/>
                <a:solidFill>
                  <a:schemeClr val="accent3"/>
                </a:solidFill>
              </a:endParaRPr>
            </a:p>
          </p:txBody>
        </p:sp>
        <p:sp>
          <p:nvSpPr>
            <p:cNvPr id="57" name="Freeform 183">
              <a:extLst>
                <a:ext uri="{FF2B5EF4-FFF2-40B4-BE49-F238E27FC236}">
                  <a16:creationId xmlns:a16="http://schemas.microsoft.com/office/drawing/2014/main" id="{D0A22E2D-9E41-3843-8B7B-838A83CFB409}"/>
                </a:ext>
              </a:extLst>
            </p:cNvPr>
            <p:cNvSpPr>
              <a:spLocks/>
            </p:cNvSpPr>
            <p:nvPr/>
          </p:nvSpPr>
          <p:spPr bwMode="auto">
            <a:xfrm>
              <a:off x="10059988" y="2917825"/>
              <a:ext cx="463550" cy="93663"/>
            </a:xfrm>
            <a:custGeom>
              <a:avLst/>
              <a:gdLst>
                <a:gd name="T0" fmla="*/ 87 w 3212"/>
                <a:gd name="T1" fmla="*/ 40 h 648"/>
                <a:gd name="T2" fmla="*/ 256 w 3212"/>
                <a:gd name="T3" fmla="*/ 114 h 648"/>
                <a:gd name="T4" fmla="*/ 442 w 3212"/>
                <a:gd name="T5" fmla="*/ 179 h 648"/>
                <a:gd name="T6" fmla="*/ 647 w 3212"/>
                <a:gd name="T7" fmla="*/ 233 h 648"/>
                <a:gd name="T8" fmla="*/ 869 w 3212"/>
                <a:gd name="T9" fmla="*/ 277 h 648"/>
                <a:gd name="T10" fmla="*/ 1103 w 3212"/>
                <a:gd name="T11" fmla="*/ 310 h 648"/>
                <a:gd name="T12" fmla="*/ 1349 w 3212"/>
                <a:gd name="T13" fmla="*/ 330 h 648"/>
                <a:gd name="T14" fmla="*/ 1606 w 3212"/>
                <a:gd name="T15" fmla="*/ 338 h 648"/>
                <a:gd name="T16" fmla="*/ 1862 w 3212"/>
                <a:gd name="T17" fmla="*/ 330 h 648"/>
                <a:gd name="T18" fmla="*/ 2109 w 3212"/>
                <a:gd name="T19" fmla="*/ 310 h 648"/>
                <a:gd name="T20" fmla="*/ 2343 w 3212"/>
                <a:gd name="T21" fmla="*/ 277 h 648"/>
                <a:gd name="T22" fmla="*/ 2564 w 3212"/>
                <a:gd name="T23" fmla="*/ 233 h 648"/>
                <a:gd name="T24" fmla="*/ 2769 w 3212"/>
                <a:gd name="T25" fmla="*/ 179 h 648"/>
                <a:gd name="T26" fmla="*/ 2957 w 3212"/>
                <a:gd name="T27" fmla="*/ 114 h 648"/>
                <a:gd name="T28" fmla="*/ 3125 w 3212"/>
                <a:gd name="T29" fmla="*/ 40 h 648"/>
                <a:gd name="T30" fmla="*/ 3209 w 3212"/>
                <a:gd name="T31" fmla="*/ 33 h 648"/>
                <a:gd name="T32" fmla="*/ 3209 w 3212"/>
                <a:gd name="T33" fmla="*/ 104 h 648"/>
                <a:gd name="T34" fmla="*/ 3182 w 3212"/>
                <a:gd name="T35" fmla="*/ 179 h 648"/>
                <a:gd name="T36" fmla="*/ 3130 w 3212"/>
                <a:gd name="T37" fmla="*/ 250 h 648"/>
                <a:gd name="T38" fmla="*/ 3055 w 3212"/>
                <a:gd name="T39" fmla="*/ 317 h 648"/>
                <a:gd name="T40" fmla="*/ 2958 w 3212"/>
                <a:gd name="T41" fmla="*/ 381 h 648"/>
                <a:gd name="T42" fmla="*/ 2841 w 3212"/>
                <a:gd name="T43" fmla="*/ 439 h 648"/>
                <a:gd name="T44" fmla="*/ 2706 w 3212"/>
                <a:gd name="T45" fmla="*/ 491 h 648"/>
                <a:gd name="T46" fmla="*/ 2554 w 3212"/>
                <a:gd name="T47" fmla="*/ 536 h 648"/>
                <a:gd name="T48" fmla="*/ 2388 w 3212"/>
                <a:gd name="T49" fmla="*/ 575 h 648"/>
                <a:gd name="T50" fmla="*/ 2208 w 3212"/>
                <a:gd name="T51" fmla="*/ 606 h 648"/>
                <a:gd name="T52" fmla="*/ 2016 w 3212"/>
                <a:gd name="T53" fmla="*/ 629 h 648"/>
                <a:gd name="T54" fmla="*/ 1815 w 3212"/>
                <a:gd name="T55" fmla="*/ 644 h 648"/>
                <a:gd name="T56" fmla="*/ 1606 w 3212"/>
                <a:gd name="T57" fmla="*/ 648 h 648"/>
                <a:gd name="T58" fmla="*/ 1397 w 3212"/>
                <a:gd name="T59" fmla="*/ 644 h 648"/>
                <a:gd name="T60" fmla="*/ 1195 w 3212"/>
                <a:gd name="T61" fmla="*/ 629 h 648"/>
                <a:gd name="T62" fmla="*/ 1004 w 3212"/>
                <a:gd name="T63" fmla="*/ 606 h 648"/>
                <a:gd name="T64" fmla="*/ 824 w 3212"/>
                <a:gd name="T65" fmla="*/ 575 h 648"/>
                <a:gd name="T66" fmla="*/ 658 w 3212"/>
                <a:gd name="T67" fmla="*/ 536 h 648"/>
                <a:gd name="T68" fmla="*/ 506 w 3212"/>
                <a:gd name="T69" fmla="*/ 491 h 648"/>
                <a:gd name="T70" fmla="*/ 371 w 3212"/>
                <a:gd name="T71" fmla="*/ 439 h 648"/>
                <a:gd name="T72" fmla="*/ 254 w 3212"/>
                <a:gd name="T73" fmla="*/ 381 h 648"/>
                <a:gd name="T74" fmla="*/ 157 w 3212"/>
                <a:gd name="T75" fmla="*/ 317 h 648"/>
                <a:gd name="T76" fmla="*/ 82 w 3212"/>
                <a:gd name="T77" fmla="*/ 250 h 648"/>
                <a:gd name="T78" fmla="*/ 30 w 3212"/>
                <a:gd name="T79" fmla="*/ 179 h 648"/>
                <a:gd name="T80" fmla="*/ 3 w 3212"/>
                <a:gd name="T81" fmla="*/ 104 h 648"/>
                <a:gd name="T82" fmla="*/ 3 w 3212"/>
                <a:gd name="T83" fmla="*/ 33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8">
                  <a:moveTo>
                    <a:pt x="11" y="0"/>
                  </a:moveTo>
                  <a:lnTo>
                    <a:pt x="87" y="40"/>
                  </a:lnTo>
                  <a:lnTo>
                    <a:pt x="169" y="78"/>
                  </a:lnTo>
                  <a:lnTo>
                    <a:pt x="256" y="114"/>
                  </a:lnTo>
                  <a:lnTo>
                    <a:pt x="346" y="147"/>
                  </a:lnTo>
                  <a:lnTo>
                    <a:pt x="442" y="179"/>
                  </a:lnTo>
                  <a:lnTo>
                    <a:pt x="543" y="207"/>
                  </a:lnTo>
                  <a:lnTo>
                    <a:pt x="647" y="233"/>
                  </a:lnTo>
                  <a:lnTo>
                    <a:pt x="756" y="257"/>
                  </a:lnTo>
                  <a:lnTo>
                    <a:pt x="869" y="277"/>
                  </a:lnTo>
                  <a:lnTo>
                    <a:pt x="985" y="295"/>
                  </a:lnTo>
                  <a:lnTo>
                    <a:pt x="1103" y="310"/>
                  </a:lnTo>
                  <a:lnTo>
                    <a:pt x="1225" y="322"/>
                  </a:lnTo>
                  <a:lnTo>
                    <a:pt x="1349" y="330"/>
                  </a:lnTo>
                  <a:lnTo>
                    <a:pt x="1477" y="336"/>
                  </a:lnTo>
                  <a:lnTo>
                    <a:pt x="1606" y="338"/>
                  </a:lnTo>
                  <a:lnTo>
                    <a:pt x="1735" y="336"/>
                  </a:lnTo>
                  <a:lnTo>
                    <a:pt x="1862" y="330"/>
                  </a:lnTo>
                  <a:lnTo>
                    <a:pt x="1987" y="322"/>
                  </a:lnTo>
                  <a:lnTo>
                    <a:pt x="2109" y="310"/>
                  </a:lnTo>
                  <a:lnTo>
                    <a:pt x="2228" y="295"/>
                  </a:lnTo>
                  <a:lnTo>
                    <a:pt x="2343" y="277"/>
                  </a:lnTo>
                  <a:lnTo>
                    <a:pt x="2455" y="257"/>
                  </a:lnTo>
                  <a:lnTo>
                    <a:pt x="2564" y="233"/>
                  </a:lnTo>
                  <a:lnTo>
                    <a:pt x="2669" y="207"/>
                  </a:lnTo>
                  <a:lnTo>
                    <a:pt x="2769" y="179"/>
                  </a:lnTo>
                  <a:lnTo>
                    <a:pt x="2865" y="147"/>
                  </a:lnTo>
                  <a:lnTo>
                    <a:pt x="2957" y="114"/>
                  </a:lnTo>
                  <a:lnTo>
                    <a:pt x="3044" y="78"/>
                  </a:lnTo>
                  <a:lnTo>
                    <a:pt x="3125" y="40"/>
                  </a:lnTo>
                  <a:lnTo>
                    <a:pt x="3202" y="0"/>
                  </a:lnTo>
                  <a:lnTo>
                    <a:pt x="3209" y="33"/>
                  </a:lnTo>
                  <a:lnTo>
                    <a:pt x="3212" y="66"/>
                  </a:lnTo>
                  <a:lnTo>
                    <a:pt x="3209" y="104"/>
                  </a:lnTo>
                  <a:lnTo>
                    <a:pt x="3199" y="142"/>
                  </a:lnTo>
                  <a:lnTo>
                    <a:pt x="3182" y="179"/>
                  </a:lnTo>
                  <a:lnTo>
                    <a:pt x="3159" y="215"/>
                  </a:lnTo>
                  <a:lnTo>
                    <a:pt x="3130" y="250"/>
                  </a:lnTo>
                  <a:lnTo>
                    <a:pt x="3096" y="284"/>
                  </a:lnTo>
                  <a:lnTo>
                    <a:pt x="3055" y="317"/>
                  </a:lnTo>
                  <a:lnTo>
                    <a:pt x="3009" y="350"/>
                  </a:lnTo>
                  <a:lnTo>
                    <a:pt x="2958" y="381"/>
                  </a:lnTo>
                  <a:lnTo>
                    <a:pt x="2902" y="410"/>
                  </a:lnTo>
                  <a:lnTo>
                    <a:pt x="2841" y="439"/>
                  </a:lnTo>
                  <a:lnTo>
                    <a:pt x="2775" y="465"/>
                  </a:lnTo>
                  <a:lnTo>
                    <a:pt x="2706" y="491"/>
                  </a:lnTo>
                  <a:lnTo>
                    <a:pt x="2632" y="514"/>
                  </a:lnTo>
                  <a:lnTo>
                    <a:pt x="2554" y="536"/>
                  </a:lnTo>
                  <a:lnTo>
                    <a:pt x="2472" y="557"/>
                  </a:lnTo>
                  <a:lnTo>
                    <a:pt x="2388" y="575"/>
                  </a:lnTo>
                  <a:lnTo>
                    <a:pt x="2299" y="592"/>
                  </a:lnTo>
                  <a:lnTo>
                    <a:pt x="2208" y="606"/>
                  </a:lnTo>
                  <a:lnTo>
                    <a:pt x="2114" y="619"/>
                  </a:lnTo>
                  <a:lnTo>
                    <a:pt x="2016" y="629"/>
                  </a:lnTo>
                  <a:lnTo>
                    <a:pt x="1917" y="638"/>
                  </a:lnTo>
                  <a:lnTo>
                    <a:pt x="1815" y="644"/>
                  </a:lnTo>
                  <a:lnTo>
                    <a:pt x="1712" y="647"/>
                  </a:lnTo>
                  <a:lnTo>
                    <a:pt x="1606" y="648"/>
                  </a:lnTo>
                  <a:lnTo>
                    <a:pt x="1500" y="647"/>
                  </a:lnTo>
                  <a:lnTo>
                    <a:pt x="1397" y="644"/>
                  </a:lnTo>
                  <a:lnTo>
                    <a:pt x="1295" y="638"/>
                  </a:lnTo>
                  <a:lnTo>
                    <a:pt x="1195" y="629"/>
                  </a:lnTo>
                  <a:lnTo>
                    <a:pt x="1098" y="619"/>
                  </a:lnTo>
                  <a:lnTo>
                    <a:pt x="1004" y="606"/>
                  </a:lnTo>
                  <a:lnTo>
                    <a:pt x="912" y="592"/>
                  </a:lnTo>
                  <a:lnTo>
                    <a:pt x="824" y="575"/>
                  </a:lnTo>
                  <a:lnTo>
                    <a:pt x="739" y="557"/>
                  </a:lnTo>
                  <a:lnTo>
                    <a:pt x="658" y="536"/>
                  </a:lnTo>
                  <a:lnTo>
                    <a:pt x="580" y="514"/>
                  </a:lnTo>
                  <a:lnTo>
                    <a:pt x="506" y="491"/>
                  </a:lnTo>
                  <a:lnTo>
                    <a:pt x="436" y="465"/>
                  </a:lnTo>
                  <a:lnTo>
                    <a:pt x="371" y="439"/>
                  </a:lnTo>
                  <a:lnTo>
                    <a:pt x="310" y="410"/>
                  </a:lnTo>
                  <a:lnTo>
                    <a:pt x="254" y="381"/>
                  </a:lnTo>
                  <a:lnTo>
                    <a:pt x="203" y="350"/>
                  </a:lnTo>
                  <a:lnTo>
                    <a:pt x="157" y="317"/>
                  </a:lnTo>
                  <a:lnTo>
                    <a:pt x="116" y="284"/>
                  </a:lnTo>
                  <a:lnTo>
                    <a:pt x="82" y="250"/>
                  </a:lnTo>
                  <a:lnTo>
                    <a:pt x="53" y="215"/>
                  </a:lnTo>
                  <a:lnTo>
                    <a:pt x="30" y="179"/>
                  </a:lnTo>
                  <a:lnTo>
                    <a:pt x="13" y="142"/>
                  </a:lnTo>
                  <a:lnTo>
                    <a:pt x="3" y="104"/>
                  </a:lnTo>
                  <a:lnTo>
                    <a:pt x="0" y="66"/>
                  </a:lnTo>
                  <a:lnTo>
                    <a:pt x="3" y="33"/>
                  </a:lnTo>
                  <a:lnTo>
                    <a:pt x="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endParaRPr lang="en-US" b="1">
                <a:ln/>
                <a:solidFill>
                  <a:schemeClr val="accent3"/>
                </a:solidFill>
              </a:endParaRPr>
            </a:p>
          </p:txBody>
        </p:sp>
        <p:sp>
          <p:nvSpPr>
            <p:cNvPr id="58" name="Freeform 184">
              <a:extLst>
                <a:ext uri="{FF2B5EF4-FFF2-40B4-BE49-F238E27FC236}">
                  <a16:creationId xmlns:a16="http://schemas.microsoft.com/office/drawing/2014/main" id="{59E3221F-983E-704F-A476-991078B2C72E}"/>
                </a:ext>
              </a:extLst>
            </p:cNvPr>
            <p:cNvSpPr>
              <a:spLocks/>
            </p:cNvSpPr>
            <p:nvPr/>
          </p:nvSpPr>
          <p:spPr bwMode="auto">
            <a:xfrm>
              <a:off x="10059988" y="2995613"/>
              <a:ext cx="463550" cy="93663"/>
            </a:xfrm>
            <a:custGeom>
              <a:avLst/>
              <a:gdLst>
                <a:gd name="T0" fmla="*/ 87 w 3212"/>
                <a:gd name="T1" fmla="*/ 40 h 647"/>
                <a:gd name="T2" fmla="*/ 256 w 3212"/>
                <a:gd name="T3" fmla="*/ 114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4 h 647"/>
                <a:gd name="T28" fmla="*/ 3125 w 3212"/>
                <a:gd name="T29" fmla="*/ 40 h 647"/>
                <a:gd name="T30" fmla="*/ 3209 w 3212"/>
                <a:gd name="T31" fmla="*/ 33 h 647"/>
                <a:gd name="T32" fmla="*/ 3209 w 3212"/>
                <a:gd name="T33" fmla="*/ 104 h 647"/>
                <a:gd name="T34" fmla="*/ 3182 w 3212"/>
                <a:gd name="T35" fmla="*/ 178 h 647"/>
                <a:gd name="T36" fmla="*/ 3130 w 3212"/>
                <a:gd name="T37" fmla="*/ 250 h 647"/>
                <a:gd name="T38" fmla="*/ 3055 w 3212"/>
                <a:gd name="T39" fmla="*/ 317 h 647"/>
                <a:gd name="T40" fmla="*/ 2958 w 3212"/>
                <a:gd name="T41" fmla="*/ 380 h 647"/>
                <a:gd name="T42" fmla="*/ 2841 w 3212"/>
                <a:gd name="T43" fmla="*/ 438 h 647"/>
                <a:gd name="T44" fmla="*/ 2706 w 3212"/>
                <a:gd name="T45" fmla="*/ 490 h 647"/>
                <a:gd name="T46" fmla="*/ 2554 w 3212"/>
                <a:gd name="T47" fmla="*/ 535 h 647"/>
                <a:gd name="T48" fmla="*/ 2388 w 3212"/>
                <a:gd name="T49" fmla="*/ 574 h 647"/>
                <a:gd name="T50" fmla="*/ 2208 w 3212"/>
                <a:gd name="T51" fmla="*/ 605 h 647"/>
                <a:gd name="T52" fmla="*/ 2016 w 3212"/>
                <a:gd name="T53" fmla="*/ 628 h 647"/>
                <a:gd name="T54" fmla="*/ 1815 w 3212"/>
                <a:gd name="T55" fmla="*/ 643 h 647"/>
                <a:gd name="T56" fmla="*/ 1606 w 3212"/>
                <a:gd name="T57" fmla="*/ 647 h 647"/>
                <a:gd name="T58" fmla="*/ 1397 w 3212"/>
                <a:gd name="T59" fmla="*/ 643 h 647"/>
                <a:gd name="T60" fmla="*/ 1195 w 3212"/>
                <a:gd name="T61" fmla="*/ 628 h 647"/>
                <a:gd name="T62" fmla="*/ 1004 w 3212"/>
                <a:gd name="T63" fmla="*/ 605 h 647"/>
                <a:gd name="T64" fmla="*/ 824 w 3212"/>
                <a:gd name="T65" fmla="*/ 574 h 647"/>
                <a:gd name="T66" fmla="*/ 658 w 3212"/>
                <a:gd name="T67" fmla="*/ 535 h 647"/>
                <a:gd name="T68" fmla="*/ 506 w 3212"/>
                <a:gd name="T69" fmla="*/ 490 h 647"/>
                <a:gd name="T70" fmla="*/ 371 w 3212"/>
                <a:gd name="T71" fmla="*/ 438 h 647"/>
                <a:gd name="T72" fmla="*/ 254 w 3212"/>
                <a:gd name="T73" fmla="*/ 380 h 647"/>
                <a:gd name="T74" fmla="*/ 157 w 3212"/>
                <a:gd name="T75" fmla="*/ 317 h 647"/>
                <a:gd name="T76" fmla="*/ 82 w 3212"/>
                <a:gd name="T77" fmla="*/ 250 h 647"/>
                <a:gd name="T78" fmla="*/ 30 w 3212"/>
                <a:gd name="T79" fmla="*/ 178 h 647"/>
                <a:gd name="T80" fmla="*/ 3 w 3212"/>
                <a:gd name="T81" fmla="*/ 104 h 647"/>
                <a:gd name="T82" fmla="*/ 3 w 3212"/>
                <a:gd name="T83" fmla="*/ 33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4"/>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4"/>
                  </a:lnTo>
                  <a:lnTo>
                    <a:pt x="3044" y="78"/>
                  </a:lnTo>
                  <a:lnTo>
                    <a:pt x="3125" y="40"/>
                  </a:lnTo>
                  <a:lnTo>
                    <a:pt x="3202" y="0"/>
                  </a:lnTo>
                  <a:lnTo>
                    <a:pt x="3209" y="33"/>
                  </a:lnTo>
                  <a:lnTo>
                    <a:pt x="3212" y="66"/>
                  </a:lnTo>
                  <a:lnTo>
                    <a:pt x="3209" y="104"/>
                  </a:lnTo>
                  <a:lnTo>
                    <a:pt x="3199" y="142"/>
                  </a:lnTo>
                  <a:lnTo>
                    <a:pt x="3182" y="178"/>
                  </a:lnTo>
                  <a:lnTo>
                    <a:pt x="3159" y="215"/>
                  </a:lnTo>
                  <a:lnTo>
                    <a:pt x="3130" y="250"/>
                  </a:lnTo>
                  <a:lnTo>
                    <a:pt x="3096" y="284"/>
                  </a:lnTo>
                  <a:lnTo>
                    <a:pt x="3055" y="317"/>
                  </a:lnTo>
                  <a:lnTo>
                    <a:pt x="3009" y="349"/>
                  </a:lnTo>
                  <a:lnTo>
                    <a:pt x="2958" y="380"/>
                  </a:lnTo>
                  <a:lnTo>
                    <a:pt x="2902" y="409"/>
                  </a:lnTo>
                  <a:lnTo>
                    <a:pt x="2841" y="438"/>
                  </a:lnTo>
                  <a:lnTo>
                    <a:pt x="2775" y="464"/>
                  </a:lnTo>
                  <a:lnTo>
                    <a:pt x="2706" y="490"/>
                  </a:lnTo>
                  <a:lnTo>
                    <a:pt x="2632" y="513"/>
                  </a:lnTo>
                  <a:lnTo>
                    <a:pt x="2554" y="535"/>
                  </a:lnTo>
                  <a:lnTo>
                    <a:pt x="2472" y="556"/>
                  </a:lnTo>
                  <a:lnTo>
                    <a:pt x="2388" y="574"/>
                  </a:lnTo>
                  <a:lnTo>
                    <a:pt x="2299" y="591"/>
                  </a:lnTo>
                  <a:lnTo>
                    <a:pt x="2208" y="605"/>
                  </a:lnTo>
                  <a:lnTo>
                    <a:pt x="2114" y="618"/>
                  </a:lnTo>
                  <a:lnTo>
                    <a:pt x="2016" y="628"/>
                  </a:lnTo>
                  <a:lnTo>
                    <a:pt x="1917" y="637"/>
                  </a:lnTo>
                  <a:lnTo>
                    <a:pt x="1815" y="643"/>
                  </a:lnTo>
                  <a:lnTo>
                    <a:pt x="1712" y="646"/>
                  </a:lnTo>
                  <a:lnTo>
                    <a:pt x="1606" y="647"/>
                  </a:lnTo>
                  <a:lnTo>
                    <a:pt x="1500" y="646"/>
                  </a:lnTo>
                  <a:lnTo>
                    <a:pt x="1397" y="643"/>
                  </a:lnTo>
                  <a:lnTo>
                    <a:pt x="1295" y="637"/>
                  </a:lnTo>
                  <a:lnTo>
                    <a:pt x="1195" y="628"/>
                  </a:lnTo>
                  <a:lnTo>
                    <a:pt x="1098" y="618"/>
                  </a:lnTo>
                  <a:lnTo>
                    <a:pt x="1004" y="605"/>
                  </a:lnTo>
                  <a:lnTo>
                    <a:pt x="912" y="591"/>
                  </a:lnTo>
                  <a:lnTo>
                    <a:pt x="824" y="574"/>
                  </a:lnTo>
                  <a:lnTo>
                    <a:pt x="739" y="556"/>
                  </a:lnTo>
                  <a:lnTo>
                    <a:pt x="658" y="535"/>
                  </a:lnTo>
                  <a:lnTo>
                    <a:pt x="580" y="513"/>
                  </a:lnTo>
                  <a:lnTo>
                    <a:pt x="506" y="490"/>
                  </a:lnTo>
                  <a:lnTo>
                    <a:pt x="436" y="464"/>
                  </a:lnTo>
                  <a:lnTo>
                    <a:pt x="371" y="438"/>
                  </a:lnTo>
                  <a:lnTo>
                    <a:pt x="310" y="409"/>
                  </a:lnTo>
                  <a:lnTo>
                    <a:pt x="254" y="380"/>
                  </a:lnTo>
                  <a:lnTo>
                    <a:pt x="203" y="349"/>
                  </a:lnTo>
                  <a:lnTo>
                    <a:pt x="157" y="317"/>
                  </a:lnTo>
                  <a:lnTo>
                    <a:pt x="116" y="284"/>
                  </a:lnTo>
                  <a:lnTo>
                    <a:pt x="82" y="250"/>
                  </a:lnTo>
                  <a:lnTo>
                    <a:pt x="53" y="215"/>
                  </a:lnTo>
                  <a:lnTo>
                    <a:pt x="30" y="178"/>
                  </a:lnTo>
                  <a:lnTo>
                    <a:pt x="13" y="142"/>
                  </a:lnTo>
                  <a:lnTo>
                    <a:pt x="3" y="104"/>
                  </a:lnTo>
                  <a:lnTo>
                    <a:pt x="0" y="66"/>
                  </a:lnTo>
                  <a:lnTo>
                    <a:pt x="3" y="33"/>
                  </a:lnTo>
                  <a:lnTo>
                    <a:pt x="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9" name="Freeform 185">
              <a:extLst>
                <a:ext uri="{FF2B5EF4-FFF2-40B4-BE49-F238E27FC236}">
                  <a16:creationId xmlns:a16="http://schemas.microsoft.com/office/drawing/2014/main" id="{987405D3-BDD5-6B4A-9AB7-9EF8EA599402}"/>
                </a:ext>
              </a:extLst>
            </p:cNvPr>
            <p:cNvSpPr>
              <a:spLocks/>
            </p:cNvSpPr>
            <p:nvPr/>
          </p:nvSpPr>
          <p:spPr bwMode="auto">
            <a:xfrm>
              <a:off x="10059988" y="3074988"/>
              <a:ext cx="463550" cy="92075"/>
            </a:xfrm>
            <a:custGeom>
              <a:avLst/>
              <a:gdLst>
                <a:gd name="T0" fmla="*/ 87 w 3212"/>
                <a:gd name="T1" fmla="*/ 40 h 647"/>
                <a:gd name="T2" fmla="*/ 256 w 3212"/>
                <a:gd name="T3" fmla="*/ 113 h 647"/>
                <a:gd name="T4" fmla="*/ 442 w 3212"/>
                <a:gd name="T5" fmla="*/ 178 h 647"/>
                <a:gd name="T6" fmla="*/ 647 w 3212"/>
                <a:gd name="T7" fmla="*/ 233 h 647"/>
                <a:gd name="T8" fmla="*/ 869 w 3212"/>
                <a:gd name="T9" fmla="*/ 277 h 647"/>
                <a:gd name="T10" fmla="*/ 1103 w 3212"/>
                <a:gd name="T11" fmla="*/ 310 h 647"/>
                <a:gd name="T12" fmla="*/ 1349 w 3212"/>
                <a:gd name="T13" fmla="*/ 330 h 647"/>
                <a:gd name="T14" fmla="*/ 1606 w 3212"/>
                <a:gd name="T15" fmla="*/ 337 h 647"/>
                <a:gd name="T16" fmla="*/ 1862 w 3212"/>
                <a:gd name="T17" fmla="*/ 330 h 647"/>
                <a:gd name="T18" fmla="*/ 2109 w 3212"/>
                <a:gd name="T19" fmla="*/ 310 h 647"/>
                <a:gd name="T20" fmla="*/ 2343 w 3212"/>
                <a:gd name="T21" fmla="*/ 277 h 647"/>
                <a:gd name="T22" fmla="*/ 2564 w 3212"/>
                <a:gd name="T23" fmla="*/ 233 h 647"/>
                <a:gd name="T24" fmla="*/ 2769 w 3212"/>
                <a:gd name="T25" fmla="*/ 178 h 647"/>
                <a:gd name="T26" fmla="*/ 2957 w 3212"/>
                <a:gd name="T27" fmla="*/ 113 h 647"/>
                <a:gd name="T28" fmla="*/ 3125 w 3212"/>
                <a:gd name="T29" fmla="*/ 40 h 647"/>
                <a:gd name="T30" fmla="*/ 3209 w 3212"/>
                <a:gd name="T31" fmla="*/ 32 h 647"/>
                <a:gd name="T32" fmla="*/ 3209 w 3212"/>
                <a:gd name="T33" fmla="*/ 103 h 647"/>
                <a:gd name="T34" fmla="*/ 3182 w 3212"/>
                <a:gd name="T35" fmla="*/ 178 h 647"/>
                <a:gd name="T36" fmla="*/ 3130 w 3212"/>
                <a:gd name="T37" fmla="*/ 249 h 647"/>
                <a:gd name="T38" fmla="*/ 3055 w 3212"/>
                <a:gd name="T39" fmla="*/ 316 h 647"/>
                <a:gd name="T40" fmla="*/ 2958 w 3212"/>
                <a:gd name="T41" fmla="*/ 379 h 647"/>
                <a:gd name="T42" fmla="*/ 2841 w 3212"/>
                <a:gd name="T43" fmla="*/ 437 h 647"/>
                <a:gd name="T44" fmla="*/ 2706 w 3212"/>
                <a:gd name="T45" fmla="*/ 489 h 647"/>
                <a:gd name="T46" fmla="*/ 2554 w 3212"/>
                <a:gd name="T47" fmla="*/ 535 h 647"/>
                <a:gd name="T48" fmla="*/ 2388 w 3212"/>
                <a:gd name="T49" fmla="*/ 574 h 647"/>
                <a:gd name="T50" fmla="*/ 2208 w 3212"/>
                <a:gd name="T51" fmla="*/ 605 h 647"/>
                <a:gd name="T52" fmla="*/ 2016 w 3212"/>
                <a:gd name="T53" fmla="*/ 628 h 647"/>
                <a:gd name="T54" fmla="*/ 1815 w 3212"/>
                <a:gd name="T55" fmla="*/ 642 h 647"/>
                <a:gd name="T56" fmla="*/ 1606 w 3212"/>
                <a:gd name="T57" fmla="*/ 647 h 647"/>
                <a:gd name="T58" fmla="*/ 1397 w 3212"/>
                <a:gd name="T59" fmla="*/ 642 h 647"/>
                <a:gd name="T60" fmla="*/ 1195 w 3212"/>
                <a:gd name="T61" fmla="*/ 628 h 647"/>
                <a:gd name="T62" fmla="*/ 1004 w 3212"/>
                <a:gd name="T63" fmla="*/ 605 h 647"/>
                <a:gd name="T64" fmla="*/ 824 w 3212"/>
                <a:gd name="T65" fmla="*/ 574 h 647"/>
                <a:gd name="T66" fmla="*/ 658 w 3212"/>
                <a:gd name="T67" fmla="*/ 535 h 647"/>
                <a:gd name="T68" fmla="*/ 506 w 3212"/>
                <a:gd name="T69" fmla="*/ 489 h 647"/>
                <a:gd name="T70" fmla="*/ 371 w 3212"/>
                <a:gd name="T71" fmla="*/ 437 h 647"/>
                <a:gd name="T72" fmla="*/ 254 w 3212"/>
                <a:gd name="T73" fmla="*/ 379 h 647"/>
                <a:gd name="T74" fmla="*/ 157 w 3212"/>
                <a:gd name="T75" fmla="*/ 316 h 647"/>
                <a:gd name="T76" fmla="*/ 82 w 3212"/>
                <a:gd name="T77" fmla="*/ 249 h 647"/>
                <a:gd name="T78" fmla="*/ 30 w 3212"/>
                <a:gd name="T79" fmla="*/ 178 h 647"/>
                <a:gd name="T80" fmla="*/ 3 w 3212"/>
                <a:gd name="T81" fmla="*/ 103 h 647"/>
                <a:gd name="T82" fmla="*/ 3 w 3212"/>
                <a:gd name="T83" fmla="*/ 3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212" h="647">
                  <a:moveTo>
                    <a:pt x="11" y="0"/>
                  </a:moveTo>
                  <a:lnTo>
                    <a:pt x="87" y="40"/>
                  </a:lnTo>
                  <a:lnTo>
                    <a:pt x="169" y="78"/>
                  </a:lnTo>
                  <a:lnTo>
                    <a:pt x="256" y="113"/>
                  </a:lnTo>
                  <a:lnTo>
                    <a:pt x="346" y="147"/>
                  </a:lnTo>
                  <a:lnTo>
                    <a:pt x="442" y="178"/>
                  </a:lnTo>
                  <a:lnTo>
                    <a:pt x="543" y="207"/>
                  </a:lnTo>
                  <a:lnTo>
                    <a:pt x="647" y="233"/>
                  </a:lnTo>
                  <a:lnTo>
                    <a:pt x="756" y="257"/>
                  </a:lnTo>
                  <a:lnTo>
                    <a:pt x="869" y="277"/>
                  </a:lnTo>
                  <a:lnTo>
                    <a:pt x="985" y="295"/>
                  </a:lnTo>
                  <a:lnTo>
                    <a:pt x="1103" y="310"/>
                  </a:lnTo>
                  <a:lnTo>
                    <a:pt x="1225" y="322"/>
                  </a:lnTo>
                  <a:lnTo>
                    <a:pt x="1349" y="330"/>
                  </a:lnTo>
                  <a:lnTo>
                    <a:pt x="1477" y="335"/>
                  </a:lnTo>
                  <a:lnTo>
                    <a:pt x="1606" y="337"/>
                  </a:lnTo>
                  <a:lnTo>
                    <a:pt x="1735" y="335"/>
                  </a:lnTo>
                  <a:lnTo>
                    <a:pt x="1862" y="330"/>
                  </a:lnTo>
                  <a:lnTo>
                    <a:pt x="1987" y="322"/>
                  </a:lnTo>
                  <a:lnTo>
                    <a:pt x="2109" y="310"/>
                  </a:lnTo>
                  <a:lnTo>
                    <a:pt x="2228" y="295"/>
                  </a:lnTo>
                  <a:lnTo>
                    <a:pt x="2343" y="277"/>
                  </a:lnTo>
                  <a:lnTo>
                    <a:pt x="2455" y="257"/>
                  </a:lnTo>
                  <a:lnTo>
                    <a:pt x="2564" y="233"/>
                  </a:lnTo>
                  <a:lnTo>
                    <a:pt x="2669" y="207"/>
                  </a:lnTo>
                  <a:lnTo>
                    <a:pt x="2769" y="178"/>
                  </a:lnTo>
                  <a:lnTo>
                    <a:pt x="2865" y="147"/>
                  </a:lnTo>
                  <a:lnTo>
                    <a:pt x="2957" y="113"/>
                  </a:lnTo>
                  <a:lnTo>
                    <a:pt x="3044" y="78"/>
                  </a:lnTo>
                  <a:lnTo>
                    <a:pt x="3125" y="40"/>
                  </a:lnTo>
                  <a:lnTo>
                    <a:pt x="3202" y="0"/>
                  </a:lnTo>
                  <a:lnTo>
                    <a:pt x="3209" y="32"/>
                  </a:lnTo>
                  <a:lnTo>
                    <a:pt x="3212" y="65"/>
                  </a:lnTo>
                  <a:lnTo>
                    <a:pt x="3209" y="103"/>
                  </a:lnTo>
                  <a:lnTo>
                    <a:pt x="3199" y="141"/>
                  </a:lnTo>
                  <a:lnTo>
                    <a:pt x="3182" y="178"/>
                  </a:lnTo>
                  <a:lnTo>
                    <a:pt x="3159" y="214"/>
                  </a:lnTo>
                  <a:lnTo>
                    <a:pt x="3130" y="249"/>
                  </a:lnTo>
                  <a:lnTo>
                    <a:pt x="3096" y="283"/>
                  </a:lnTo>
                  <a:lnTo>
                    <a:pt x="3055" y="316"/>
                  </a:lnTo>
                  <a:lnTo>
                    <a:pt x="3009" y="348"/>
                  </a:lnTo>
                  <a:lnTo>
                    <a:pt x="2958" y="379"/>
                  </a:lnTo>
                  <a:lnTo>
                    <a:pt x="2902" y="409"/>
                  </a:lnTo>
                  <a:lnTo>
                    <a:pt x="2841" y="437"/>
                  </a:lnTo>
                  <a:lnTo>
                    <a:pt x="2775" y="464"/>
                  </a:lnTo>
                  <a:lnTo>
                    <a:pt x="2706" y="489"/>
                  </a:lnTo>
                  <a:lnTo>
                    <a:pt x="2632" y="513"/>
                  </a:lnTo>
                  <a:lnTo>
                    <a:pt x="2554" y="535"/>
                  </a:lnTo>
                  <a:lnTo>
                    <a:pt x="2472" y="555"/>
                  </a:lnTo>
                  <a:lnTo>
                    <a:pt x="2388" y="574"/>
                  </a:lnTo>
                  <a:lnTo>
                    <a:pt x="2299" y="590"/>
                  </a:lnTo>
                  <a:lnTo>
                    <a:pt x="2208" y="605"/>
                  </a:lnTo>
                  <a:lnTo>
                    <a:pt x="2114" y="618"/>
                  </a:lnTo>
                  <a:lnTo>
                    <a:pt x="2016" y="628"/>
                  </a:lnTo>
                  <a:lnTo>
                    <a:pt x="1917" y="636"/>
                  </a:lnTo>
                  <a:lnTo>
                    <a:pt x="1815" y="642"/>
                  </a:lnTo>
                  <a:lnTo>
                    <a:pt x="1712" y="646"/>
                  </a:lnTo>
                  <a:lnTo>
                    <a:pt x="1606" y="647"/>
                  </a:lnTo>
                  <a:lnTo>
                    <a:pt x="1500" y="646"/>
                  </a:lnTo>
                  <a:lnTo>
                    <a:pt x="1397" y="642"/>
                  </a:lnTo>
                  <a:lnTo>
                    <a:pt x="1295" y="636"/>
                  </a:lnTo>
                  <a:lnTo>
                    <a:pt x="1195" y="628"/>
                  </a:lnTo>
                  <a:lnTo>
                    <a:pt x="1098" y="618"/>
                  </a:lnTo>
                  <a:lnTo>
                    <a:pt x="1004" y="605"/>
                  </a:lnTo>
                  <a:lnTo>
                    <a:pt x="912" y="590"/>
                  </a:lnTo>
                  <a:lnTo>
                    <a:pt x="824" y="574"/>
                  </a:lnTo>
                  <a:lnTo>
                    <a:pt x="739" y="555"/>
                  </a:lnTo>
                  <a:lnTo>
                    <a:pt x="658" y="535"/>
                  </a:lnTo>
                  <a:lnTo>
                    <a:pt x="580" y="513"/>
                  </a:lnTo>
                  <a:lnTo>
                    <a:pt x="506" y="489"/>
                  </a:lnTo>
                  <a:lnTo>
                    <a:pt x="436" y="464"/>
                  </a:lnTo>
                  <a:lnTo>
                    <a:pt x="371" y="437"/>
                  </a:lnTo>
                  <a:lnTo>
                    <a:pt x="310" y="409"/>
                  </a:lnTo>
                  <a:lnTo>
                    <a:pt x="254" y="379"/>
                  </a:lnTo>
                  <a:lnTo>
                    <a:pt x="203" y="348"/>
                  </a:lnTo>
                  <a:lnTo>
                    <a:pt x="157" y="316"/>
                  </a:lnTo>
                  <a:lnTo>
                    <a:pt x="116" y="283"/>
                  </a:lnTo>
                  <a:lnTo>
                    <a:pt x="82" y="249"/>
                  </a:lnTo>
                  <a:lnTo>
                    <a:pt x="53" y="214"/>
                  </a:lnTo>
                  <a:lnTo>
                    <a:pt x="30" y="178"/>
                  </a:lnTo>
                  <a:lnTo>
                    <a:pt x="13" y="141"/>
                  </a:lnTo>
                  <a:lnTo>
                    <a:pt x="3" y="103"/>
                  </a:lnTo>
                  <a:lnTo>
                    <a:pt x="0" y="65"/>
                  </a:lnTo>
                  <a:lnTo>
                    <a:pt x="3" y="32"/>
                  </a:lnTo>
                  <a:lnTo>
                    <a:pt x="11"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scene3d>
                <a:camera prst="orthographicFront"/>
                <a:lightRig rig="harsh" dir="t"/>
              </a:scene3d>
              <a:sp3d extrusionH="57150" prstMaterial="matte">
                <a:bevelT w="63500" h="12700" prst="angle"/>
                <a:contourClr>
                  <a:schemeClr val="bg1">
                    <a:lumMod val="65000"/>
                  </a:schemeClr>
                </a:contourClr>
              </a:sp3d>
            </a:bodyPr>
            <a:lstStyle/>
            <a:p>
              <a:endParaRPr lang="en-US" b="1">
                <a:ln/>
                <a:solidFill>
                  <a:schemeClr val="accent3"/>
                </a:solidFill>
              </a:endParaRPr>
            </a:p>
          </p:txBody>
        </p:sp>
      </p:grpSp>
      <p:grpSp>
        <p:nvGrpSpPr>
          <p:cNvPr id="42" name="Group 74">
            <a:extLst>
              <a:ext uri="{FF2B5EF4-FFF2-40B4-BE49-F238E27FC236}">
                <a16:creationId xmlns:a16="http://schemas.microsoft.com/office/drawing/2014/main" id="{645F4F80-903D-9548-AE90-ACB931F4DB7B}"/>
              </a:ext>
            </a:extLst>
          </p:cNvPr>
          <p:cNvGrpSpPr/>
          <p:nvPr/>
        </p:nvGrpSpPr>
        <p:grpSpPr>
          <a:xfrm>
            <a:off x="8158953" y="1961949"/>
            <a:ext cx="360000" cy="360000"/>
            <a:chOff x="2587625" y="4291013"/>
            <a:chExt cx="444500" cy="439738"/>
          </a:xfrm>
          <a:solidFill>
            <a:schemeClr val="accent4"/>
          </a:solidFill>
        </p:grpSpPr>
        <p:sp>
          <p:nvSpPr>
            <p:cNvPr id="50" name="Freeform 290">
              <a:extLst>
                <a:ext uri="{FF2B5EF4-FFF2-40B4-BE49-F238E27FC236}">
                  <a16:creationId xmlns:a16="http://schemas.microsoft.com/office/drawing/2014/main" id="{08D72E0E-1B6C-6C44-9C0E-DEDE6598818E}"/>
                </a:ext>
              </a:extLst>
            </p:cNvPr>
            <p:cNvSpPr>
              <a:spLocks noEditPoints="1"/>
            </p:cNvSpPr>
            <p:nvPr/>
          </p:nvSpPr>
          <p:spPr bwMode="auto">
            <a:xfrm>
              <a:off x="2790825" y="4491038"/>
              <a:ext cx="241300" cy="239713"/>
            </a:xfrm>
            <a:custGeom>
              <a:avLst/>
              <a:gdLst>
                <a:gd name="T0" fmla="*/ 582 w 1676"/>
                <a:gd name="T1" fmla="*/ 282 h 1813"/>
                <a:gd name="T2" fmla="*/ 453 w 1676"/>
                <a:gd name="T3" fmla="*/ 343 h 1813"/>
                <a:gd name="T4" fmla="*/ 344 w 1676"/>
                <a:gd name="T5" fmla="*/ 449 h 1813"/>
                <a:gd name="T6" fmla="*/ 274 w 1676"/>
                <a:gd name="T7" fmla="*/ 582 h 1813"/>
                <a:gd name="T8" fmla="*/ 246 w 1676"/>
                <a:gd name="T9" fmla="*/ 729 h 1813"/>
                <a:gd name="T10" fmla="*/ 260 w 1676"/>
                <a:gd name="T11" fmla="*/ 878 h 1813"/>
                <a:gd name="T12" fmla="*/ 316 w 1676"/>
                <a:gd name="T13" fmla="*/ 1018 h 1813"/>
                <a:gd name="T14" fmla="*/ 414 w 1676"/>
                <a:gd name="T15" fmla="*/ 1136 h 1813"/>
                <a:gd name="T16" fmla="*/ 538 w 1676"/>
                <a:gd name="T17" fmla="*/ 1212 h 1813"/>
                <a:gd name="T18" fmla="*/ 673 w 1676"/>
                <a:gd name="T19" fmla="*/ 1242 h 1813"/>
                <a:gd name="T20" fmla="*/ 811 w 1676"/>
                <a:gd name="T21" fmla="*/ 1227 h 1813"/>
                <a:gd name="T22" fmla="*/ 941 w 1676"/>
                <a:gd name="T23" fmla="*/ 1166 h 1813"/>
                <a:gd name="T24" fmla="*/ 1049 w 1676"/>
                <a:gd name="T25" fmla="*/ 1061 h 1813"/>
                <a:gd name="T26" fmla="*/ 1119 w 1676"/>
                <a:gd name="T27" fmla="*/ 927 h 1813"/>
                <a:gd name="T28" fmla="*/ 1147 w 1676"/>
                <a:gd name="T29" fmla="*/ 779 h 1813"/>
                <a:gd name="T30" fmla="*/ 1133 w 1676"/>
                <a:gd name="T31" fmla="*/ 630 h 1813"/>
                <a:gd name="T32" fmla="*/ 1077 w 1676"/>
                <a:gd name="T33" fmla="*/ 491 h 1813"/>
                <a:gd name="T34" fmla="*/ 980 w 1676"/>
                <a:gd name="T35" fmla="*/ 374 h 1813"/>
                <a:gd name="T36" fmla="*/ 855 w 1676"/>
                <a:gd name="T37" fmla="*/ 298 h 1813"/>
                <a:gd name="T38" fmla="*/ 720 w 1676"/>
                <a:gd name="T39" fmla="*/ 267 h 1813"/>
                <a:gd name="T40" fmla="*/ 781 w 1676"/>
                <a:gd name="T41" fmla="*/ 5 h 1813"/>
                <a:gd name="T42" fmla="*/ 946 w 1676"/>
                <a:gd name="T43" fmla="*/ 49 h 1813"/>
                <a:gd name="T44" fmla="*/ 1099 w 1676"/>
                <a:gd name="T45" fmla="*/ 137 h 1813"/>
                <a:gd name="T46" fmla="*/ 1230 w 1676"/>
                <a:gd name="T47" fmla="*/ 267 h 1813"/>
                <a:gd name="T48" fmla="*/ 1324 w 1676"/>
                <a:gd name="T49" fmla="*/ 424 h 1813"/>
                <a:gd name="T50" fmla="*/ 1378 w 1676"/>
                <a:gd name="T51" fmla="*/ 596 h 1813"/>
                <a:gd name="T52" fmla="*/ 1393 w 1676"/>
                <a:gd name="T53" fmla="*/ 775 h 1813"/>
                <a:gd name="T54" fmla="*/ 1368 w 1676"/>
                <a:gd name="T55" fmla="*/ 953 h 1813"/>
                <a:gd name="T56" fmla="*/ 1603 w 1676"/>
                <a:gd name="T57" fmla="*/ 1363 h 1813"/>
                <a:gd name="T58" fmla="*/ 1656 w 1676"/>
                <a:gd name="T59" fmla="*/ 1449 h 1813"/>
                <a:gd name="T60" fmla="*/ 1676 w 1676"/>
                <a:gd name="T61" fmla="*/ 1550 h 1813"/>
                <a:gd name="T62" fmla="*/ 1656 w 1676"/>
                <a:gd name="T63" fmla="*/ 1651 h 1813"/>
                <a:gd name="T64" fmla="*/ 1603 w 1676"/>
                <a:gd name="T65" fmla="*/ 1737 h 1813"/>
                <a:gd name="T66" fmla="*/ 1515 w 1676"/>
                <a:gd name="T67" fmla="*/ 1798 h 1813"/>
                <a:gd name="T68" fmla="*/ 1414 w 1676"/>
                <a:gd name="T69" fmla="*/ 1813 h 1813"/>
                <a:gd name="T70" fmla="*/ 1316 w 1676"/>
                <a:gd name="T71" fmla="*/ 1783 h 1813"/>
                <a:gd name="T72" fmla="*/ 986 w 1676"/>
                <a:gd name="T73" fmla="*/ 1441 h 1813"/>
                <a:gd name="T74" fmla="*/ 826 w 1676"/>
                <a:gd name="T75" fmla="*/ 1496 h 1813"/>
                <a:gd name="T76" fmla="*/ 660 w 1676"/>
                <a:gd name="T77" fmla="*/ 1508 h 1813"/>
                <a:gd name="T78" fmla="*/ 496 w 1676"/>
                <a:gd name="T79" fmla="*/ 1477 h 1813"/>
                <a:gd name="T80" fmla="*/ 341 w 1676"/>
                <a:gd name="T81" fmla="*/ 1404 h 1813"/>
                <a:gd name="T82" fmla="*/ 204 w 1676"/>
                <a:gd name="T83" fmla="*/ 1289 h 1813"/>
                <a:gd name="T84" fmla="*/ 95 w 1676"/>
                <a:gd name="T85" fmla="*/ 1137 h 1813"/>
                <a:gd name="T86" fmla="*/ 27 w 1676"/>
                <a:gd name="T87" fmla="*/ 966 h 1813"/>
                <a:gd name="T88" fmla="*/ 0 w 1676"/>
                <a:gd name="T89" fmla="*/ 785 h 1813"/>
                <a:gd name="T90" fmla="*/ 13 w 1676"/>
                <a:gd name="T91" fmla="*/ 602 h 1813"/>
                <a:gd name="T92" fmla="*/ 67 w 1676"/>
                <a:gd name="T93" fmla="*/ 427 h 1813"/>
                <a:gd name="T94" fmla="*/ 162 w 1676"/>
                <a:gd name="T95" fmla="*/ 268 h 1813"/>
                <a:gd name="T96" fmla="*/ 294 w 1676"/>
                <a:gd name="T97" fmla="*/ 137 h 1813"/>
                <a:gd name="T98" fmla="*/ 447 w 1676"/>
                <a:gd name="T99" fmla="*/ 49 h 1813"/>
                <a:gd name="T100" fmla="*/ 612 w 1676"/>
                <a:gd name="T101" fmla="*/ 5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76" h="1813">
                  <a:moveTo>
                    <a:pt x="673" y="267"/>
                  </a:moveTo>
                  <a:lnTo>
                    <a:pt x="627" y="272"/>
                  </a:lnTo>
                  <a:lnTo>
                    <a:pt x="582" y="282"/>
                  </a:lnTo>
                  <a:lnTo>
                    <a:pt x="538" y="298"/>
                  </a:lnTo>
                  <a:lnTo>
                    <a:pt x="495" y="317"/>
                  </a:lnTo>
                  <a:lnTo>
                    <a:pt x="453" y="343"/>
                  </a:lnTo>
                  <a:lnTo>
                    <a:pt x="414" y="374"/>
                  </a:lnTo>
                  <a:lnTo>
                    <a:pt x="377" y="409"/>
                  </a:lnTo>
                  <a:lnTo>
                    <a:pt x="344" y="449"/>
                  </a:lnTo>
                  <a:lnTo>
                    <a:pt x="316" y="491"/>
                  </a:lnTo>
                  <a:lnTo>
                    <a:pt x="293" y="536"/>
                  </a:lnTo>
                  <a:lnTo>
                    <a:pt x="274" y="582"/>
                  </a:lnTo>
                  <a:lnTo>
                    <a:pt x="260" y="630"/>
                  </a:lnTo>
                  <a:lnTo>
                    <a:pt x="251" y="679"/>
                  </a:lnTo>
                  <a:lnTo>
                    <a:pt x="246" y="729"/>
                  </a:lnTo>
                  <a:lnTo>
                    <a:pt x="246" y="779"/>
                  </a:lnTo>
                  <a:lnTo>
                    <a:pt x="251" y="829"/>
                  </a:lnTo>
                  <a:lnTo>
                    <a:pt x="260" y="878"/>
                  </a:lnTo>
                  <a:lnTo>
                    <a:pt x="274" y="927"/>
                  </a:lnTo>
                  <a:lnTo>
                    <a:pt x="293" y="974"/>
                  </a:lnTo>
                  <a:lnTo>
                    <a:pt x="316" y="1018"/>
                  </a:lnTo>
                  <a:lnTo>
                    <a:pt x="344" y="1061"/>
                  </a:lnTo>
                  <a:lnTo>
                    <a:pt x="377" y="1100"/>
                  </a:lnTo>
                  <a:lnTo>
                    <a:pt x="414" y="1136"/>
                  </a:lnTo>
                  <a:lnTo>
                    <a:pt x="453" y="1166"/>
                  </a:lnTo>
                  <a:lnTo>
                    <a:pt x="495" y="1191"/>
                  </a:lnTo>
                  <a:lnTo>
                    <a:pt x="538" y="1212"/>
                  </a:lnTo>
                  <a:lnTo>
                    <a:pt x="582" y="1227"/>
                  </a:lnTo>
                  <a:lnTo>
                    <a:pt x="627" y="1237"/>
                  </a:lnTo>
                  <a:lnTo>
                    <a:pt x="673" y="1242"/>
                  </a:lnTo>
                  <a:lnTo>
                    <a:pt x="720" y="1242"/>
                  </a:lnTo>
                  <a:lnTo>
                    <a:pt x="766" y="1237"/>
                  </a:lnTo>
                  <a:lnTo>
                    <a:pt x="811" y="1227"/>
                  </a:lnTo>
                  <a:lnTo>
                    <a:pt x="855" y="1212"/>
                  </a:lnTo>
                  <a:lnTo>
                    <a:pt x="898" y="1191"/>
                  </a:lnTo>
                  <a:lnTo>
                    <a:pt x="941" y="1166"/>
                  </a:lnTo>
                  <a:lnTo>
                    <a:pt x="980" y="1136"/>
                  </a:lnTo>
                  <a:lnTo>
                    <a:pt x="1016" y="1100"/>
                  </a:lnTo>
                  <a:lnTo>
                    <a:pt x="1049" y="1061"/>
                  </a:lnTo>
                  <a:lnTo>
                    <a:pt x="1077" y="1018"/>
                  </a:lnTo>
                  <a:lnTo>
                    <a:pt x="1100" y="974"/>
                  </a:lnTo>
                  <a:lnTo>
                    <a:pt x="1119" y="927"/>
                  </a:lnTo>
                  <a:lnTo>
                    <a:pt x="1133" y="878"/>
                  </a:lnTo>
                  <a:lnTo>
                    <a:pt x="1142" y="829"/>
                  </a:lnTo>
                  <a:lnTo>
                    <a:pt x="1147" y="779"/>
                  </a:lnTo>
                  <a:lnTo>
                    <a:pt x="1147" y="729"/>
                  </a:lnTo>
                  <a:lnTo>
                    <a:pt x="1142" y="679"/>
                  </a:lnTo>
                  <a:lnTo>
                    <a:pt x="1133" y="630"/>
                  </a:lnTo>
                  <a:lnTo>
                    <a:pt x="1119" y="582"/>
                  </a:lnTo>
                  <a:lnTo>
                    <a:pt x="1100" y="536"/>
                  </a:lnTo>
                  <a:lnTo>
                    <a:pt x="1077" y="491"/>
                  </a:lnTo>
                  <a:lnTo>
                    <a:pt x="1049" y="449"/>
                  </a:lnTo>
                  <a:lnTo>
                    <a:pt x="1016" y="409"/>
                  </a:lnTo>
                  <a:lnTo>
                    <a:pt x="980" y="374"/>
                  </a:lnTo>
                  <a:lnTo>
                    <a:pt x="941" y="343"/>
                  </a:lnTo>
                  <a:lnTo>
                    <a:pt x="898" y="317"/>
                  </a:lnTo>
                  <a:lnTo>
                    <a:pt x="855" y="298"/>
                  </a:lnTo>
                  <a:lnTo>
                    <a:pt x="811" y="282"/>
                  </a:lnTo>
                  <a:lnTo>
                    <a:pt x="766" y="272"/>
                  </a:lnTo>
                  <a:lnTo>
                    <a:pt x="720" y="267"/>
                  </a:lnTo>
                  <a:lnTo>
                    <a:pt x="673" y="267"/>
                  </a:lnTo>
                  <a:close/>
                  <a:moveTo>
                    <a:pt x="725" y="0"/>
                  </a:moveTo>
                  <a:lnTo>
                    <a:pt x="781" y="5"/>
                  </a:lnTo>
                  <a:lnTo>
                    <a:pt x="837" y="15"/>
                  </a:lnTo>
                  <a:lnTo>
                    <a:pt x="892" y="29"/>
                  </a:lnTo>
                  <a:lnTo>
                    <a:pt x="946" y="49"/>
                  </a:lnTo>
                  <a:lnTo>
                    <a:pt x="999" y="74"/>
                  </a:lnTo>
                  <a:lnTo>
                    <a:pt x="1050" y="103"/>
                  </a:lnTo>
                  <a:lnTo>
                    <a:pt x="1099" y="137"/>
                  </a:lnTo>
                  <a:lnTo>
                    <a:pt x="1145" y="176"/>
                  </a:lnTo>
                  <a:lnTo>
                    <a:pt x="1190" y="219"/>
                  </a:lnTo>
                  <a:lnTo>
                    <a:pt x="1230" y="267"/>
                  </a:lnTo>
                  <a:lnTo>
                    <a:pt x="1266" y="317"/>
                  </a:lnTo>
                  <a:lnTo>
                    <a:pt x="1297" y="369"/>
                  </a:lnTo>
                  <a:lnTo>
                    <a:pt x="1324" y="424"/>
                  </a:lnTo>
                  <a:lnTo>
                    <a:pt x="1346" y="479"/>
                  </a:lnTo>
                  <a:lnTo>
                    <a:pt x="1364" y="537"/>
                  </a:lnTo>
                  <a:lnTo>
                    <a:pt x="1378" y="596"/>
                  </a:lnTo>
                  <a:lnTo>
                    <a:pt x="1387" y="655"/>
                  </a:lnTo>
                  <a:lnTo>
                    <a:pt x="1392" y="715"/>
                  </a:lnTo>
                  <a:lnTo>
                    <a:pt x="1393" y="775"/>
                  </a:lnTo>
                  <a:lnTo>
                    <a:pt x="1389" y="835"/>
                  </a:lnTo>
                  <a:lnTo>
                    <a:pt x="1381" y="895"/>
                  </a:lnTo>
                  <a:lnTo>
                    <a:pt x="1368" y="953"/>
                  </a:lnTo>
                  <a:lnTo>
                    <a:pt x="1351" y="1011"/>
                  </a:lnTo>
                  <a:lnTo>
                    <a:pt x="1330" y="1067"/>
                  </a:lnTo>
                  <a:lnTo>
                    <a:pt x="1603" y="1363"/>
                  </a:lnTo>
                  <a:lnTo>
                    <a:pt x="1625" y="1389"/>
                  </a:lnTo>
                  <a:lnTo>
                    <a:pt x="1642" y="1419"/>
                  </a:lnTo>
                  <a:lnTo>
                    <a:pt x="1656" y="1449"/>
                  </a:lnTo>
                  <a:lnTo>
                    <a:pt x="1668" y="1482"/>
                  </a:lnTo>
                  <a:lnTo>
                    <a:pt x="1674" y="1515"/>
                  </a:lnTo>
                  <a:lnTo>
                    <a:pt x="1676" y="1550"/>
                  </a:lnTo>
                  <a:lnTo>
                    <a:pt x="1674" y="1585"/>
                  </a:lnTo>
                  <a:lnTo>
                    <a:pt x="1668" y="1619"/>
                  </a:lnTo>
                  <a:lnTo>
                    <a:pt x="1656" y="1651"/>
                  </a:lnTo>
                  <a:lnTo>
                    <a:pt x="1642" y="1682"/>
                  </a:lnTo>
                  <a:lnTo>
                    <a:pt x="1625" y="1711"/>
                  </a:lnTo>
                  <a:lnTo>
                    <a:pt x="1603" y="1737"/>
                  </a:lnTo>
                  <a:lnTo>
                    <a:pt x="1576" y="1762"/>
                  </a:lnTo>
                  <a:lnTo>
                    <a:pt x="1547" y="1783"/>
                  </a:lnTo>
                  <a:lnTo>
                    <a:pt x="1515" y="1798"/>
                  </a:lnTo>
                  <a:lnTo>
                    <a:pt x="1482" y="1809"/>
                  </a:lnTo>
                  <a:lnTo>
                    <a:pt x="1449" y="1813"/>
                  </a:lnTo>
                  <a:lnTo>
                    <a:pt x="1414" y="1813"/>
                  </a:lnTo>
                  <a:lnTo>
                    <a:pt x="1380" y="1809"/>
                  </a:lnTo>
                  <a:lnTo>
                    <a:pt x="1347" y="1798"/>
                  </a:lnTo>
                  <a:lnTo>
                    <a:pt x="1316" y="1783"/>
                  </a:lnTo>
                  <a:lnTo>
                    <a:pt x="1286" y="1762"/>
                  </a:lnTo>
                  <a:lnTo>
                    <a:pt x="1259" y="1737"/>
                  </a:lnTo>
                  <a:lnTo>
                    <a:pt x="986" y="1441"/>
                  </a:lnTo>
                  <a:lnTo>
                    <a:pt x="934" y="1464"/>
                  </a:lnTo>
                  <a:lnTo>
                    <a:pt x="880" y="1483"/>
                  </a:lnTo>
                  <a:lnTo>
                    <a:pt x="826" y="1496"/>
                  </a:lnTo>
                  <a:lnTo>
                    <a:pt x="771" y="1504"/>
                  </a:lnTo>
                  <a:lnTo>
                    <a:pt x="716" y="1509"/>
                  </a:lnTo>
                  <a:lnTo>
                    <a:pt x="660" y="1508"/>
                  </a:lnTo>
                  <a:lnTo>
                    <a:pt x="605" y="1503"/>
                  </a:lnTo>
                  <a:lnTo>
                    <a:pt x="550" y="1493"/>
                  </a:lnTo>
                  <a:lnTo>
                    <a:pt x="496" y="1477"/>
                  </a:lnTo>
                  <a:lnTo>
                    <a:pt x="443" y="1458"/>
                  </a:lnTo>
                  <a:lnTo>
                    <a:pt x="391" y="1434"/>
                  </a:lnTo>
                  <a:lnTo>
                    <a:pt x="341" y="1404"/>
                  </a:lnTo>
                  <a:lnTo>
                    <a:pt x="293" y="1371"/>
                  </a:lnTo>
                  <a:lnTo>
                    <a:pt x="247" y="1332"/>
                  </a:lnTo>
                  <a:lnTo>
                    <a:pt x="204" y="1289"/>
                  </a:lnTo>
                  <a:lnTo>
                    <a:pt x="162" y="1240"/>
                  </a:lnTo>
                  <a:lnTo>
                    <a:pt x="126" y="1190"/>
                  </a:lnTo>
                  <a:lnTo>
                    <a:pt x="95" y="1137"/>
                  </a:lnTo>
                  <a:lnTo>
                    <a:pt x="68" y="1082"/>
                  </a:lnTo>
                  <a:lnTo>
                    <a:pt x="45" y="1024"/>
                  </a:lnTo>
                  <a:lnTo>
                    <a:pt x="27" y="966"/>
                  </a:lnTo>
                  <a:lnTo>
                    <a:pt x="13" y="906"/>
                  </a:lnTo>
                  <a:lnTo>
                    <a:pt x="4" y="846"/>
                  </a:lnTo>
                  <a:lnTo>
                    <a:pt x="0" y="785"/>
                  </a:lnTo>
                  <a:lnTo>
                    <a:pt x="0" y="724"/>
                  </a:lnTo>
                  <a:lnTo>
                    <a:pt x="4" y="663"/>
                  </a:lnTo>
                  <a:lnTo>
                    <a:pt x="13" y="602"/>
                  </a:lnTo>
                  <a:lnTo>
                    <a:pt x="27" y="543"/>
                  </a:lnTo>
                  <a:lnTo>
                    <a:pt x="45" y="485"/>
                  </a:lnTo>
                  <a:lnTo>
                    <a:pt x="67" y="427"/>
                  </a:lnTo>
                  <a:lnTo>
                    <a:pt x="94" y="373"/>
                  </a:lnTo>
                  <a:lnTo>
                    <a:pt x="126" y="319"/>
                  </a:lnTo>
                  <a:lnTo>
                    <a:pt x="162" y="268"/>
                  </a:lnTo>
                  <a:lnTo>
                    <a:pt x="203" y="220"/>
                  </a:lnTo>
                  <a:lnTo>
                    <a:pt x="247" y="176"/>
                  </a:lnTo>
                  <a:lnTo>
                    <a:pt x="294" y="137"/>
                  </a:lnTo>
                  <a:lnTo>
                    <a:pt x="343" y="103"/>
                  </a:lnTo>
                  <a:lnTo>
                    <a:pt x="394" y="74"/>
                  </a:lnTo>
                  <a:lnTo>
                    <a:pt x="447" y="49"/>
                  </a:lnTo>
                  <a:lnTo>
                    <a:pt x="501" y="29"/>
                  </a:lnTo>
                  <a:lnTo>
                    <a:pt x="556" y="15"/>
                  </a:lnTo>
                  <a:lnTo>
                    <a:pt x="612" y="5"/>
                  </a:lnTo>
                  <a:lnTo>
                    <a:pt x="668" y="0"/>
                  </a:lnTo>
                  <a:lnTo>
                    <a:pt x="725"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291">
              <a:extLst>
                <a:ext uri="{FF2B5EF4-FFF2-40B4-BE49-F238E27FC236}">
                  <a16:creationId xmlns:a16="http://schemas.microsoft.com/office/drawing/2014/main" id="{9496E26D-6B18-724F-A24C-088CA5C84589}"/>
                </a:ext>
              </a:extLst>
            </p:cNvPr>
            <p:cNvSpPr>
              <a:spLocks/>
            </p:cNvSpPr>
            <p:nvPr/>
          </p:nvSpPr>
          <p:spPr bwMode="auto">
            <a:xfrm>
              <a:off x="2811463" y="4335463"/>
              <a:ext cx="217488" cy="274638"/>
            </a:xfrm>
            <a:custGeom>
              <a:avLst/>
              <a:gdLst>
                <a:gd name="T0" fmla="*/ 459 w 1508"/>
                <a:gd name="T1" fmla="*/ 30 h 2083"/>
                <a:gd name="T2" fmla="*/ 619 w 1508"/>
                <a:gd name="T3" fmla="*/ 254 h 2083"/>
                <a:gd name="T4" fmla="*/ 841 w 1508"/>
                <a:gd name="T5" fmla="*/ 542 h 2083"/>
                <a:gd name="T6" fmla="*/ 960 w 1508"/>
                <a:gd name="T7" fmla="*/ 441 h 2083"/>
                <a:gd name="T8" fmla="*/ 1249 w 1508"/>
                <a:gd name="T9" fmla="*/ 400 h 2083"/>
                <a:gd name="T10" fmla="*/ 1340 w 1508"/>
                <a:gd name="T11" fmla="*/ 564 h 2083"/>
                <a:gd name="T12" fmla="*/ 1411 w 1508"/>
                <a:gd name="T13" fmla="*/ 741 h 2083"/>
                <a:gd name="T14" fmla="*/ 1464 w 1508"/>
                <a:gd name="T15" fmla="*/ 927 h 2083"/>
                <a:gd name="T16" fmla="*/ 1497 w 1508"/>
                <a:gd name="T17" fmla="*/ 1121 h 2083"/>
                <a:gd name="T18" fmla="*/ 1508 w 1508"/>
                <a:gd name="T19" fmla="*/ 1322 h 2083"/>
                <a:gd name="T20" fmla="*/ 1497 w 1508"/>
                <a:gd name="T21" fmla="*/ 1526 h 2083"/>
                <a:gd name="T22" fmla="*/ 1463 w 1508"/>
                <a:gd name="T23" fmla="*/ 1720 h 2083"/>
                <a:gd name="T24" fmla="*/ 1409 w 1508"/>
                <a:gd name="T25" fmla="*/ 1907 h 2083"/>
                <a:gd name="T26" fmla="*/ 1337 w 1508"/>
                <a:gd name="T27" fmla="*/ 2083 h 2083"/>
                <a:gd name="T28" fmla="*/ 1349 w 1508"/>
                <a:gd name="T29" fmla="*/ 1945 h 2083"/>
                <a:gd name="T30" fmla="*/ 1341 w 1508"/>
                <a:gd name="T31" fmla="*/ 1808 h 2083"/>
                <a:gd name="T32" fmla="*/ 1313 w 1508"/>
                <a:gd name="T33" fmla="*/ 1675 h 2083"/>
                <a:gd name="T34" fmla="*/ 1266 w 1508"/>
                <a:gd name="T35" fmla="*/ 1547 h 2083"/>
                <a:gd name="T36" fmla="*/ 1201 w 1508"/>
                <a:gd name="T37" fmla="*/ 1429 h 2083"/>
                <a:gd name="T38" fmla="*/ 1117 w 1508"/>
                <a:gd name="T39" fmla="*/ 1321 h 2083"/>
                <a:gd name="T40" fmla="*/ 1021 w 1508"/>
                <a:gd name="T41" fmla="*/ 1233 h 2083"/>
                <a:gd name="T42" fmla="*/ 915 w 1508"/>
                <a:gd name="T43" fmla="*/ 1162 h 2083"/>
                <a:gd name="T44" fmla="*/ 801 w 1508"/>
                <a:gd name="T45" fmla="*/ 1111 h 2083"/>
                <a:gd name="T46" fmla="*/ 680 w 1508"/>
                <a:gd name="T47" fmla="*/ 1080 h 2083"/>
                <a:gd name="T48" fmla="*/ 554 w 1508"/>
                <a:gd name="T49" fmla="*/ 1069 h 2083"/>
                <a:gd name="T50" fmla="*/ 416 w 1508"/>
                <a:gd name="T51" fmla="*/ 1082 h 2083"/>
                <a:gd name="T52" fmla="*/ 283 w 1508"/>
                <a:gd name="T53" fmla="*/ 1120 h 2083"/>
                <a:gd name="T54" fmla="*/ 160 w 1508"/>
                <a:gd name="T55" fmla="*/ 1182 h 2083"/>
                <a:gd name="T56" fmla="*/ 591 w 1508"/>
                <a:gd name="T57" fmla="*/ 812 h 2083"/>
                <a:gd name="T58" fmla="*/ 751 w 1508"/>
                <a:gd name="T59" fmla="*/ 755 h 2083"/>
                <a:gd name="T60" fmla="*/ 500 w 1508"/>
                <a:gd name="T61" fmla="*/ 407 h 2083"/>
                <a:gd name="T62" fmla="*/ 338 w 1508"/>
                <a:gd name="T63" fmla="*/ 367 h 2083"/>
                <a:gd name="T64" fmla="*/ 175 w 1508"/>
                <a:gd name="T65" fmla="*/ 519 h 2083"/>
                <a:gd name="T66" fmla="*/ 0 w 1508"/>
                <a:gd name="T67" fmla="*/ 375 h 2083"/>
                <a:gd name="T68" fmla="*/ 166 w 1508"/>
                <a:gd name="T69" fmla="*/ 151 h 2083"/>
                <a:gd name="T70" fmla="*/ 287 w 1508"/>
                <a:gd name="T71" fmla="*/ 289 h 2083"/>
                <a:gd name="T72" fmla="*/ 445 w 1508"/>
                <a:gd name="T73" fmla="*/ 351 h 2083"/>
                <a:gd name="T74" fmla="*/ 453 w 1508"/>
                <a:gd name="T75" fmla="*/ 220 h 2083"/>
                <a:gd name="T76" fmla="*/ 316 w 1508"/>
                <a:gd name="T77" fmla="*/ 0 h 2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08" h="2083">
                  <a:moveTo>
                    <a:pt x="316" y="0"/>
                  </a:moveTo>
                  <a:lnTo>
                    <a:pt x="459" y="30"/>
                  </a:lnTo>
                  <a:lnTo>
                    <a:pt x="582" y="149"/>
                  </a:lnTo>
                  <a:lnTo>
                    <a:pt x="619" y="254"/>
                  </a:lnTo>
                  <a:lnTo>
                    <a:pt x="647" y="352"/>
                  </a:lnTo>
                  <a:lnTo>
                    <a:pt x="841" y="542"/>
                  </a:lnTo>
                  <a:lnTo>
                    <a:pt x="891" y="559"/>
                  </a:lnTo>
                  <a:lnTo>
                    <a:pt x="960" y="441"/>
                  </a:lnTo>
                  <a:lnTo>
                    <a:pt x="1204" y="417"/>
                  </a:lnTo>
                  <a:lnTo>
                    <a:pt x="1249" y="400"/>
                  </a:lnTo>
                  <a:lnTo>
                    <a:pt x="1297" y="481"/>
                  </a:lnTo>
                  <a:lnTo>
                    <a:pt x="1340" y="564"/>
                  </a:lnTo>
                  <a:lnTo>
                    <a:pt x="1378" y="651"/>
                  </a:lnTo>
                  <a:lnTo>
                    <a:pt x="1411" y="741"/>
                  </a:lnTo>
                  <a:lnTo>
                    <a:pt x="1440" y="832"/>
                  </a:lnTo>
                  <a:lnTo>
                    <a:pt x="1464" y="927"/>
                  </a:lnTo>
                  <a:lnTo>
                    <a:pt x="1483" y="1022"/>
                  </a:lnTo>
                  <a:lnTo>
                    <a:pt x="1497" y="1121"/>
                  </a:lnTo>
                  <a:lnTo>
                    <a:pt x="1505" y="1221"/>
                  </a:lnTo>
                  <a:lnTo>
                    <a:pt x="1508" y="1322"/>
                  </a:lnTo>
                  <a:lnTo>
                    <a:pt x="1505" y="1425"/>
                  </a:lnTo>
                  <a:lnTo>
                    <a:pt x="1497" y="1526"/>
                  </a:lnTo>
                  <a:lnTo>
                    <a:pt x="1483" y="1623"/>
                  </a:lnTo>
                  <a:lnTo>
                    <a:pt x="1463" y="1720"/>
                  </a:lnTo>
                  <a:lnTo>
                    <a:pt x="1439" y="1815"/>
                  </a:lnTo>
                  <a:lnTo>
                    <a:pt x="1409" y="1907"/>
                  </a:lnTo>
                  <a:lnTo>
                    <a:pt x="1375" y="1996"/>
                  </a:lnTo>
                  <a:lnTo>
                    <a:pt x="1337" y="2083"/>
                  </a:lnTo>
                  <a:lnTo>
                    <a:pt x="1345" y="2015"/>
                  </a:lnTo>
                  <a:lnTo>
                    <a:pt x="1349" y="1945"/>
                  </a:lnTo>
                  <a:lnTo>
                    <a:pt x="1347" y="1877"/>
                  </a:lnTo>
                  <a:lnTo>
                    <a:pt x="1341" y="1808"/>
                  </a:lnTo>
                  <a:lnTo>
                    <a:pt x="1329" y="1741"/>
                  </a:lnTo>
                  <a:lnTo>
                    <a:pt x="1313" y="1675"/>
                  </a:lnTo>
                  <a:lnTo>
                    <a:pt x="1293" y="1610"/>
                  </a:lnTo>
                  <a:lnTo>
                    <a:pt x="1266" y="1547"/>
                  </a:lnTo>
                  <a:lnTo>
                    <a:pt x="1236" y="1486"/>
                  </a:lnTo>
                  <a:lnTo>
                    <a:pt x="1201" y="1429"/>
                  </a:lnTo>
                  <a:lnTo>
                    <a:pt x="1161" y="1373"/>
                  </a:lnTo>
                  <a:lnTo>
                    <a:pt x="1117" y="1321"/>
                  </a:lnTo>
                  <a:lnTo>
                    <a:pt x="1071" y="1276"/>
                  </a:lnTo>
                  <a:lnTo>
                    <a:pt x="1021" y="1233"/>
                  </a:lnTo>
                  <a:lnTo>
                    <a:pt x="969" y="1195"/>
                  </a:lnTo>
                  <a:lnTo>
                    <a:pt x="915" y="1162"/>
                  </a:lnTo>
                  <a:lnTo>
                    <a:pt x="859" y="1134"/>
                  </a:lnTo>
                  <a:lnTo>
                    <a:pt x="801" y="1111"/>
                  </a:lnTo>
                  <a:lnTo>
                    <a:pt x="741" y="1093"/>
                  </a:lnTo>
                  <a:lnTo>
                    <a:pt x="680" y="1080"/>
                  </a:lnTo>
                  <a:lnTo>
                    <a:pt x="617" y="1072"/>
                  </a:lnTo>
                  <a:lnTo>
                    <a:pt x="554" y="1069"/>
                  </a:lnTo>
                  <a:lnTo>
                    <a:pt x="484" y="1072"/>
                  </a:lnTo>
                  <a:lnTo>
                    <a:pt x="416" y="1082"/>
                  </a:lnTo>
                  <a:lnTo>
                    <a:pt x="349" y="1098"/>
                  </a:lnTo>
                  <a:lnTo>
                    <a:pt x="283" y="1120"/>
                  </a:lnTo>
                  <a:lnTo>
                    <a:pt x="220" y="1148"/>
                  </a:lnTo>
                  <a:lnTo>
                    <a:pt x="160" y="1182"/>
                  </a:lnTo>
                  <a:lnTo>
                    <a:pt x="338" y="952"/>
                  </a:lnTo>
                  <a:lnTo>
                    <a:pt x="591" y="812"/>
                  </a:lnTo>
                  <a:lnTo>
                    <a:pt x="738" y="833"/>
                  </a:lnTo>
                  <a:lnTo>
                    <a:pt x="751" y="755"/>
                  </a:lnTo>
                  <a:lnTo>
                    <a:pt x="570" y="556"/>
                  </a:lnTo>
                  <a:lnTo>
                    <a:pt x="500" y="407"/>
                  </a:lnTo>
                  <a:lnTo>
                    <a:pt x="400" y="407"/>
                  </a:lnTo>
                  <a:lnTo>
                    <a:pt x="338" y="367"/>
                  </a:lnTo>
                  <a:lnTo>
                    <a:pt x="203" y="345"/>
                  </a:lnTo>
                  <a:lnTo>
                    <a:pt x="175" y="519"/>
                  </a:lnTo>
                  <a:lnTo>
                    <a:pt x="12" y="484"/>
                  </a:lnTo>
                  <a:lnTo>
                    <a:pt x="0" y="375"/>
                  </a:lnTo>
                  <a:lnTo>
                    <a:pt x="125" y="345"/>
                  </a:lnTo>
                  <a:lnTo>
                    <a:pt x="166" y="151"/>
                  </a:lnTo>
                  <a:lnTo>
                    <a:pt x="291" y="207"/>
                  </a:lnTo>
                  <a:lnTo>
                    <a:pt x="287" y="289"/>
                  </a:lnTo>
                  <a:lnTo>
                    <a:pt x="382" y="332"/>
                  </a:lnTo>
                  <a:lnTo>
                    <a:pt x="445" y="351"/>
                  </a:lnTo>
                  <a:lnTo>
                    <a:pt x="522" y="308"/>
                  </a:lnTo>
                  <a:lnTo>
                    <a:pt x="453" y="220"/>
                  </a:lnTo>
                  <a:lnTo>
                    <a:pt x="313" y="71"/>
                  </a:lnTo>
                  <a:lnTo>
                    <a:pt x="316"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292">
              <a:extLst>
                <a:ext uri="{FF2B5EF4-FFF2-40B4-BE49-F238E27FC236}">
                  <a16:creationId xmlns:a16="http://schemas.microsoft.com/office/drawing/2014/main" id="{9FB23D09-410C-E347-B542-F9DDB00B61E0}"/>
                </a:ext>
              </a:extLst>
            </p:cNvPr>
            <p:cNvSpPr>
              <a:spLocks/>
            </p:cNvSpPr>
            <p:nvPr/>
          </p:nvSpPr>
          <p:spPr bwMode="auto">
            <a:xfrm>
              <a:off x="2786063" y="4497388"/>
              <a:ext cx="30163" cy="26988"/>
            </a:xfrm>
            <a:custGeom>
              <a:avLst/>
              <a:gdLst>
                <a:gd name="T0" fmla="*/ 118 w 208"/>
                <a:gd name="T1" fmla="*/ 0 h 197"/>
                <a:gd name="T2" fmla="*/ 208 w 208"/>
                <a:gd name="T3" fmla="*/ 45 h 197"/>
                <a:gd name="T4" fmla="*/ 186 w 208"/>
                <a:gd name="T5" fmla="*/ 66 h 197"/>
                <a:gd name="T6" fmla="*/ 165 w 208"/>
                <a:gd name="T7" fmla="*/ 89 h 197"/>
                <a:gd name="T8" fmla="*/ 147 w 208"/>
                <a:gd name="T9" fmla="*/ 109 h 197"/>
                <a:gd name="T10" fmla="*/ 130 w 208"/>
                <a:gd name="T11" fmla="*/ 131 h 197"/>
                <a:gd name="T12" fmla="*/ 81 w 208"/>
                <a:gd name="T13" fmla="*/ 132 h 197"/>
                <a:gd name="T14" fmla="*/ 29 w 208"/>
                <a:gd name="T15" fmla="*/ 197 h 197"/>
                <a:gd name="T16" fmla="*/ 0 w 208"/>
                <a:gd name="T17" fmla="*/ 61 h 197"/>
                <a:gd name="T18" fmla="*/ 118 w 208"/>
                <a:gd name="T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197">
                  <a:moveTo>
                    <a:pt x="118" y="0"/>
                  </a:moveTo>
                  <a:lnTo>
                    <a:pt x="208" y="45"/>
                  </a:lnTo>
                  <a:lnTo>
                    <a:pt x="186" y="66"/>
                  </a:lnTo>
                  <a:lnTo>
                    <a:pt x="165" y="89"/>
                  </a:lnTo>
                  <a:lnTo>
                    <a:pt x="147" y="109"/>
                  </a:lnTo>
                  <a:lnTo>
                    <a:pt x="130" y="131"/>
                  </a:lnTo>
                  <a:lnTo>
                    <a:pt x="81" y="132"/>
                  </a:lnTo>
                  <a:lnTo>
                    <a:pt x="29" y="197"/>
                  </a:lnTo>
                  <a:lnTo>
                    <a:pt x="0" y="61"/>
                  </a:lnTo>
                  <a:lnTo>
                    <a:pt x="118"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3" name="Freeform 293">
              <a:extLst>
                <a:ext uri="{FF2B5EF4-FFF2-40B4-BE49-F238E27FC236}">
                  <a16:creationId xmlns:a16="http://schemas.microsoft.com/office/drawing/2014/main" id="{E200454E-C796-2446-A486-01CEB42B8D93}"/>
                </a:ext>
              </a:extLst>
            </p:cNvPr>
            <p:cNvSpPr>
              <a:spLocks/>
            </p:cNvSpPr>
            <p:nvPr/>
          </p:nvSpPr>
          <p:spPr bwMode="auto">
            <a:xfrm>
              <a:off x="2860675" y="4702175"/>
              <a:ext cx="52388" cy="20638"/>
            </a:xfrm>
            <a:custGeom>
              <a:avLst/>
              <a:gdLst>
                <a:gd name="T0" fmla="*/ 368 w 368"/>
                <a:gd name="T1" fmla="*/ 0 h 153"/>
                <a:gd name="T2" fmla="*/ 298 w 368"/>
                <a:gd name="T3" fmla="*/ 38 h 153"/>
                <a:gd name="T4" fmla="*/ 227 w 368"/>
                <a:gd name="T5" fmla="*/ 73 h 153"/>
                <a:gd name="T6" fmla="*/ 152 w 368"/>
                <a:gd name="T7" fmla="*/ 105 h 153"/>
                <a:gd name="T8" fmla="*/ 77 w 368"/>
                <a:gd name="T9" fmla="*/ 131 h 153"/>
                <a:gd name="T10" fmla="*/ 0 w 368"/>
                <a:gd name="T11" fmla="*/ 153 h 153"/>
                <a:gd name="T12" fmla="*/ 28 w 368"/>
                <a:gd name="T13" fmla="*/ 44 h 153"/>
                <a:gd name="T14" fmla="*/ 83 w 368"/>
                <a:gd name="T15" fmla="*/ 5 h 153"/>
                <a:gd name="T16" fmla="*/ 148 w 368"/>
                <a:gd name="T17" fmla="*/ 13 h 153"/>
                <a:gd name="T18" fmla="*/ 215 w 368"/>
                <a:gd name="T19" fmla="*/ 16 h 153"/>
                <a:gd name="T20" fmla="*/ 266 w 368"/>
                <a:gd name="T21" fmla="*/ 14 h 153"/>
                <a:gd name="T22" fmla="*/ 317 w 368"/>
                <a:gd name="T23" fmla="*/ 9 h 153"/>
                <a:gd name="T24" fmla="*/ 368 w 368"/>
                <a:gd name="T25"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68" h="153">
                  <a:moveTo>
                    <a:pt x="368" y="0"/>
                  </a:moveTo>
                  <a:lnTo>
                    <a:pt x="298" y="38"/>
                  </a:lnTo>
                  <a:lnTo>
                    <a:pt x="227" y="73"/>
                  </a:lnTo>
                  <a:lnTo>
                    <a:pt x="152" y="105"/>
                  </a:lnTo>
                  <a:lnTo>
                    <a:pt x="77" y="131"/>
                  </a:lnTo>
                  <a:lnTo>
                    <a:pt x="0" y="153"/>
                  </a:lnTo>
                  <a:lnTo>
                    <a:pt x="28" y="44"/>
                  </a:lnTo>
                  <a:lnTo>
                    <a:pt x="83" y="5"/>
                  </a:lnTo>
                  <a:lnTo>
                    <a:pt x="148" y="13"/>
                  </a:lnTo>
                  <a:lnTo>
                    <a:pt x="215" y="16"/>
                  </a:lnTo>
                  <a:lnTo>
                    <a:pt x="266" y="14"/>
                  </a:lnTo>
                  <a:lnTo>
                    <a:pt x="317" y="9"/>
                  </a:lnTo>
                  <a:lnTo>
                    <a:pt x="368"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4" name="Freeform 294">
              <a:extLst>
                <a:ext uri="{FF2B5EF4-FFF2-40B4-BE49-F238E27FC236}">
                  <a16:creationId xmlns:a16="http://schemas.microsoft.com/office/drawing/2014/main" id="{160F711B-6D3F-7E47-9C64-1442F1A6E881}"/>
                </a:ext>
              </a:extLst>
            </p:cNvPr>
            <p:cNvSpPr>
              <a:spLocks/>
            </p:cNvSpPr>
            <p:nvPr/>
          </p:nvSpPr>
          <p:spPr bwMode="auto">
            <a:xfrm>
              <a:off x="2587625" y="4395788"/>
              <a:ext cx="249238" cy="333375"/>
            </a:xfrm>
            <a:custGeom>
              <a:avLst/>
              <a:gdLst>
                <a:gd name="T0" fmla="*/ 210 w 1723"/>
                <a:gd name="T1" fmla="*/ 95 h 2519"/>
                <a:gd name="T2" fmla="*/ 468 w 1723"/>
                <a:gd name="T3" fmla="*/ 157 h 2519"/>
                <a:gd name="T4" fmla="*/ 884 w 1723"/>
                <a:gd name="T5" fmla="*/ 389 h 2519"/>
                <a:gd name="T6" fmla="*/ 1103 w 1723"/>
                <a:gd name="T7" fmla="*/ 976 h 2519"/>
                <a:gd name="T8" fmla="*/ 1141 w 1723"/>
                <a:gd name="T9" fmla="*/ 862 h 2519"/>
                <a:gd name="T10" fmla="*/ 1389 w 1723"/>
                <a:gd name="T11" fmla="*/ 1094 h 2519"/>
                <a:gd name="T12" fmla="*/ 1344 w 1723"/>
                <a:gd name="T13" fmla="*/ 1213 h 2519"/>
                <a:gd name="T14" fmla="*/ 1316 w 1723"/>
                <a:gd name="T15" fmla="*/ 1341 h 2519"/>
                <a:gd name="T16" fmla="*/ 1307 w 1723"/>
                <a:gd name="T17" fmla="*/ 1472 h 2519"/>
                <a:gd name="T18" fmla="*/ 1317 w 1723"/>
                <a:gd name="T19" fmla="*/ 1609 h 2519"/>
                <a:gd name="T20" fmla="*/ 1346 w 1723"/>
                <a:gd name="T21" fmla="*/ 1741 h 2519"/>
                <a:gd name="T22" fmla="*/ 1394 w 1723"/>
                <a:gd name="T23" fmla="*/ 1865 h 2519"/>
                <a:gd name="T24" fmla="*/ 1459 w 1723"/>
                <a:gd name="T25" fmla="*/ 1979 h 2519"/>
                <a:gd name="T26" fmla="*/ 1541 w 1723"/>
                <a:gd name="T27" fmla="*/ 2083 h 2519"/>
                <a:gd name="T28" fmla="*/ 1628 w 1723"/>
                <a:gd name="T29" fmla="*/ 2165 h 2519"/>
                <a:gd name="T30" fmla="*/ 1723 w 1723"/>
                <a:gd name="T31" fmla="*/ 2230 h 2519"/>
                <a:gd name="T32" fmla="*/ 1714 w 1723"/>
                <a:gd name="T33" fmla="*/ 2268 h 2519"/>
                <a:gd name="T34" fmla="*/ 1708 w 1723"/>
                <a:gd name="T35" fmla="*/ 2294 h 2519"/>
                <a:gd name="T36" fmla="*/ 1706 w 1723"/>
                <a:gd name="T37" fmla="*/ 2304 h 2519"/>
                <a:gd name="T38" fmla="*/ 1659 w 1723"/>
                <a:gd name="T39" fmla="*/ 2513 h 2519"/>
                <a:gd name="T40" fmla="*/ 1530 w 1723"/>
                <a:gd name="T41" fmla="*/ 2519 h 2519"/>
                <a:gd name="T42" fmla="*/ 1338 w 1723"/>
                <a:gd name="T43" fmla="*/ 2506 h 2519"/>
                <a:gd name="T44" fmla="*/ 1154 w 1723"/>
                <a:gd name="T45" fmla="*/ 2468 h 2519"/>
                <a:gd name="T46" fmla="*/ 977 w 1723"/>
                <a:gd name="T47" fmla="*/ 2407 h 2519"/>
                <a:gd name="T48" fmla="*/ 810 w 1723"/>
                <a:gd name="T49" fmla="*/ 2325 h 2519"/>
                <a:gd name="T50" fmla="*/ 656 w 1723"/>
                <a:gd name="T51" fmla="*/ 2222 h 2519"/>
                <a:gd name="T52" fmla="*/ 514 w 1723"/>
                <a:gd name="T53" fmla="*/ 2101 h 2519"/>
                <a:gd name="T54" fmla="*/ 387 w 1723"/>
                <a:gd name="T55" fmla="*/ 1963 h 2519"/>
                <a:gd name="T56" fmla="*/ 274 w 1723"/>
                <a:gd name="T57" fmla="*/ 1809 h 2519"/>
                <a:gd name="T58" fmla="*/ 180 w 1723"/>
                <a:gd name="T59" fmla="*/ 1641 h 2519"/>
                <a:gd name="T60" fmla="*/ 103 w 1723"/>
                <a:gd name="T61" fmla="*/ 1461 h 2519"/>
                <a:gd name="T62" fmla="*/ 47 w 1723"/>
                <a:gd name="T63" fmla="*/ 1270 h 2519"/>
                <a:gd name="T64" fmla="*/ 12 w 1723"/>
                <a:gd name="T65" fmla="*/ 1070 h 2519"/>
                <a:gd name="T66" fmla="*/ 0 w 1723"/>
                <a:gd name="T67" fmla="*/ 862 h 2519"/>
                <a:gd name="T68" fmla="*/ 11 w 1723"/>
                <a:gd name="T69" fmla="*/ 662 h 2519"/>
                <a:gd name="T70" fmla="*/ 44 w 1723"/>
                <a:gd name="T71" fmla="*/ 470 h 2519"/>
                <a:gd name="T72" fmla="*/ 96 w 1723"/>
                <a:gd name="T73" fmla="*/ 285 h 2519"/>
                <a:gd name="T74" fmla="*/ 168 w 1723"/>
                <a:gd name="T75" fmla="*/ 111 h 2519"/>
                <a:gd name="T76" fmla="*/ 320 w 1723"/>
                <a:gd name="T77" fmla="*/ 0 h 2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23" h="2519">
                  <a:moveTo>
                    <a:pt x="320" y="0"/>
                  </a:moveTo>
                  <a:lnTo>
                    <a:pt x="210" y="95"/>
                  </a:lnTo>
                  <a:lnTo>
                    <a:pt x="296" y="157"/>
                  </a:lnTo>
                  <a:lnTo>
                    <a:pt x="468" y="157"/>
                  </a:lnTo>
                  <a:lnTo>
                    <a:pt x="724" y="107"/>
                  </a:lnTo>
                  <a:lnTo>
                    <a:pt x="884" y="389"/>
                  </a:lnTo>
                  <a:lnTo>
                    <a:pt x="884" y="655"/>
                  </a:lnTo>
                  <a:lnTo>
                    <a:pt x="1103" y="976"/>
                  </a:lnTo>
                  <a:lnTo>
                    <a:pt x="1141" y="976"/>
                  </a:lnTo>
                  <a:lnTo>
                    <a:pt x="1141" y="862"/>
                  </a:lnTo>
                  <a:lnTo>
                    <a:pt x="1225" y="1054"/>
                  </a:lnTo>
                  <a:lnTo>
                    <a:pt x="1389" y="1094"/>
                  </a:lnTo>
                  <a:lnTo>
                    <a:pt x="1365" y="1153"/>
                  </a:lnTo>
                  <a:lnTo>
                    <a:pt x="1344" y="1213"/>
                  </a:lnTo>
                  <a:lnTo>
                    <a:pt x="1328" y="1277"/>
                  </a:lnTo>
                  <a:lnTo>
                    <a:pt x="1316" y="1341"/>
                  </a:lnTo>
                  <a:lnTo>
                    <a:pt x="1309" y="1406"/>
                  </a:lnTo>
                  <a:lnTo>
                    <a:pt x="1307" y="1472"/>
                  </a:lnTo>
                  <a:lnTo>
                    <a:pt x="1309" y="1542"/>
                  </a:lnTo>
                  <a:lnTo>
                    <a:pt x="1317" y="1609"/>
                  </a:lnTo>
                  <a:lnTo>
                    <a:pt x="1329" y="1676"/>
                  </a:lnTo>
                  <a:lnTo>
                    <a:pt x="1346" y="1741"/>
                  </a:lnTo>
                  <a:lnTo>
                    <a:pt x="1368" y="1803"/>
                  </a:lnTo>
                  <a:lnTo>
                    <a:pt x="1394" y="1865"/>
                  </a:lnTo>
                  <a:lnTo>
                    <a:pt x="1424" y="1923"/>
                  </a:lnTo>
                  <a:lnTo>
                    <a:pt x="1459" y="1979"/>
                  </a:lnTo>
                  <a:lnTo>
                    <a:pt x="1498" y="2032"/>
                  </a:lnTo>
                  <a:lnTo>
                    <a:pt x="1541" y="2083"/>
                  </a:lnTo>
                  <a:lnTo>
                    <a:pt x="1583" y="2126"/>
                  </a:lnTo>
                  <a:lnTo>
                    <a:pt x="1628" y="2165"/>
                  </a:lnTo>
                  <a:lnTo>
                    <a:pt x="1675" y="2200"/>
                  </a:lnTo>
                  <a:lnTo>
                    <a:pt x="1723" y="2230"/>
                  </a:lnTo>
                  <a:lnTo>
                    <a:pt x="1718" y="2251"/>
                  </a:lnTo>
                  <a:lnTo>
                    <a:pt x="1714" y="2268"/>
                  </a:lnTo>
                  <a:lnTo>
                    <a:pt x="1711" y="2283"/>
                  </a:lnTo>
                  <a:lnTo>
                    <a:pt x="1708" y="2294"/>
                  </a:lnTo>
                  <a:lnTo>
                    <a:pt x="1706" y="2302"/>
                  </a:lnTo>
                  <a:lnTo>
                    <a:pt x="1706" y="2304"/>
                  </a:lnTo>
                  <a:lnTo>
                    <a:pt x="1722" y="2505"/>
                  </a:lnTo>
                  <a:lnTo>
                    <a:pt x="1659" y="2513"/>
                  </a:lnTo>
                  <a:lnTo>
                    <a:pt x="1594" y="2517"/>
                  </a:lnTo>
                  <a:lnTo>
                    <a:pt x="1530" y="2519"/>
                  </a:lnTo>
                  <a:lnTo>
                    <a:pt x="1433" y="2516"/>
                  </a:lnTo>
                  <a:lnTo>
                    <a:pt x="1338" y="2506"/>
                  </a:lnTo>
                  <a:lnTo>
                    <a:pt x="1245" y="2490"/>
                  </a:lnTo>
                  <a:lnTo>
                    <a:pt x="1154" y="2468"/>
                  </a:lnTo>
                  <a:lnTo>
                    <a:pt x="1064" y="2441"/>
                  </a:lnTo>
                  <a:lnTo>
                    <a:pt x="977" y="2407"/>
                  </a:lnTo>
                  <a:lnTo>
                    <a:pt x="893" y="2369"/>
                  </a:lnTo>
                  <a:lnTo>
                    <a:pt x="810" y="2325"/>
                  </a:lnTo>
                  <a:lnTo>
                    <a:pt x="732" y="2276"/>
                  </a:lnTo>
                  <a:lnTo>
                    <a:pt x="656" y="2222"/>
                  </a:lnTo>
                  <a:lnTo>
                    <a:pt x="583" y="2164"/>
                  </a:lnTo>
                  <a:lnTo>
                    <a:pt x="514" y="2101"/>
                  </a:lnTo>
                  <a:lnTo>
                    <a:pt x="448" y="2034"/>
                  </a:lnTo>
                  <a:lnTo>
                    <a:pt x="387" y="1963"/>
                  </a:lnTo>
                  <a:lnTo>
                    <a:pt x="328" y="1888"/>
                  </a:lnTo>
                  <a:lnTo>
                    <a:pt x="274" y="1809"/>
                  </a:lnTo>
                  <a:lnTo>
                    <a:pt x="225" y="1727"/>
                  </a:lnTo>
                  <a:lnTo>
                    <a:pt x="180" y="1641"/>
                  </a:lnTo>
                  <a:lnTo>
                    <a:pt x="139" y="1553"/>
                  </a:lnTo>
                  <a:lnTo>
                    <a:pt x="103" y="1461"/>
                  </a:lnTo>
                  <a:lnTo>
                    <a:pt x="72" y="1367"/>
                  </a:lnTo>
                  <a:lnTo>
                    <a:pt x="47" y="1270"/>
                  </a:lnTo>
                  <a:lnTo>
                    <a:pt x="27" y="1171"/>
                  </a:lnTo>
                  <a:lnTo>
                    <a:pt x="12" y="1070"/>
                  </a:lnTo>
                  <a:lnTo>
                    <a:pt x="3" y="968"/>
                  </a:lnTo>
                  <a:lnTo>
                    <a:pt x="0" y="862"/>
                  </a:lnTo>
                  <a:lnTo>
                    <a:pt x="3" y="761"/>
                  </a:lnTo>
                  <a:lnTo>
                    <a:pt x="11" y="662"/>
                  </a:lnTo>
                  <a:lnTo>
                    <a:pt x="25" y="565"/>
                  </a:lnTo>
                  <a:lnTo>
                    <a:pt x="44" y="470"/>
                  </a:lnTo>
                  <a:lnTo>
                    <a:pt x="68" y="376"/>
                  </a:lnTo>
                  <a:lnTo>
                    <a:pt x="96" y="285"/>
                  </a:lnTo>
                  <a:lnTo>
                    <a:pt x="131" y="197"/>
                  </a:lnTo>
                  <a:lnTo>
                    <a:pt x="168" y="111"/>
                  </a:lnTo>
                  <a:lnTo>
                    <a:pt x="210" y="27"/>
                  </a:lnTo>
                  <a:lnTo>
                    <a:pt x="32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5" name="Freeform 295">
              <a:extLst>
                <a:ext uri="{FF2B5EF4-FFF2-40B4-BE49-F238E27FC236}">
                  <a16:creationId xmlns:a16="http://schemas.microsoft.com/office/drawing/2014/main" id="{FC1D6C90-2353-E743-9C61-D963F6A84007}"/>
                </a:ext>
              </a:extLst>
            </p:cNvPr>
            <p:cNvSpPr>
              <a:spLocks noEditPoints="1"/>
            </p:cNvSpPr>
            <p:nvPr/>
          </p:nvSpPr>
          <p:spPr bwMode="auto">
            <a:xfrm>
              <a:off x="2638425" y="4291013"/>
              <a:ext cx="263525" cy="79375"/>
            </a:xfrm>
            <a:custGeom>
              <a:avLst/>
              <a:gdLst>
                <a:gd name="T0" fmla="*/ 782 w 1831"/>
                <a:gd name="T1" fmla="*/ 179 h 603"/>
                <a:gd name="T2" fmla="*/ 779 w 1831"/>
                <a:gd name="T3" fmla="*/ 185 h 603"/>
                <a:gd name="T4" fmla="*/ 773 w 1831"/>
                <a:gd name="T5" fmla="*/ 194 h 603"/>
                <a:gd name="T6" fmla="*/ 763 w 1831"/>
                <a:gd name="T7" fmla="*/ 204 h 603"/>
                <a:gd name="T8" fmla="*/ 750 w 1831"/>
                <a:gd name="T9" fmla="*/ 214 h 603"/>
                <a:gd name="T10" fmla="*/ 737 w 1831"/>
                <a:gd name="T11" fmla="*/ 225 h 603"/>
                <a:gd name="T12" fmla="*/ 724 w 1831"/>
                <a:gd name="T13" fmla="*/ 235 h 603"/>
                <a:gd name="T14" fmla="*/ 711 w 1831"/>
                <a:gd name="T15" fmla="*/ 246 h 603"/>
                <a:gd name="T16" fmla="*/ 699 w 1831"/>
                <a:gd name="T17" fmla="*/ 254 h 603"/>
                <a:gd name="T18" fmla="*/ 690 w 1831"/>
                <a:gd name="T19" fmla="*/ 261 h 603"/>
                <a:gd name="T20" fmla="*/ 683 w 1831"/>
                <a:gd name="T21" fmla="*/ 266 h 603"/>
                <a:gd name="T22" fmla="*/ 681 w 1831"/>
                <a:gd name="T23" fmla="*/ 267 h 603"/>
                <a:gd name="T24" fmla="*/ 782 w 1831"/>
                <a:gd name="T25" fmla="*/ 331 h 603"/>
                <a:gd name="T26" fmla="*/ 990 w 1831"/>
                <a:gd name="T27" fmla="*/ 271 h 603"/>
                <a:gd name="T28" fmla="*/ 941 w 1831"/>
                <a:gd name="T29" fmla="*/ 179 h 603"/>
                <a:gd name="T30" fmla="*/ 851 w 1831"/>
                <a:gd name="T31" fmla="*/ 210 h 603"/>
                <a:gd name="T32" fmla="*/ 782 w 1831"/>
                <a:gd name="T33" fmla="*/ 179 h 603"/>
                <a:gd name="T34" fmla="*/ 1401 w 1831"/>
                <a:gd name="T35" fmla="*/ 72 h 603"/>
                <a:gd name="T36" fmla="*/ 1244 w 1831"/>
                <a:gd name="T37" fmla="*/ 166 h 603"/>
                <a:gd name="T38" fmla="*/ 1155 w 1831"/>
                <a:gd name="T39" fmla="*/ 226 h 603"/>
                <a:gd name="T40" fmla="*/ 1217 w 1831"/>
                <a:gd name="T41" fmla="*/ 270 h 603"/>
                <a:gd name="T42" fmla="*/ 1356 w 1831"/>
                <a:gd name="T43" fmla="*/ 255 h 603"/>
                <a:gd name="T44" fmla="*/ 1502 w 1831"/>
                <a:gd name="T45" fmla="*/ 135 h 603"/>
                <a:gd name="T46" fmla="*/ 1401 w 1831"/>
                <a:gd name="T47" fmla="*/ 72 h 603"/>
                <a:gd name="T48" fmla="*/ 1180 w 1831"/>
                <a:gd name="T49" fmla="*/ 0 h 603"/>
                <a:gd name="T50" fmla="*/ 1180 w 1831"/>
                <a:gd name="T51" fmla="*/ 0 h 603"/>
                <a:gd name="T52" fmla="*/ 1267 w 1831"/>
                <a:gd name="T53" fmla="*/ 4 h 603"/>
                <a:gd name="T54" fmla="*/ 1352 w 1831"/>
                <a:gd name="T55" fmla="*/ 11 h 603"/>
                <a:gd name="T56" fmla="*/ 1436 w 1831"/>
                <a:gd name="T57" fmla="*/ 24 h 603"/>
                <a:gd name="T58" fmla="*/ 1519 w 1831"/>
                <a:gd name="T59" fmla="*/ 43 h 603"/>
                <a:gd name="T60" fmla="*/ 1600 w 1831"/>
                <a:gd name="T61" fmla="*/ 66 h 603"/>
                <a:gd name="T62" fmla="*/ 1679 w 1831"/>
                <a:gd name="T63" fmla="*/ 93 h 603"/>
                <a:gd name="T64" fmla="*/ 1756 w 1831"/>
                <a:gd name="T65" fmla="*/ 124 h 603"/>
                <a:gd name="T66" fmla="*/ 1831 w 1831"/>
                <a:gd name="T67" fmla="*/ 160 h 603"/>
                <a:gd name="T68" fmla="*/ 1776 w 1831"/>
                <a:gd name="T69" fmla="*/ 169 h 603"/>
                <a:gd name="T70" fmla="*/ 1626 w 1831"/>
                <a:gd name="T71" fmla="*/ 145 h 603"/>
                <a:gd name="T72" fmla="*/ 1521 w 1831"/>
                <a:gd name="T73" fmla="*/ 221 h 603"/>
                <a:gd name="T74" fmla="*/ 1445 w 1831"/>
                <a:gd name="T75" fmla="*/ 311 h 603"/>
                <a:gd name="T76" fmla="*/ 1171 w 1831"/>
                <a:gd name="T77" fmla="*/ 338 h 603"/>
                <a:gd name="T78" fmla="*/ 1059 w 1831"/>
                <a:gd name="T79" fmla="*/ 319 h 603"/>
                <a:gd name="T80" fmla="*/ 981 w 1831"/>
                <a:gd name="T81" fmla="*/ 449 h 603"/>
                <a:gd name="T82" fmla="*/ 757 w 1831"/>
                <a:gd name="T83" fmla="*/ 463 h 603"/>
                <a:gd name="T84" fmla="*/ 616 w 1831"/>
                <a:gd name="T85" fmla="*/ 420 h 603"/>
                <a:gd name="T86" fmla="*/ 490 w 1831"/>
                <a:gd name="T87" fmla="*/ 494 h 603"/>
                <a:gd name="T88" fmla="*/ 218 w 1831"/>
                <a:gd name="T89" fmla="*/ 535 h 603"/>
                <a:gd name="T90" fmla="*/ 0 w 1831"/>
                <a:gd name="T91" fmla="*/ 603 h 603"/>
                <a:gd name="T92" fmla="*/ 0 w 1831"/>
                <a:gd name="T93" fmla="*/ 603 h 603"/>
                <a:gd name="T94" fmla="*/ 58 w 1831"/>
                <a:gd name="T95" fmla="*/ 531 h 603"/>
                <a:gd name="T96" fmla="*/ 120 w 1831"/>
                <a:gd name="T97" fmla="*/ 463 h 603"/>
                <a:gd name="T98" fmla="*/ 185 w 1831"/>
                <a:gd name="T99" fmla="*/ 399 h 603"/>
                <a:gd name="T100" fmla="*/ 253 w 1831"/>
                <a:gd name="T101" fmla="*/ 338 h 603"/>
                <a:gd name="T102" fmla="*/ 325 w 1831"/>
                <a:gd name="T103" fmla="*/ 283 h 603"/>
                <a:gd name="T104" fmla="*/ 400 w 1831"/>
                <a:gd name="T105" fmla="*/ 232 h 603"/>
                <a:gd name="T106" fmla="*/ 477 w 1831"/>
                <a:gd name="T107" fmla="*/ 185 h 603"/>
                <a:gd name="T108" fmla="*/ 558 w 1831"/>
                <a:gd name="T109" fmla="*/ 144 h 603"/>
                <a:gd name="T110" fmla="*/ 640 w 1831"/>
                <a:gd name="T111" fmla="*/ 107 h 603"/>
                <a:gd name="T112" fmla="*/ 725 w 1831"/>
                <a:gd name="T113" fmla="*/ 75 h 603"/>
                <a:gd name="T114" fmla="*/ 813 w 1831"/>
                <a:gd name="T115" fmla="*/ 49 h 603"/>
                <a:gd name="T116" fmla="*/ 902 w 1831"/>
                <a:gd name="T117" fmla="*/ 27 h 603"/>
                <a:gd name="T118" fmla="*/ 992 w 1831"/>
                <a:gd name="T119" fmla="*/ 13 h 603"/>
                <a:gd name="T120" fmla="*/ 1086 w 1831"/>
                <a:gd name="T121" fmla="*/ 4 h 603"/>
                <a:gd name="T122" fmla="*/ 1180 w 1831"/>
                <a:gd name="T123" fmla="*/ 0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831" h="603">
                  <a:moveTo>
                    <a:pt x="782" y="179"/>
                  </a:moveTo>
                  <a:lnTo>
                    <a:pt x="779" y="185"/>
                  </a:lnTo>
                  <a:lnTo>
                    <a:pt x="773" y="194"/>
                  </a:lnTo>
                  <a:lnTo>
                    <a:pt x="763" y="204"/>
                  </a:lnTo>
                  <a:lnTo>
                    <a:pt x="750" y="214"/>
                  </a:lnTo>
                  <a:lnTo>
                    <a:pt x="737" y="225"/>
                  </a:lnTo>
                  <a:lnTo>
                    <a:pt x="724" y="235"/>
                  </a:lnTo>
                  <a:lnTo>
                    <a:pt x="711" y="246"/>
                  </a:lnTo>
                  <a:lnTo>
                    <a:pt x="699" y="254"/>
                  </a:lnTo>
                  <a:lnTo>
                    <a:pt x="690" y="261"/>
                  </a:lnTo>
                  <a:lnTo>
                    <a:pt x="683" y="266"/>
                  </a:lnTo>
                  <a:lnTo>
                    <a:pt x="681" y="267"/>
                  </a:lnTo>
                  <a:lnTo>
                    <a:pt x="782" y="331"/>
                  </a:lnTo>
                  <a:lnTo>
                    <a:pt x="990" y="271"/>
                  </a:lnTo>
                  <a:lnTo>
                    <a:pt x="941" y="179"/>
                  </a:lnTo>
                  <a:lnTo>
                    <a:pt x="851" y="210"/>
                  </a:lnTo>
                  <a:lnTo>
                    <a:pt x="782" y="179"/>
                  </a:lnTo>
                  <a:close/>
                  <a:moveTo>
                    <a:pt x="1401" y="72"/>
                  </a:moveTo>
                  <a:lnTo>
                    <a:pt x="1244" y="166"/>
                  </a:lnTo>
                  <a:lnTo>
                    <a:pt x="1155" y="226"/>
                  </a:lnTo>
                  <a:lnTo>
                    <a:pt x="1217" y="270"/>
                  </a:lnTo>
                  <a:lnTo>
                    <a:pt x="1356" y="255"/>
                  </a:lnTo>
                  <a:lnTo>
                    <a:pt x="1502" y="135"/>
                  </a:lnTo>
                  <a:lnTo>
                    <a:pt x="1401" y="72"/>
                  </a:lnTo>
                  <a:close/>
                  <a:moveTo>
                    <a:pt x="1180" y="0"/>
                  </a:moveTo>
                  <a:lnTo>
                    <a:pt x="1180" y="0"/>
                  </a:lnTo>
                  <a:lnTo>
                    <a:pt x="1267" y="4"/>
                  </a:lnTo>
                  <a:lnTo>
                    <a:pt x="1352" y="11"/>
                  </a:lnTo>
                  <a:lnTo>
                    <a:pt x="1436" y="24"/>
                  </a:lnTo>
                  <a:lnTo>
                    <a:pt x="1519" y="43"/>
                  </a:lnTo>
                  <a:lnTo>
                    <a:pt x="1600" y="66"/>
                  </a:lnTo>
                  <a:lnTo>
                    <a:pt x="1679" y="93"/>
                  </a:lnTo>
                  <a:lnTo>
                    <a:pt x="1756" y="124"/>
                  </a:lnTo>
                  <a:lnTo>
                    <a:pt x="1831" y="160"/>
                  </a:lnTo>
                  <a:lnTo>
                    <a:pt x="1776" y="169"/>
                  </a:lnTo>
                  <a:lnTo>
                    <a:pt x="1626" y="145"/>
                  </a:lnTo>
                  <a:lnTo>
                    <a:pt x="1521" y="221"/>
                  </a:lnTo>
                  <a:lnTo>
                    <a:pt x="1445" y="311"/>
                  </a:lnTo>
                  <a:lnTo>
                    <a:pt x="1171" y="338"/>
                  </a:lnTo>
                  <a:lnTo>
                    <a:pt x="1059" y="319"/>
                  </a:lnTo>
                  <a:lnTo>
                    <a:pt x="981" y="449"/>
                  </a:lnTo>
                  <a:lnTo>
                    <a:pt x="757" y="463"/>
                  </a:lnTo>
                  <a:lnTo>
                    <a:pt x="616" y="420"/>
                  </a:lnTo>
                  <a:lnTo>
                    <a:pt x="490" y="494"/>
                  </a:lnTo>
                  <a:lnTo>
                    <a:pt x="218" y="535"/>
                  </a:lnTo>
                  <a:lnTo>
                    <a:pt x="0" y="603"/>
                  </a:lnTo>
                  <a:lnTo>
                    <a:pt x="0" y="603"/>
                  </a:lnTo>
                  <a:lnTo>
                    <a:pt x="58" y="531"/>
                  </a:lnTo>
                  <a:lnTo>
                    <a:pt x="120" y="463"/>
                  </a:lnTo>
                  <a:lnTo>
                    <a:pt x="185" y="399"/>
                  </a:lnTo>
                  <a:lnTo>
                    <a:pt x="253" y="338"/>
                  </a:lnTo>
                  <a:lnTo>
                    <a:pt x="325" y="283"/>
                  </a:lnTo>
                  <a:lnTo>
                    <a:pt x="400" y="232"/>
                  </a:lnTo>
                  <a:lnTo>
                    <a:pt x="477" y="185"/>
                  </a:lnTo>
                  <a:lnTo>
                    <a:pt x="558" y="144"/>
                  </a:lnTo>
                  <a:lnTo>
                    <a:pt x="640" y="107"/>
                  </a:lnTo>
                  <a:lnTo>
                    <a:pt x="725" y="75"/>
                  </a:lnTo>
                  <a:lnTo>
                    <a:pt x="813" y="49"/>
                  </a:lnTo>
                  <a:lnTo>
                    <a:pt x="902" y="27"/>
                  </a:lnTo>
                  <a:lnTo>
                    <a:pt x="992" y="13"/>
                  </a:lnTo>
                  <a:lnTo>
                    <a:pt x="1086" y="4"/>
                  </a:lnTo>
                  <a:lnTo>
                    <a:pt x="1180" y="0"/>
                  </a:lnTo>
                  <a:close/>
                </a:path>
              </a:pathLst>
            </a:custGeom>
            <a:solidFill>
              <a:schemeClr val="accent5">
                <a:lumMod val="60000"/>
                <a:lumOff val="4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43" name="Group 81">
            <a:extLst>
              <a:ext uri="{FF2B5EF4-FFF2-40B4-BE49-F238E27FC236}">
                <a16:creationId xmlns:a16="http://schemas.microsoft.com/office/drawing/2014/main" id="{70D66CDE-F17D-E047-AA1C-673BA1A6F731}"/>
              </a:ext>
            </a:extLst>
          </p:cNvPr>
          <p:cNvGrpSpPr/>
          <p:nvPr/>
        </p:nvGrpSpPr>
        <p:grpSpPr>
          <a:xfrm>
            <a:off x="1020169" y="2226612"/>
            <a:ext cx="360000" cy="360000"/>
            <a:chOff x="9209088" y="5059363"/>
            <a:chExt cx="300038" cy="441324"/>
          </a:xfrm>
          <a:solidFill>
            <a:schemeClr val="accent1"/>
          </a:solidFill>
        </p:grpSpPr>
        <p:sp>
          <p:nvSpPr>
            <p:cNvPr id="44" name="Freeform 412">
              <a:extLst>
                <a:ext uri="{FF2B5EF4-FFF2-40B4-BE49-F238E27FC236}">
                  <a16:creationId xmlns:a16="http://schemas.microsoft.com/office/drawing/2014/main" id="{AA45CD82-918C-C744-985E-87DD7D780672}"/>
                </a:ext>
              </a:extLst>
            </p:cNvPr>
            <p:cNvSpPr>
              <a:spLocks/>
            </p:cNvSpPr>
            <p:nvPr/>
          </p:nvSpPr>
          <p:spPr bwMode="auto">
            <a:xfrm>
              <a:off x="9313863" y="5059363"/>
              <a:ext cx="90488" cy="90487"/>
            </a:xfrm>
            <a:custGeom>
              <a:avLst/>
              <a:gdLst>
                <a:gd name="T0" fmla="*/ 343 w 686"/>
                <a:gd name="T1" fmla="*/ 0 h 686"/>
                <a:gd name="T2" fmla="*/ 390 w 686"/>
                <a:gd name="T3" fmla="*/ 3 h 686"/>
                <a:gd name="T4" fmla="*/ 435 w 686"/>
                <a:gd name="T5" fmla="*/ 12 h 686"/>
                <a:gd name="T6" fmla="*/ 477 w 686"/>
                <a:gd name="T7" fmla="*/ 27 h 686"/>
                <a:gd name="T8" fmla="*/ 517 w 686"/>
                <a:gd name="T9" fmla="*/ 46 h 686"/>
                <a:gd name="T10" fmla="*/ 553 w 686"/>
                <a:gd name="T11" fmla="*/ 71 h 686"/>
                <a:gd name="T12" fmla="*/ 586 w 686"/>
                <a:gd name="T13" fmla="*/ 100 h 686"/>
                <a:gd name="T14" fmla="*/ 615 w 686"/>
                <a:gd name="T15" fmla="*/ 133 h 686"/>
                <a:gd name="T16" fmla="*/ 640 w 686"/>
                <a:gd name="T17" fmla="*/ 169 h 686"/>
                <a:gd name="T18" fmla="*/ 659 w 686"/>
                <a:gd name="T19" fmla="*/ 209 h 686"/>
                <a:gd name="T20" fmla="*/ 674 w 686"/>
                <a:gd name="T21" fmla="*/ 251 h 686"/>
                <a:gd name="T22" fmla="*/ 683 w 686"/>
                <a:gd name="T23" fmla="*/ 296 h 686"/>
                <a:gd name="T24" fmla="*/ 686 w 686"/>
                <a:gd name="T25" fmla="*/ 342 h 686"/>
                <a:gd name="T26" fmla="*/ 683 w 686"/>
                <a:gd name="T27" fmla="*/ 389 h 686"/>
                <a:gd name="T28" fmla="*/ 674 w 686"/>
                <a:gd name="T29" fmla="*/ 434 h 686"/>
                <a:gd name="T30" fmla="*/ 659 w 686"/>
                <a:gd name="T31" fmla="*/ 476 h 686"/>
                <a:gd name="T32" fmla="*/ 640 w 686"/>
                <a:gd name="T33" fmla="*/ 516 h 686"/>
                <a:gd name="T34" fmla="*/ 615 w 686"/>
                <a:gd name="T35" fmla="*/ 552 h 686"/>
                <a:gd name="T36" fmla="*/ 586 w 686"/>
                <a:gd name="T37" fmla="*/ 585 h 686"/>
                <a:gd name="T38" fmla="*/ 553 w 686"/>
                <a:gd name="T39" fmla="*/ 614 h 686"/>
                <a:gd name="T40" fmla="*/ 517 w 686"/>
                <a:gd name="T41" fmla="*/ 639 h 686"/>
                <a:gd name="T42" fmla="*/ 477 w 686"/>
                <a:gd name="T43" fmla="*/ 659 h 686"/>
                <a:gd name="T44" fmla="*/ 435 w 686"/>
                <a:gd name="T45" fmla="*/ 674 h 686"/>
                <a:gd name="T46" fmla="*/ 390 w 686"/>
                <a:gd name="T47" fmla="*/ 682 h 686"/>
                <a:gd name="T48" fmla="*/ 343 w 686"/>
                <a:gd name="T49" fmla="*/ 686 h 686"/>
                <a:gd name="T50" fmla="*/ 296 w 686"/>
                <a:gd name="T51" fmla="*/ 682 h 686"/>
                <a:gd name="T52" fmla="*/ 252 w 686"/>
                <a:gd name="T53" fmla="*/ 674 h 686"/>
                <a:gd name="T54" fmla="*/ 210 w 686"/>
                <a:gd name="T55" fmla="*/ 659 h 686"/>
                <a:gd name="T56" fmla="*/ 170 w 686"/>
                <a:gd name="T57" fmla="*/ 639 h 686"/>
                <a:gd name="T58" fmla="*/ 134 w 686"/>
                <a:gd name="T59" fmla="*/ 614 h 686"/>
                <a:gd name="T60" fmla="*/ 101 w 686"/>
                <a:gd name="T61" fmla="*/ 585 h 686"/>
                <a:gd name="T62" fmla="*/ 72 w 686"/>
                <a:gd name="T63" fmla="*/ 552 h 686"/>
                <a:gd name="T64" fmla="*/ 48 w 686"/>
                <a:gd name="T65" fmla="*/ 516 h 686"/>
                <a:gd name="T66" fmla="*/ 27 w 686"/>
                <a:gd name="T67" fmla="*/ 476 h 686"/>
                <a:gd name="T68" fmla="*/ 13 w 686"/>
                <a:gd name="T69" fmla="*/ 434 h 686"/>
                <a:gd name="T70" fmla="*/ 4 w 686"/>
                <a:gd name="T71" fmla="*/ 389 h 686"/>
                <a:gd name="T72" fmla="*/ 0 w 686"/>
                <a:gd name="T73" fmla="*/ 342 h 686"/>
                <a:gd name="T74" fmla="*/ 4 w 686"/>
                <a:gd name="T75" fmla="*/ 296 h 686"/>
                <a:gd name="T76" fmla="*/ 13 w 686"/>
                <a:gd name="T77" fmla="*/ 251 h 686"/>
                <a:gd name="T78" fmla="*/ 27 w 686"/>
                <a:gd name="T79" fmla="*/ 209 h 686"/>
                <a:gd name="T80" fmla="*/ 48 w 686"/>
                <a:gd name="T81" fmla="*/ 169 h 686"/>
                <a:gd name="T82" fmla="*/ 72 w 686"/>
                <a:gd name="T83" fmla="*/ 133 h 686"/>
                <a:gd name="T84" fmla="*/ 101 w 686"/>
                <a:gd name="T85" fmla="*/ 100 h 686"/>
                <a:gd name="T86" fmla="*/ 134 w 686"/>
                <a:gd name="T87" fmla="*/ 71 h 686"/>
                <a:gd name="T88" fmla="*/ 170 w 686"/>
                <a:gd name="T89" fmla="*/ 46 h 686"/>
                <a:gd name="T90" fmla="*/ 210 w 686"/>
                <a:gd name="T91" fmla="*/ 27 h 686"/>
                <a:gd name="T92" fmla="*/ 252 w 686"/>
                <a:gd name="T93" fmla="*/ 12 h 686"/>
                <a:gd name="T94" fmla="*/ 296 w 686"/>
                <a:gd name="T95" fmla="*/ 3 h 686"/>
                <a:gd name="T96" fmla="*/ 343 w 686"/>
                <a:gd name="T9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6" h="686">
                  <a:moveTo>
                    <a:pt x="343" y="0"/>
                  </a:moveTo>
                  <a:lnTo>
                    <a:pt x="390" y="3"/>
                  </a:lnTo>
                  <a:lnTo>
                    <a:pt x="435" y="12"/>
                  </a:lnTo>
                  <a:lnTo>
                    <a:pt x="477" y="27"/>
                  </a:lnTo>
                  <a:lnTo>
                    <a:pt x="517" y="46"/>
                  </a:lnTo>
                  <a:lnTo>
                    <a:pt x="553" y="71"/>
                  </a:lnTo>
                  <a:lnTo>
                    <a:pt x="586" y="100"/>
                  </a:lnTo>
                  <a:lnTo>
                    <a:pt x="615" y="133"/>
                  </a:lnTo>
                  <a:lnTo>
                    <a:pt x="640" y="169"/>
                  </a:lnTo>
                  <a:lnTo>
                    <a:pt x="659" y="209"/>
                  </a:lnTo>
                  <a:lnTo>
                    <a:pt x="674" y="251"/>
                  </a:lnTo>
                  <a:lnTo>
                    <a:pt x="683" y="296"/>
                  </a:lnTo>
                  <a:lnTo>
                    <a:pt x="686" y="342"/>
                  </a:lnTo>
                  <a:lnTo>
                    <a:pt x="683" y="389"/>
                  </a:lnTo>
                  <a:lnTo>
                    <a:pt x="674" y="434"/>
                  </a:lnTo>
                  <a:lnTo>
                    <a:pt x="659" y="476"/>
                  </a:lnTo>
                  <a:lnTo>
                    <a:pt x="640" y="516"/>
                  </a:lnTo>
                  <a:lnTo>
                    <a:pt x="615" y="552"/>
                  </a:lnTo>
                  <a:lnTo>
                    <a:pt x="586" y="585"/>
                  </a:lnTo>
                  <a:lnTo>
                    <a:pt x="553" y="614"/>
                  </a:lnTo>
                  <a:lnTo>
                    <a:pt x="517" y="639"/>
                  </a:lnTo>
                  <a:lnTo>
                    <a:pt x="477" y="659"/>
                  </a:lnTo>
                  <a:lnTo>
                    <a:pt x="435" y="674"/>
                  </a:lnTo>
                  <a:lnTo>
                    <a:pt x="390" y="682"/>
                  </a:lnTo>
                  <a:lnTo>
                    <a:pt x="343" y="686"/>
                  </a:lnTo>
                  <a:lnTo>
                    <a:pt x="296" y="682"/>
                  </a:lnTo>
                  <a:lnTo>
                    <a:pt x="252" y="674"/>
                  </a:lnTo>
                  <a:lnTo>
                    <a:pt x="210" y="659"/>
                  </a:lnTo>
                  <a:lnTo>
                    <a:pt x="170" y="639"/>
                  </a:lnTo>
                  <a:lnTo>
                    <a:pt x="134" y="614"/>
                  </a:lnTo>
                  <a:lnTo>
                    <a:pt x="101" y="585"/>
                  </a:lnTo>
                  <a:lnTo>
                    <a:pt x="72" y="552"/>
                  </a:lnTo>
                  <a:lnTo>
                    <a:pt x="48" y="516"/>
                  </a:lnTo>
                  <a:lnTo>
                    <a:pt x="27" y="476"/>
                  </a:lnTo>
                  <a:lnTo>
                    <a:pt x="13" y="434"/>
                  </a:lnTo>
                  <a:lnTo>
                    <a:pt x="4" y="389"/>
                  </a:lnTo>
                  <a:lnTo>
                    <a:pt x="0" y="342"/>
                  </a:lnTo>
                  <a:lnTo>
                    <a:pt x="4" y="296"/>
                  </a:lnTo>
                  <a:lnTo>
                    <a:pt x="13" y="251"/>
                  </a:lnTo>
                  <a:lnTo>
                    <a:pt x="27" y="209"/>
                  </a:lnTo>
                  <a:lnTo>
                    <a:pt x="48" y="169"/>
                  </a:lnTo>
                  <a:lnTo>
                    <a:pt x="72" y="133"/>
                  </a:lnTo>
                  <a:lnTo>
                    <a:pt x="101" y="100"/>
                  </a:lnTo>
                  <a:lnTo>
                    <a:pt x="134" y="71"/>
                  </a:lnTo>
                  <a:lnTo>
                    <a:pt x="170" y="46"/>
                  </a:lnTo>
                  <a:lnTo>
                    <a:pt x="210" y="27"/>
                  </a:lnTo>
                  <a:lnTo>
                    <a:pt x="252" y="12"/>
                  </a:lnTo>
                  <a:lnTo>
                    <a:pt x="296" y="3"/>
                  </a:lnTo>
                  <a:lnTo>
                    <a:pt x="34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413">
              <a:extLst>
                <a:ext uri="{FF2B5EF4-FFF2-40B4-BE49-F238E27FC236}">
                  <a16:creationId xmlns:a16="http://schemas.microsoft.com/office/drawing/2014/main" id="{FD63E93E-75F7-494F-AA9B-0607C1812D93}"/>
                </a:ext>
              </a:extLst>
            </p:cNvPr>
            <p:cNvSpPr>
              <a:spLocks/>
            </p:cNvSpPr>
            <p:nvPr/>
          </p:nvSpPr>
          <p:spPr bwMode="auto">
            <a:xfrm>
              <a:off x="9288463" y="5156200"/>
              <a:ext cx="141288" cy="344487"/>
            </a:xfrm>
            <a:custGeom>
              <a:avLst/>
              <a:gdLst>
                <a:gd name="T0" fmla="*/ 925 w 1073"/>
                <a:gd name="T1" fmla="*/ 1 h 2605"/>
                <a:gd name="T2" fmla="*/ 982 w 1073"/>
                <a:gd name="T3" fmla="*/ 12 h 2605"/>
                <a:gd name="T4" fmla="*/ 1029 w 1073"/>
                <a:gd name="T5" fmla="*/ 45 h 2605"/>
                <a:gd name="T6" fmla="*/ 1061 w 1073"/>
                <a:gd name="T7" fmla="*/ 91 h 2605"/>
                <a:gd name="T8" fmla="*/ 1073 w 1073"/>
                <a:gd name="T9" fmla="*/ 149 h 2605"/>
                <a:gd name="T10" fmla="*/ 1069 w 1073"/>
                <a:gd name="T11" fmla="*/ 1419 h 2605"/>
                <a:gd name="T12" fmla="*/ 1048 w 1073"/>
                <a:gd name="T13" fmla="*/ 1472 h 2605"/>
                <a:gd name="T14" fmla="*/ 1007 w 1073"/>
                <a:gd name="T15" fmla="*/ 1512 h 2605"/>
                <a:gd name="T16" fmla="*/ 954 w 1073"/>
                <a:gd name="T17" fmla="*/ 1535 h 2605"/>
                <a:gd name="T18" fmla="*/ 900 w 1073"/>
                <a:gd name="T19" fmla="*/ 1536 h 2605"/>
                <a:gd name="T20" fmla="*/ 854 w 1073"/>
                <a:gd name="T21" fmla="*/ 1520 h 2605"/>
                <a:gd name="T22" fmla="*/ 835 w 1073"/>
                <a:gd name="T23" fmla="*/ 2456 h 2605"/>
                <a:gd name="T24" fmla="*/ 824 w 1073"/>
                <a:gd name="T25" fmla="*/ 2515 h 2605"/>
                <a:gd name="T26" fmla="*/ 792 w 1073"/>
                <a:gd name="T27" fmla="*/ 2561 h 2605"/>
                <a:gd name="T28" fmla="*/ 744 w 1073"/>
                <a:gd name="T29" fmla="*/ 2593 h 2605"/>
                <a:gd name="T30" fmla="*/ 687 w 1073"/>
                <a:gd name="T31" fmla="*/ 2605 h 2605"/>
                <a:gd name="T32" fmla="*/ 629 w 1073"/>
                <a:gd name="T33" fmla="*/ 2593 h 2605"/>
                <a:gd name="T34" fmla="*/ 582 w 1073"/>
                <a:gd name="T35" fmla="*/ 2561 h 2605"/>
                <a:gd name="T36" fmla="*/ 551 w 1073"/>
                <a:gd name="T37" fmla="*/ 2515 h 2605"/>
                <a:gd name="T38" fmla="*/ 539 w 1073"/>
                <a:gd name="T39" fmla="*/ 2456 h 2605"/>
                <a:gd name="T40" fmla="*/ 532 w 1073"/>
                <a:gd name="T41" fmla="*/ 2486 h 2605"/>
                <a:gd name="T42" fmla="*/ 509 w 1073"/>
                <a:gd name="T43" fmla="*/ 2539 h 2605"/>
                <a:gd name="T44" fmla="*/ 469 w 1073"/>
                <a:gd name="T45" fmla="*/ 2579 h 2605"/>
                <a:gd name="T46" fmla="*/ 416 w 1073"/>
                <a:gd name="T47" fmla="*/ 2602 h 2605"/>
                <a:gd name="T48" fmla="*/ 357 w 1073"/>
                <a:gd name="T49" fmla="*/ 2602 h 2605"/>
                <a:gd name="T50" fmla="*/ 304 w 1073"/>
                <a:gd name="T51" fmla="*/ 2579 h 2605"/>
                <a:gd name="T52" fmla="*/ 263 w 1073"/>
                <a:gd name="T53" fmla="*/ 2539 h 2605"/>
                <a:gd name="T54" fmla="*/ 241 w 1073"/>
                <a:gd name="T55" fmla="*/ 2486 h 2605"/>
                <a:gd name="T56" fmla="*/ 238 w 1073"/>
                <a:gd name="T57" fmla="*/ 1507 h 2605"/>
                <a:gd name="T58" fmla="*/ 197 w 1073"/>
                <a:gd name="T59" fmla="*/ 1530 h 2605"/>
                <a:gd name="T60" fmla="*/ 148 w 1073"/>
                <a:gd name="T61" fmla="*/ 1538 h 2605"/>
                <a:gd name="T62" fmla="*/ 91 w 1073"/>
                <a:gd name="T63" fmla="*/ 1526 h 2605"/>
                <a:gd name="T64" fmla="*/ 43 w 1073"/>
                <a:gd name="T65" fmla="*/ 1495 h 2605"/>
                <a:gd name="T66" fmla="*/ 12 w 1073"/>
                <a:gd name="T67" fmla="*/ 1447 h 2605"/>
                <a:gd name="T68" fmla="*/ 0 w 1073"/>
                <a:gd name="T69" fmla="*/ 1389 h 2605"/>
                <a:gd name="T70" fmla="*/ 3 w 1073"/>
                <a:gd name="T71" fmla="*/ 119 h 2605"/>
                <a:gd name="T72" fmla="*/ 25 w 1073"/>
                <a:gd name="T73" fmla="*/ 67 h 2605"/>
                <a:gd name="T74" fmla="*/ 64 w 1073"/>
                <a:gd name="T75" fmla="*/ 27 h 2605"/>
                <a:gd name="T76" fmla="*/ 116 w 1073"/>
                <a:gd name="T77" fmla="*/ 5 h 2605"/>
                <a:gd name="T78" fmla="*/ 145 w 1073"/>
                <a:gd name="T79" fmla="*/ 0 h 2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73" h="2605">
                  <a:moveTo>
                    <a:pt x="145" y="0"/>
                  </a:moveTo>
                  <a:lnTo>
                    <a:pt x="925" y="1"/>
                  </a:lnTo>
                  <a:lnTo>
                    <a:pt x="954" y="4"/>
                  </a:lnTo>
                  <a:lnTo>
                    <a:pt x="982" y="12"/>
                  </a:lnTo>
                  <a:lnTo>
                    <a:pt x="1007" y="26"/>
                  </a:lnTo>
                  <a:lnTo>
                    <a:pt x="1029" y="45"/>
                  </a:lnTo>
                  <a:lnTo>
                    <a:pt x="1048" y="66"/>
                  </a:lnTo>
                  <a:lnTo>
                    <a:pt x="1061" y="91"/>
                  </a:lnTo>
                  <a:lnTo>
                    <a:pt x="1069" y="119"/>
                  </a:lnTo>
                  <a:lnTo>
                    <a:pt x="1073" y="149"/>
                  </a:lnTo>
                  <a:lnTo>
                    <a:pt x="1073" y="1389"/>
                  </a:lnTo>
                  <a:lnTo>
                    <a:pt x="1069" y="1419"/>
                  </a:lnTo>
                  <a:lnTo>
                    <a:pt x="1061" y="1447"/>
                  </a:lnTo>
                  <a:lnTo>
                    <a:pt x="1048" y="1472"/>
                  </a:lnTo>
                  <a:lnTo>
                    <a:pt x="1029" y="1495"/>
                  </a:lnTo>
                  <a:lnTo>
                    <a:pt x="1007" y="1512"/>
                  </a:lnTo>
                  <a:lnTo>
                    <a:pt x="982" y="1526"/>
                  </a:lnTo>
                  <a:lnTo>
                    <a:pt x="954" y="1535"/>
                  </a:lnTo>
                  <a:lnTo>
                    <a:pt x="925" y="1538"/>
                  </a:lnTo>
                  <a:lnTo>
                    <a:pt x="900" y="1536"/>
                  </a:lnTo>
                  <a:lnTo>
                    <a:pt x="876" y="1530"/>
                  </a:lnTo>
                  <a:lnTo>
                    <a:pt x="854" y="1520"/>
                  </a:lnTo>
                  <a:lnTo>
                    <a:pt x="835" y="1508"/>
                  </a:lnTo>
                  <a:lnTo>
                    <a:pt x="835" y="2456"/>
                  </a:lnTo>
                  <a:lnTo>
                    <a:pt x="833" y="2486"/>
                  </a:lnTo>
                  <a:lnTo>
                    <a:pt x="824" y="2515"/>
                  </a:lnTo>
                  <a:lnTo>
                    <a:pt x="810" y="2539"/>
                  </a:lnTo>
                  <a:lnTo>
                    <a:pt x="792" y="2561"/>
                  </a:lnTo>
                  <a:lnTo>
                    <a:pt x="770" y="2579"/>
                  </a:lnTo>
                  <a:lnTo>
                    <a:pt x="744" y="2593"/>
                  </a:lnTo>
                  <a:lnTo>
                    <a:pt x="717" y="2602"/>
                  </a:lnTo>
                  <a:lnTo>
                    <a:pt x="687" y="2605"/>
                  </a:lnTo>
                  <a:lnTo>
                    <a:pt x="657" y="2602"/>
                  </a:lnTo>
                  <a:lnTo>
                    <a:pt x="629" y="2593"/>
                  </a:lnTo>
                  <a:lnTo>
                    <a:pt x="604" y="2579"/>
                  </a:lnTo>
                  <a:lnTo>
                    <a:pt x="582" y="2561"/>
                  </a:lnTo>
                  <a:lnTo>
                    <a:pt x="564" y="2539"/>
                  </a:lnTo>
                  <a:lnTo>
                    <a:pt x="551" y="2515"/>
                  </a:lnTo>
                  <a:lnTo>
                    <a:pt x="542" y="2486"/>
                  </a:lnTo>
                  <a:lnTo>
                    <a:pt x="539" y="2456"/>
                  </a:lnTo>
                  <a:lnTo>
                    <a:pt x="535" y="2456"/>
                  </a:lnTo>
                  <a:lnTo>
                    <a:pt x="532" y="2486"/>
                  </a:lnTo>
                  <a:lnTo>
                    <a:pt x="523" y="2515"/>
                  </a:lnTo>
                  <a:lnTo>
                    <a:pt x="509" y="2539"/>
                  </a:lnTo>
                  <a:lnTo>
                    <a:pt x="492" y="2561"/>
                  </a:lnTo>
                  <a:lnTo>
                    <a:pt x="469" y="2579"/>
                  </a:lnTo>
                  <a:lnTo>
                    <a:pt x="444" y="2593"/>
                  </a:lnTo>
                  <a:lnTo>
                    <a:pt x="416" y="2602"/>
                  </a:lnTo>
                  <a:lnTo>
                    <a:pt x="386" y="2605"/>
                  </a:lnTo>
                  <a:lnTo>
                    <a:pt x="357" y="2602"/>
                  </a:lnTo>
                  <a:lnTo>
                    <a:pt x="328" y="2593"/>
                  </a:lnTo>
                  <a:lnTo>
                    <a:pt x="304" y="2579"/>
                  </a:lnTo>
                  <a:lnTo>
                    <a:pt x="281" y="2561"/>
                  </a:lnTo>
                  <a:lnTo>
                    <a:pt x="263" y="2539"/>
                  </a:lnTo>
                  <a:lnTo>
                    <a:pt x="250" y="2515"/>
                  </a:lnTo>
                  <a:lnTo>
                    <a:pt x="241" y="2486"/>
                  </a:lnTo>
                  <a:lnTo>
                    <a:pt x="238" y="2456"/>
                  </a:lnTo>
                  <a:lnTo>
                    <a:pt x="238" y="1507"/>
                  </a:lnTo>
                  <a:lnTo>
                    <a:pt x="218" y="1520"/>
                  </a:lnTo>
                  <a:lnTo>
                    <a:pt x="197" y="1530"/>
                  </a:lnTo>
                  <a:lnTo>
                    <a:pt x="173" y="1536"/>
                  </a:lnTo>
                  <a:lnTo>
                    <a:pt x="148" y="1538"/>
                  </a:lnTo>
                  <a:lnTo>
                    <a:pt x="119" y="1535"/>
                  </a:lnTo>
                  <a:lnTo>
                    <a:pt x="91" y="1526"/>
                  </a:lnTo>
                  <a:lnTo>
                    <a:pt x="66" y="1512"/>
                  </a:lnTo>
                  <a:lnTo>
                    <a:pt x="43" y="1495"/>
                  </a:lnTo>
                  <a:lnTo>
                    <a:pt x="25" y="1472"/>
                  </a:lnTo>
                  <a:lnTo>
                    <a:pt x="12" y="1447"/>
                  </a:lnTo>
                  <a:lnTo>
                    <a:pt x="3" y="1419"/>
                  </a:lnTo>
                  <a:lnTo>
                    <a:pt x="0" y="1389"/>
                  </a:lnTo>
                  <a:lnTo>
                    <a:pt x="0" y="149"/>
                  </a:lnTo>
                  <a:lnTo>
                    <a:pt x="3" y="119"/>
                  </a:lnTo>
                  <a:lnTo>
                    <a:pt x="11" y="92"/>
                  </a:lnTo>
                  <a:lnTo>
                    <a:pt x="25" y="67"/>
                  </a:lnTo>
                  <a:lnTo>
                    <a:pt x="42" y="46"/>
                  </a:lnTo>
                  <a:lnTo>
                    <a:pt x="64" y="27"/>
                  </a:lnTo>
                  <a:lnTo>
                    <a:pt x="89" y="13"/>
                  </a:lnTo>
                  <a:lnTo>
                    <a:pt x="116" y="5"/>
                  </a:lnTo>
                  <a:lnTo>
                    <a:pt x="145" y="1"/>
                  </a:lnTo>
                  <a:lnTo>
                    <a:pt x="14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414">
              <a:extLst>
                <a:ext uri="{FF2B5EF4-FFF2-40B4-BE49-F238E27FC236}">
                  <a16:creationId xmlns:a16="http://schemas.microsoft.com/office/drawing/2014/main" id="{2755B2EF-A668-F844-969C-1BFC979D3F6C}"/>
                </a:ext>
              </a:extLst>
            </p:cNvPr>
            <p:cNvSpPr>
              <a:spLocks/>
            </p:cNvSpPr>
            <p:nvPr/>
          </p:nvSpPr>
          <p:spPr bwMode="auto">
            <a:xfrm>
              <a:off x="9232901" y="5059363"/>
              <a:ext cx="74613" cy="82550"/>
            </a:xfrm>
            <a:custGeom>
              <a:avLst/>
              <a:gdLst>
                <a:gd name="T0" fmla="*/ 314 w 565"/>
                <a:gd name="T1" fmla="*/ 0 h 629"/>
                <a:gd name="T2" fmla="*/ 358 w 565"/>
                <a:gd name="T3" fmla="*/ 3 h 629"/>
                <a:gd name="T4" fmla="*/ 400 w 565"/>
                <a:gd name="T5" fmla="*/ 12 h 629"/>
                <a:gd name="T6" fmla="*/ 439 w 565"/>
                <a:gd name="T7" fmla="*/ 25 h 629"/>
                <a:gd name="T8" fmla="*/ 474 w 565"/>
                <a:gd name="T9" fmla="*/ 44 h 629"/>
                <a:gd name="T10" fmla="*/ 508 w 565"/>
                <a:gd name="T11" fmla="*/ 67 h 629"/>
                <a:gd name="T12" fmla="*/ 538 w 565"/>
                <a:gd name="T13" fmla="*/ 94 h 629"/>
                <a:gd name="T14" fmla="*/ 565 w 565"/>
                <a:gd name="T15" fmla="*/ 125 h 629"/>
                <a:gd name="T16" fmla="*/ 545 w 565"/>
                <a:gd name="T17" fmla="*/ 165 h 629"/>
                <a:gd name="T18" fmla="*/ 528 w 565"/>
                <a:gd name="T19" fmla="*/ 206 h 629"/>
                <a:gd name="T20" fmla="*/ 516 w 565"/>
                <a:gd name="T21" fmla="*/ 250 h 629"/>
                <a:gd name="T22" fmla="*/ 509 w 565"/>
                <a:gd name="T23" fmla="*/ 296 h 629"/>
                <a:gd name="T24" fmla="*/ 507 w 565"/>
                <a:gd name="T25" fmla="*/ 342 h 629"/>
                <a:gd name="T26" fmla="*/ 509 w 565"/>
                <a:gd name="T27" fmla="*/ 391 h 629"/>
                <a:gd name="T28" fmla="*/ 518 w 565"/>
                <a:gd name="T29" fmla="*/ 437 h 629"/>
                <a:gd name="T30" fmla="*/ 530 w 565"/>
                <a:gd name="T31" fmla="*/ 483 h 629"/>
                <a:gd name="T32" fmla="*/ 548 w 565"/>
                <a:gd name="T33" fmla="*/ 525 h 629"/>
                <a:gd name="T34" fmla="*/ 518 w 565"/>
                <a:gd name="T35" fmla="*/ 555 h 629"/>
                <a:gd name="T36" fmla="*/ 483 w 565"/>
                <a:gd name="T37" fmla="*/ 581 h 629"/>
                <a:gd name="T38" fmla="*/ 445 w 565"/>
                <a:gd name="T39" fmla="*/ 601 h 629"/>
                <a:gd name="T40" fmla="*/ 404 w 565"/>
                <a:gd name="T41" fmla="*/ 616 h 629"/>
                <a:gd name="T42" fmla="*/ 361 w 565"/>
                <a:gd name="T43" fmla="*/ 626 h 629"/>
                <a:gd name="T44" fmla="*/ 314 w 565"/>
                <a:gd name="T45" fmla="*/ 629 h 629"/>
                <a:gd name="T46" fmla="*/ 272 w 565"/>
                <a:gd name="T47" fmla="*/ 627 h 629"/>
                <a:gd name="T48" fmla="*/ 231 w 565"/>
                <a:gd name="T49" fmla="*/ 619 h 629"/>
                <a:gd name="T50" fmla="*/ 192 w 565"/>
                <a:gd name="T51" fmla="*/ 605 h 629"/>
                <a:gd name="T52" fmla="*/ 156 w 565"/>
                <a:gd name="T53" fmla="*/ 587 h 629"/>
                <a:gd name="T54" fmla="*/ 122 w 565"/>
                <a:gd name="T55" fmla="*/ 565 h 629"/>
                <a:gd name="T56" fmla="*/ 92 w 565"/>
                <a:gd name="T57" fmla="*/ 538 h 629"/>
                <a:gd name="T58" fmla="*/ 66 w 565"/>
                <a:gd name="T59" fmla="*/ 507 h 629"/>
                <a:gd name="T60" fmla="*/ 43 w 565"/>
                <a:gd name="T61" fmla="*/ 474 h 629"/>
                <a:gd name="T62" fmla="*/ 25 w 565"/>
                <a:gd name="T63" fmla="*/ 437 h 629"/>
                <a:gd name="T64" fmla="*/ 11 w 565"/>
                <a:gd name="T65" fmla="*/ 398 h 629"/>
                <a:gd name="T66" fmla="*/ 2 w 565"/>
                <a:gd name="T67" fmla="*/ 357 h 629"/>
                <a:gd name="T68" fmla="*/ 0 w 565"/>
                <a:gd name="T69" fmla="*/ 315 h 629"/>
                <a:gd name="T70" fmla="*/ 3 w 565"/>
                <a:gd name="T71" fmla="*/ 269 h 629"/>
                <a:gd name="T72" fmla="*/ 13 w 565"/>
                <a:gd name="T73" fmla="*/ 223 h 629"/>
                <a:gd name="T74" fmla="*/ 29 w 565"/>
                <a:gd name="T75" fmla="*/ 182 h 629"/>
                <a:gd name="T76" fmla="*/ 51 w 565"/>
                <a:gd name="T77" fmla="*/ 143 h 629"/>
                <a:gd name="T78" fmla="*/ 77 w 565"/>
                <a:gd name="T79" fmla="*/ 108 h 629"/>
                <a:gd name="T80" fmla="*/ 108 w 565"/>
                <a:gd name="T81" fmla="*/ 76 h 629"/>
                <a:gd name="T82" fmla="*/ 144 w 565"/>
                <a:gd name="T83" fmla="*/ 51 h 629"/>
                <a:gd name="T84" fmla="*/ 183 w 565"/>
                <a:gd name="T85" fmla="*/ 29 h 629"/>
                <a:gd name="T86" fmla="*/ 224 w 565"/>
                <a:gd name="T87" fmla="*/ 13 h 629"/>
                <a:gd name="T88" fmla="*/ 268 w 565"/>
                <a:gd name="T89" fmla="*/ 3 h 629"/>
                <a:gd name="T90" fmla="*/ 314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314" y="0"/>
                  </a:moveTo>
                  <a:lnTo>
                    <a:pt x="358" y="3"/>
                  </a:lnTo>
                  <a:lnTo>
                    <a:pt x="400" y="12"/>
                  </a:lnTo>
                  <a:lnTo>
                    <a:pt x="439" y="25"/>
                  </a:lnTo>
                  <a:lnTo>
                    <a:pt x="474" y="44"/>
                  </a:lnTo>
                  <a:lnTo>
                    <a:pt x="508" y="67"/>
                  </a:lnTo>
                  <a:lnTo>
                    <a:pt x="538" y="94"/>
                  </a:lnTo>
                  <a:lnTo>
                    <a:pt x="565" y="125"/>
                  </a:lnTo>
                  <a:lnTo>
                    <a:pt x="545" y="165"/>
                  </a:lnTo>
                  <a:lnTo>
                    <a:pt x="528" y="206"/>
                  </a:lnTo>
                  <a:lnTo>
                    <a:pt x="516" y="250"/>
                  </a:lnTo>
                  <a:lnTo>
                    <a:pt x="509" y="296"/>
                  </a:lnTo>
                  <a:lnTo>
                    <a:pt x="507" y="342"/>
                  </a:lnTo>
                  <a:lnTo>
                    <a:pt x="509" y="391"/>
                  </a:lnTo>
                  <a:lnTo>
                    <a:pt x="518" y="437"/>
                  </a:lnTo>
                  <a:lnTo>
                    <a:pt x="530" y="483"/>
                  </a:lnTo>
                  <a:lnTo>
                    <a:pt x="548" y="525"/>
                  </a:lnTo>
                  <a:lnTo>
                    <a:pt x="518" y="555"/>
                  </a:lnTo>
                  <a:lnTo>
                    <a:pt x="483" y="581"/>
                  </a:lnTo>
                  <a:lnTo>
                    <a:pt x="445" y="601"/>
                  </a:lnTo>
                  <a:lnTo>
                    <a:pt x="404" y="616"/>
                  </a:lnTo>
                  <a:lnTo>
                    <a:pt x="361" y="626"/>
                  </a:lnTo>
                  <a:lnTo>
                    <a:pt x="314" y="629"/>
                  </a:lnTo>
                  <a:lnTo>
                    <a:pt x="272" y="627"/>
                  </a:lnTo>
                  <a:lnTo>
                    <a:pt x="231" y="619"/>
                  </a:lnTo>
                  <a:lnTo>
                    <a:pt x="192" y="605"/>
                  </a:lnTo>
                  <a:lnTo>
                    <a:pt x="156" y="587"/>
                  </a:lnTo>
                  <a:lnTo>
                    <a:pt x="122" y="565"/>
                  </a:lnTo>
                  <a:lnTo>
                    <a:pt x="92" y="538"/>
                  </a:lnTo>
                  <a:lnTo>
                    <a:pt x="66" y="507"/>
                  </a:lnTo>
                  <a:lnTo>
                    <a:pt x="43" y="474"/>
                  </a:lnTo>
                  <a:lnTo>
                    <a:pt x="25" y="437"/>
                  </a:lnTo>
                  <a:lnTo>
                    <a:pt x="11" y="398"/>
                  </a:lnTo>
                  <a:lnTo>
                    <a:pt x="2" y="357"/>
                  </a:lnTo>
                  <a:lnTo>
                    <a:pt x="0" y="315"/>
                  </a:lnTo>
                  <a:lnTo>
                    <a:pt x="3" y="269"/>
                  </a:lnTo>
                  <a:lnTo>
                    <a:pt x="13" y="223"/>
                  </a:lnTo>
                  <a:lnTo>
                    <a:pt x="29" y="182"/>
                  </a:lnTo>
                  <a:lnTo>
                    <a:pt x="51" y="143"/>
                  </a:lnTo>
                  <a:lnTo>
                    <a:pt x="77" y="108"/>
                  </a:lnTo>
                  <a:lnTo>
                    <a:pt x="108" y="76"/>
                  </a:lnTo>
                  <a:lnTo>
                    <a:pt x="144" y="51"/>
                  </a:lnTo>
                  <a:lnTo>
                    <a:pt x="183" y="29"/>
                  </a:lnTo>
                  <a:lnTo>
                    <a:pt x="224" y="13"/>
                  </a:lnTo>
                  <a:lnTo>
                    <a:pt x="268" y="3"/>
                  </a:lnTo>
                  <a:lnTo>
                    <a:pt x="3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415">
              <a:extLst>
                <a:ext uri="{FF2B5EF4-FFF2-40B4-BE49-F238E27FC236}">
                  <a16:creationId xmlns:a16="http://schemas.microsoft.com/office/drawing/2014/main" id="{2A604015-5135-754B-BB02-5A2B65420C9E}"/>
                </a:ext>
              </a:extLst>
            </p:cNvPr>
            <p:cNvSpPr>
              <a:spLocks/>
            </p:cNvSpPr>
            <p:nvPr/>
          </p:nvSpPr>
          <p:spPr bwMode="auto">
            <a:xfrm>
              <a:off x="9209088" y="5148263"/>
              <a:ext cx="96838" cy="317500"/>
            </a:xfrm>
            <a:custGeom>
              <a:avLst/>
              <a:gdLst>
                <a:gd name="T0" fmla="*/ 373 w 729"/>
                <a:gd name="T1" fmla="*/ 0 h 2394"/>
                <a:gd name="T2" fmla="*/ 510 w 729"/>
                <a:gd name="T3" fmla="*/ 0 h 2394"/>
                <a:gd name="T4" fmla="*/ 600 w 729"/>
                <a:gd name="T5" fmla="*/ 0 h 2394"/>
                <a:gd name="T6" fmla="*/ 550 w 729"/>
                <a:gd name="T7" fmla="*/ 46 h 2394"/>
                <a:gd name="T8" fmla="*/ 513 w 729"/>
                <a:gd name="T9" fmla="*/ 105 h 2394"/>
                <a:gd name="T10" fmla="*/ 494 w 729"/>
                <a:gd name="T11" fmla="*/ 172 h 2394"/>
                <a:gd name="T12" fmla="*/ 490 w 729"/>
                <a:gd name="T13" fmla="*/ 1448 h 2394"/>
                <a:gd name="T14" fmla="*/ 502 w 729"/>
                <a:gd name="T15" fmla="*/ 1526 h 2394"/>
                <a:gd name="T16" fmla="*/ 536 w 729"/>
                <a:gd name="T17" fmla="*/ 1594 h 2394"/>
                <a:gd name="T18" fmla="*/ 588 w 729"/>
                <a:gd name="T19" fmla="*/ 1648 h 2394"/>
                <a:gd name="T20" fmla="*/ 652 w 729"/>
                <a:gd name="T21" fmla="*/ 1685 h 2394"/>
                <a:gd name="T22" fmla="*/ 729 w 729"/>
                <a:gd name="T23" fmla="*/ 1702 h 2394"/>
                <a:gd name="T24" fmla="*/ 708 w 729"/>
                <a:gd name="T25" fmla="*/ 2370 h 2394"/>
                <a:gd name="T26" fmla="*/ 659 w 729"/>
                <a:gd name="T27" fmla="*/ 2392 h 2394"/>
                <a:gd name="T28" fmla="*/ 604 w 729"/>
                <a:gd name="T29" fmla="*/ 2392 h 2394"/>
                <a:gd name="T30" fmla="*/ 555 w 729"/>
                <a:gd name="T31" fmla="*/ 2372 h 2394"/>
                <a:gd name="T32" fmla="*/ 518 w 729"/>
                <a:gd name="T33" fmla="*/ 2335 h 2394"/>
                <a:gd name="T34" fmla="*/ 498 w 729"/>
                <a:gd name="T35" fmla="*/ 2285 h 2394"/>
                <a:gd name="T36" fmla="*/ 491 w 729"/>
                <a:gd name="T37" fmla="*/ 2258 h 2394"/>
                <a:gd name="T38" fmla="*/ 481 w 729"/>
                <a:gd name="T39" fmla="*/ 2311 h 2394"/>
                <a:gd name="T40" fmla="*/ 451 w 729"/>
                <a:gd name="T41" fmla="*/ 2354 h 2394"/>
                <a:gd name="T42" fmla="*/ 408 w 729"/>
                <a:gd name="T43" fmla="*/ 2383 h 2394"/>
                <a:gd name="T44" fmla="*/ 355 w 729"/>
                <a:gd name="T45" fmla="*/ 2394 h 2394"/>
                <a:gd name="T46" fmla="*/ 301 w 729"/>
                <a:gd name="T47" fmla="*/ 2383 h 2394"/>
                <a:gd name="T48" fmla="*/ 258 w 729"/>
                <a:gd name="T49" fmla="*/ 2354 h 2394"/>
                <a:gd name="T50" fmla="*/ 229 w 729"/>
                <a:gd name="T51" fmla="*/ 2311 h 2394"/>
                <a:gd name="T52" fmla="*/ 218 w 729"/>
                <a:gd name="T53" fmla="*/ 2258 h 2394"/>
                <a:gd name="T54" fmla="*/ 201 w 729"/>
                <a:gd name="T55" fmla="*/ 1397 h 2394"/>
                <a:gd name="T56" fmla="*/ 159 w 729"/>
                <a:gd name="T57" fmla="*/ 1411 h 2394"/>
                <a:gd name="T58" fmla="*/ 109 w 729"/>
                <a:gd name="T59" fmla="*/ 1410 h 2394"/>
                <a:gd name="T60" fmla="*/ 60 w 729"/>
                <a:gd name="T61" fmla="*/ 1390 h 2394"/>
                <a:gd name="T62" fmla="*/ 24 w 729"/>
                <a:gd name="T63" fmla="*/ 1353 h 2394"/>
                <a:gd name="T64" fmla="*/ 3 w 729"/>
                <a:gd name="T65" fmla="*/ 1305 h 2394"/>
                <a:gd name="T66" fmla="*/ 0 w 729"/>
                <a:gd name="T67" fmla="*/ 137 h 2394"/>
                <a:gd name="T68" fmla="*/ 11 w 729"/>
                <a:gd name="T69" fmla="*/ 84 h 2394"/>
                <a:gd name="T70" fmla="*/ 39 w 729"/>
                <a:gd name="T71" fmla="*/ 42 h 2394"/>
                <a:gd name="T72" fmla="*/ 81 w 729"/>
                <a:gd name="T73" fmla="*/ 12 h 2394"/>
                <a:gd name="T74" fmla="*/ 133 w 729"/>
                <a:gd name="T75" fmla="*/ 1 h 2394"/>
                <a:gd name="T76" fmla="*/ 289 w 729"/>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9" h="2394">
                  <a:moveTo>
                    <a:pt x="329" y="0"/>
                  </a:moveTo>
                  <a:lnTo>
                    <a:pt x="373" y="0"/>
                  </a:lnTo>
                  <a:lnTo>
                    <a:pt x="463" y="0"/>
                  </a:lnTo>
                  <a:lnTo>
                    <a:pt x="510" y="0"/>
                  </a:lnTo>
                  <a:lnTo>
                    <a:pt x="556" y="0"/>
                  </a:lnTo>
                  <a:lnTo>
                    <a:pt x="600" y="0"/>
                  </a:lnTo>
                  <a:lnTo>
                    <a:pt x="573" y="21"/>
                  </a:lnTo>
                  <a:lnTo>
                    <a:pt x="550" y="46"/>
                  </a:lnTo>
                  <a:lnTo>
                    <a:pt x="529" y="74"/>
                  </a:lnTo>
                  <a:lnTo>
                    <a:pt x="513" y="105"/>
                  </a:lnTo>
                  <a:lnTo>
                    <a:pt x="501" y="137"/>
                  </a:lnTo>
                  <a:lnTo>
                    <a:pt x="494" y="172"/>
                  </a:lnTo>
                  <a:lnTo>
                    <a:pt x="490" y="208"/>
                  </a:lnTo>
                  <a:lnTo>
                    <a:pt x="490" y="1448"/>
                  </a:lnTo>
                  <a:lnTo>
                    <a:pt x="494" y="1488"/>
                  </a:lnTo>
                  <a:lnTo>
                    <a:pt x="502" y="1526"/>
                  </a:lnTo>
                  <a:lnTo>
                    <a:pt x="516" y="1562"/>
                  </a:lnTo>
                  <a:lnTo>
                    <a:pt x="536" y="1594"/>
                  </a:lnTo>
                  <a:lnTo>
                    <a:pt x="559" y="1622"/>
                  </a:lnTo>
                  <a:lnTo>
                    <a:pt x="588" y="1648"/>
                  </a:lnTo>
                  <a:lnTo>
                    <a:pt x="619" y="1668"/>
                  </a:lnTo>
                  <a:lnTo>
                    <a:pt x="652" y="1685"/>
                  </a:lnTo>
                  <a:lnTo>
                    <a:pt x="690" y="1697"/>
                  </a:lnTo>
                  <a:lnTo>
                    <a:pt x="729" y="1702"/>
                  </a:lnTo>
                  <a:lnTo>
                    <a:pt x="729" y="2354"/>
                  </a:lnTo>
                  <a:lnTo>
                    <a:pt x="708" y="2370"/>
                  </a:lnTo>
                  <a:lnTo>
                    <a:pt x="685" y="2383"/>
                  </a:lnTo>
                  <a:lnTo>
                    <a:pt x="659" y="2392"/>
                  </a:lnTo>
                  <a:lnTo>
                    <a:pt x="632" y="2394"/>
                  </a:lnTo>
                  <a:lnTo>
                    <a:pt x="604" y="2392"/>
                  </a:lnTo>
                  <a:lnTo>
                    <a:pt x="579" y="2383"/>
                  </a:lnTo>
                  <a:lnTo>
                    <a:pt x="555" y="2372"/>
                  </a:lnTo>
                  <a:lnTo>
                    <a:pt x="535" y="2354"/>
                  </a:lnTo>
                  <a:lnTo>
                    <a:pt x="518" y="2335"/>
                  </a:lnTo>
                  <a:lnTo>
                    <a:pt x="505" y="2311"/>
                  </a:lnTo>
                  <a:lnTo>
                    <a:pt x="498" y="2285"/>
                  </a:lnTo>
                  <a:lnTo>
                    <a:pt x="495" y="2258"/>
                  </a:lnTo>
                  <a:lnTo>
                    <a:pt x="491" y="2258"/>
                  </a:lnTo>
                  <a:lnTo>
                    <a:pt x="488" y="2285"/>
                  </a:lnTo>
                  <a:lnTo>
                    <a:pt x="481" y="2311"/>
                  </a:lnTo>
                  <a:lnTo>
                    <a:pt x="469" y="2335"/>
                  </a:lnTo>
                  <a:lnTo>
                    <a:pt x="451" y="2354"/>
                  </a:lnTo>
                  <a:lnTo>
                    <a:pt x="431" y="2372"/>
                  </a:lnTo>
                  <a:lnTo>
                    <a:pt x="408" y="2383"/>
                  </a:lnTo>
                  <a:lnTo>
                    <a:pt x="382" y="2392"/>
                  </a:lnTo>
                  <a:lnTo>
                    <a:pt x="355" y="2394"/>
                  </a:lnTo>
                  <a:lnTo>
                    <a:pt x="327" y="2392"/>
                  </a:lnTo>
                  <a:lnTo>
                    <a:pt x="301" y="2383"/>
                  </a:lnTo>
                  <a:lnTo>
                    <a:pt x="279" y="2372"/>
                  </a:lnTo>
                  <a:lnTo>
                    <a:pt x="258" y="2354"/>
                  </a:lnTo>
                  <a:lnTo>
                    <a:pt x="242" y="2335"/>
                  </a:lnTo>
                  <a:lnTo>
                    <a:pt x="229" y="2311"/>
                  </a:lnTo>
                  <a:lnTo>
                    <a:pt x="221" y="2285"/>
                  </a:lnTo>
                  <a:lnTo>
                    <a:pt x="218" y="2258"/>
                  </a:lnTo>
                  <a:lnTo>
                    <a:pt x="218" y="1386"/>
                  </a:lnTo>
                  <a:lnTo>
                    <a:pt x="201" y="1397"/>
                  </a:lnTo>
                  <a:lnTo>
                    <a:pt x="180" y="1406"/>
                  </a:lnTo>
                  <a:lnTo>
                    <a:pt x="159" y="1411"/>
                  </a:lnTo>
                  <a:lnTo>
                    <a:pt x="137" y="1414"/>
                  </a:lnTo>
                  <a:lnTo>
                    <a:pt x="109" y="1410"/>
                  </a:lnTo>
                  <a:lnTo>
                    <a:pt x="83" y="1403"/>
                  </a:lnTo>
                  <a:lnTo>
                    <a:pt x="60" y="1390"/>
                  </a:lnTo>
                  <a:lnTo>
                    <a:pt x="40" y="1374"/>
                  </a:lnTo>
                  <a:lnTo>
                    <a:pt x="24" y="1353"/>
                  </a:lnTo>
                  <a:lnTo>
                    <a:pt x="11" y="1330"/>
                  </a:lnTo>
                  <a:lnTo>
                    <a:pt x="3" y="1305"/>
                  </a:lnTo>
                  <a:lnTo>
                    <a:pt x="0" y="1276"/>
                  </a:lnTo>
                  <a:lnTo>
                    <a:pt x="0" y="137"/>
                  </a:lnTo>
                  <a:lnTo>
                    <a:pt x="2" y="110"/>
                  </a:lnTo>
                  <a:lnTo>
                    <a:pt x="11" y="84"/>
                  </a:lnTo>
                  <a:lnTo>
                    <a:pt x="23" y="61"/>
                  </a:lnTo>
                  <a:lnTo>
                    <a:pt x="39" y="42"/>
                  </a:lnTo>
                  <a:lnTo>
                    <a:pt x="58" y="25"/>
                  </a:lnTo>
                  <a:lnTo>
                    <a:pt x="81" y="12"/>
                  </a:lnTo>
                  <a:lnTo>
                    <a:pt x="106" y="4"/>
                  </a:lnTo>
                  <a:lnTo>
                    <a:pt x="133" y="1"/>
                  </a:lnTo>
                  <a:lnTo>
                    <a:pt x="133" y="0"/>
                  </a:lnTo>
                  <a:lnTo>
                    <a:pt x="289" y="0"/>
                  </a:lnTo>
                  <a:lnTo>
                    <a:pt x="3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416">
              <a:extLst>
                <a:ext uri="{FF2B5EF4-FFF2-40B4-BE49-F238E27FC236}">
                  <a16:creationId xmlns:a16="http://schemas.microsoft.com/office/drawing/2014/main" id="{A1A43A9B-BE3C-9A4D-B11C-9C7BD0143B6C}"/>
                </a:ext>
              </a:extLst>
            </p:cNvPr>
            <p:cNvSpPr>
              <a:spLocks/>
            </p:cNvSpPr>
            <p:nvPr/>
          </p:nvSpPr>
          <p:spPr bwMode="auto">
            <a:xfrm>
              <a:off x="9410701" y="5059363"/>
              <a:ext cx="74613" cy="82550"/>
            </a:xfrm>
            <a:custGeom>
              <a:avLst/>
              <a:gdLst>
                <a:gd name="T0" fmla="*/ 249 w 565"/>
                <a:gd name="T1" fmla="*/ 0 h 629"/>
                <a:gd name="T2" fmla="*/ 297 w 565"/>
                <a:gd name="T3" fmla="*/ 3 h 629"/>
                <a:gd name="T4" fmla="*/ 341 w 565"/>
                <a:gd name="T5" fmla="*/ 13 h 629"/>
                <a:gd name="T6" fmla="*/ 382 w 565"/>
                <a:gd name="T7" fmla="*/ 29 h 629"/>
                <a:gd name="T8" fmla="*/ 421 w 565"/>
                <a:gd name="T9" fmla="*/ 51 h 629"/>
                <a:gd name="T10" fmla="*/ 457 w 565"/>
                <a:gd name="T11" fmla="*/ 76 h 629"/>
                <a:gd name="T12" fmla="*/ 488 w 565"/>
                <a:gd name="T13" fmla="*/ 108 h 629"/>
                <a:gd name="T14" fmla="*/ 514 w 565"/>
                <a:gd name="T15" fmla="*/ 143 h 629"/>
                <a:gd name="T16" fmla="*/ 535 w 565"/>
                <a:gd name="T17" fmla="*/ 182 h 629"/>
                <a:gd name="T18" fmla="*/ 552 w 565"/>
                <a:gd name="T19" fmla="*/ 223 h 629"/>
                <a:gd name="T20" fmla="*/ 561 w 565"/>
                <a:gd name="T21" fmla="*/ 269 h 629"/>
                <a:gd name="T22" fmla="*/ 565 w 565"/>
                <a:gd name="T23" fmla="*/ 315 h 629"/>
                <a:gd name="T24" fmla="*/ 562 w 565"/>
                <a:gd name="T25" fmla="*/ 357 h 629"/>
                <a:gd name="T26" fmla="*/ 554 w 565"/>
                <a:gd name="T27" fmla="*/ 398 h 629"/>
                <a:gd name="T28" fmla="*/ 540 w 565"/>
                <a:gd name="T29" fmla="*/ 437 h 629"/>
                <a:gd name="T30" fmla="*/ 521 w 565"/>
                <a:gd name="T31" fmla="*/ 474 h 629"/>
                <a:gd name="T32" fmla="*/ 499 w 565"/>
                <a:gd name="T33" fmla="*/ 507 h 629"/>
                <a:gd name="T34" fmla="*/ 473 w 565"/>
                <a:gd name="T35" fmla="*/ 538 h 629"/>
                <a:gd name="T36" fmla="*/ 443 w 565"/>
                <a:gd name="T37" fmla="*/ 565 h 629"/>
                <a:gd name="T38" fmla="*/ 409 w 565"/>
                <a:gd name="T39" fmla="*/ 587 h 629"/>
                <a:gd name="T40" fmla="*/ 372 w 565"/>
                <a:gd name="T41" fmla="*/ 605 h 629"/>
                <a:gd name="T42" fmla="*/ 333 w 565"/>
                <a:gd name="T43" fmla="*/ 619 h 629"/>
                <a:gd name="T44" fmla="*/ 292 w 565"/>
                <a:gd name="T45" fmla="*/ 627 h 629"/>
                <a:gd name="T46" fmla="*/ 249 w 565"/>
                <a:gd name="T47" fmla="*/ 629 h 629"/>
                <a:gd name="T48" fmla="*/ 204 w 565"/>
                <a:gd name="T49" fmla="*/ 626 h 629"/>
                <a:gd name="T50" fmla="*/ 161 w 565"/>
                <a:gd name="T51" fmla="*/ 616 h 629"/>
                <a:gd name="T52" fmla="*/ 120 w 565"/>
                <a:gd name="T53" fmla="*/ 601 h 629"/>
                <a:gd name="T54" fmla="*/ 82 w 565"/>
                <a:gd name="T55" fmla="*/ 581 h 629"/>
                <a:gd name="T56" fmla="*/ 47 w 565"/>
                <a:gd name="T57" fmla="*/ 555 h 629"/>
                <a:gd name="T58" fmla="*/ 17 w 565"/>
                <a:gd name="T59" fmla="*/ 526 h 629"/>
                <a:gd name="T60" fmla="*/ 34 w 565"/>
                <a:gd name="T61" fmla="*/ 483 h 629"/>
                <a:gd name="T62" fmla="*/ 47 w 565"/>
                <a:gd name="T63" fmla="*/ 438 h 629"/>
                <a:gd name="T64" fmla="*/ 56 w 565"/>
                <a:gd name="T65" fmla="*/ 391 h 629"/>
                <a:gd name="T66" fmla="*/ 59 w 565"/>
                <a:gd name="T67" fmla="*/ 342 h 629"/>
                <a:gd name="T68" fmla="*/ 56 w 565"/>
                <a:gd name="T69" fmla="*/ 296 h 629"/>
                <a:gd name="T70" fmla="*/ 48 w 565"/>
                <a:gd name="T71" fmla="*/ 250 h 629"/>
                <a:gd name="T72" fmla="*/ 36 w 565"/>
                <a:gd name="T73" fmla="*/ 206 h 629"/>
                <a:gd name="T74" fmla="*/ 20 w 565"/>
                <a:gd name="T75" fmla="*/ 164 h 629"/>
                <a:gd name="T76" fmla="*/ 0 w 565"/>
                <a:gd name="T77" fmla="*/ 124 h 629"/>
                <a:gd name="T78" fmla="*/ 27 w 565"/>
                <a:gd name="T79" fmla="*/ 94 h 629"/>
                <a:gd name="T80" fmla="*/ 57 w 565"/>
                <a:gd name="T81" fmla="*/ 67 h 629"/>
                <a:gd name="T82" fmla="*/ 90 w 565"/>
                <a:gd name="T83" fmla="*/ 44 h 629"/>
                <a:gd name="T84" fmla="*/ 126 w 565"/>
                <a:gd name="T85" fmla="*/ 25 h 629"/>
                <a:gd name="T86" fmla="*/ 165 w 565"/>
                <a:gd name="T87" fmla="*/ 12 h 629"/>
                <a:gd name="T88" fmla="*/ 207 w 565"/>
                <a:gd name="T89" fmla="*/ 3 h 629"/>
                <a:gd name="T90" fmla="*/ 249 w 565"/>
                <a:gd name="T91"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5" h="629">
                  <a:moveTo>
                    <a:pt x="249" y="0"/>
                  </a:moveTo>
                  <a:lnTo>
                    <a:pt x="297" y="3"/>
                  </a:lnTo>
                  <a:lnTo>
                    <a:pt x="341" y="13"/>
                  </a:lnTo>
                  <a:lnTo>
                    <a:pt x="382" y="29"/>
                  </a:lnTo>
                  <a:lnTo>
                    <a:pt x="421" y="51"/>
                  </a:lnTo>
                  <a:lnTo>
                    <a:pt x="457" y="76"/>
                  </a:lnTo>
                  <a:lnTo>
                    <a:pt x="488" y="108"/>
                  </a:lnTo>
                  <a:lnTo>
                    <a:pt x="514" y="143"/>
                  </a:lnTo>
                  <a:lnTo>
                    <a:pt x="535" y="182"/>
                  </a:lnTo>
                  <a:lnTo>
                    <a:pt x="552" y="223"/>
                  </a:lnTo>
                  <a:lnTo>
                    <a:pt x="561" y="269"/>
                  </a:lnTo>
                  <a:lnTo>
                    <a:pt x="565" y="315"/>
                  </a:lnTo>
                  <a:lnTo>
                    <a:pt x="562" y="357"/>
                  </a:lnTo>
                  <a:lnTo>
                    <a:pt x="554" y="398"/>
                  </a:lnTo>
                  <a:lnTo>
                    <a:pt x="540" y="437"/>
                  </a:lnTo>
                  <a:lnTo>
                    <a:pt x="521" y="474"/>
                  </a:lnTo>
                  <a:lnTo>
                    <a:pt x="499" y="507"/>
                  </a:lnTo>
                  <a:lnTo>
                    <a:pt x="473" y="538"/>
                  </a:lnTo>
                  <a:lnTo>
                    <a:pt x="443" y="565"/>
                  </a:lnTo>
                  <a:lnTo>
                    <a:pt x="409" y="587"/>
                  </a:lnTo>
                  <a:lnTo>
                    <a:pt x="372" y="605"/>
                  </a:lnTo>
                  <a:lnTo>
                    <a:pt x="333" y="619"/>
                  </a:lnTo>
                  <a:lnTo>
                    <a:pt x="292" y="627"/>
                  </a:lnTo>
                  <a:lnTo>
                    <a:pt x="249" y="629"/>
                  </a:lnTo>
                  <a:lnTo>
                    <a:pt x="204" y="626"/>
                  </a:lnTo>
                  <a:lnTo>
                    <a:pt x="161" y="616"/>
                  </a:lnTo>
                  <a:lnTo>
                    <a:pt x="120" y="601"/>
                  </a:lnTo>
                  <a:lnTo>
                    <a:pt x="82" y="581"/>
                  </a:lnTo>
                  <a:lnTo>
                    <a:pt x="47" y="555"/>
                  </a:lnTo>
                  <a:lnTo>
                    <a:pt x="17" y="526"/>
                  </a:lnTo>
                  <a:lnTo>
                    <a:pt x="34" y="483"/>
                  </a:lnTo>
                  <a:lnTo>
                    <a:pt x="47" y="438"/>
                  </a:lnTo>
                  <a:lnTo>
                    <a:pt x="56" y="391"/>
                  </a:lnTo>
                  <a:lnTo>
                    <a:pt x="59" y="342"/>
                  </a:lnTo>
                  <a:lnTo>
                    <a:pt x="56" y="296"/>
                  </a:lnTo>
                  <a:lnTo>
                    <a:pt x="48" y="250"/>
                  </a:lnTo>
                  <a:lnTo>
                    <a:pt x="36" y="206"/>
                  </a:lnTo>
                  <a:lnTo>
                    <a:pt x="20" y="164"/>
                  </a:lnTo>
                  <a:lnTo>
                    <a:pt x="0" y="124"/>
                  </a:lnTo>
                  <a:lnTo>
                    <a:pt x="27" y="94"/>
                  </a:lnTo>
                  <a:lnTo>
                    <a:pt x="57" y="67"/>
                  </a:lnTo>
                  <a:lnTo>
                    <a:pt x="90" y="44"/>
                  </a:lnTo>
                  <a:lnTo>
                    <a:pt x="126" y="25"/>
                  </a:lnTo>
                  <a:lnTo>
                    <a:pt x="165" y="12"/>
                  </a:lnTo>
                  <a:lnTo>
                    <a:pt x="207" y="3"/>
                  </a:lnTo>
                  <a:lnTo>
                    <a:pt x="24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417">
              <a:extLst>
                <a:ext uri="{FF2B5EF4-FFF2-40B4-BE49-F238E27FC236}">
                  <a16:creationId xmlns:a16="http://schemas.microsoft.com/office/drawing/2014/main" id="{0827B718-ED7E-9349-A64C-896399138013}"/>
                </a:ext>
              </a:extLst>
            </p:cNvPr>
            <p:cNvSpPr>
              <a:spLocks/>
            </p:cNvSpPr>
            <p:nvPr/>
          </p:nvSpPr>
          <p:spPr bwMode="auto">
            <a:xfrm>
              <a:off x="9412288" y="5148263"/>
              <a:ext cx="96838" cy="317500"/>
            </a:xfrm>
            <a:custGeom>
              <a:avLst/>
              <a:gdLst>
                <a:gd name="T0" fmla="*/ 510 w 728"/>
                <a:gd name="T1" fmla="*/ 0 h 2394"/>
                <a:gd name="T2" fmla="*/ 579 w 728"/>
                <a:gd name="T3" fmla="*/ 0 h 2394"/>
                <a:gd name="T4" fmla="*/ 594 w 728"/>
                <a:gd name="T5" fmla="*/ 0 h 2394"/>
                <a:gd name="T6" fmla="*/ 621 w 728"/>
                <a:gd name="T7" fmla="*/ 4 h 2394"/>
                <a:gd name="T8" fmla="*/ 669 w 728"/>
                <a:gd name="T9" fmla="*/ 25 h 2394"/>
                <a:gd name="T10" fmla="*/ 705 w 728"/>
                <a:gd name="T11" fmla="*/ 61 h 2394"/>
                <a:gd name="T12" fmla="*/ 725 w 728"/>
                <a:gd name="T13" fmla="*/ 110 h 2394"/>
                <a:gd name="T14" fmla="*/ 728 w 728"/>
                <a:gd name="T15" fmla="*/ 1276 h 2394"/>
                <a:gd name="T16" fmla="*/ 717 w 728"/>
                <a:gd name="T17" fmla="*/ 1330 h 2394"/>
                <a:gd name="T18" fmla="*/ 688 w 728"/>
                <a:gd name="T19" fmla="*/ 1374 h 2394"/>
                <a:gd name="T20" fmla="*/ 645 w 728"/>
                <a:gd name="T21" fmla="*/ 1403 h 2394"/>
                <a:gd name="T22" fmla="*/ 592 w 728"/>
                <a:gd name="T23" fmla="*/ 1414 h 2394"/>
                <a:gd name="T24" fmla="*/ 547 w 728"/>
                <a:gd name="T25" fmla="*/ 1406 h 2394"/>
                <a:gd name="T26" fmla="*/ 509 w 728"/>
                <a:gd name="T27" fmla="*/ 1386 h 2394"/>
                <a:gd name="T28" fmla="*/ 506 w 728"/>
                <a:gd name="T29" fmla="*/ 2285 h 2394"/>
                <a:gd name="T30" fmla="*/ 486 w 728"/>
                <a:gd name="T31" fmla="*/ 2335 h 2394"/>
                <a:gd name="T32" fmla="*/ 449 w 728"/>
                <a:gd name="T33" fmla="*/ 2372 h 2394"/>
                <a:gd name="T34" fmla="*/ 401 w 728"/>
                <a:gd name="T35" fmla="*/ 2392 h 2394"/>
                <a:gd name="T36" fmla="*/ 345 w 728"/>
                <a:gd name="T37" fmla="*/ 2392 h 2394"/>
                <a:gd name="T38" fmla="*/ 297 w 728"/>
                <a:gd name="T39" fmla="*/ 2372 h 2394"/>
                <a:gd name="T40" fmla="*/ 260 w 728"/>
                <a:gd name="T41" fmla="*/ 2335 h 2394"/>
                <a:gd name="T42" fmla="*/ 240 w 728"/>
                <a:gd name="T43" fmla="*/ 2285 h 2394"/>
                <a:gd name="T44" fmla="*/ 233 w 728"/>
                <a:gd name="T45" fmla="*/ 2258 h 2394"/>
                <a:gd name="T46" fmla="*/ 222 w 728"/>
                <a:gd name="T47" fmla="*/ 2311 h 2394"/>
                <a:gd name="T48" fmla="*/ 192 w 728"/>
                <a:gd name="T49" fmla="*/ 2354 h 2394"/>
                <a:gd name="T50" fmla="*/ 149 w 728"/>
                <a:gd name="T51" fmla="*/ 2383 h 2394"/>
                <a:gd name="T52" fmla="*/ 96 w 728"/>
                <a:gd name="T53" fmla="*/ 2394 h 2394"/>
                <a:gd name="T54" fmla="*/ 43 w 728"/>
                <a:gd name="T55" fmla="*/ 2383 h 2394"/>
                <a:gd name="T56" fmla="*/ 0 w 728"/>
                <a:gd name="T57" fmla="*/ 2354 h 2394"/>
                <a:gd name="T58" fmla="*/ 39 w 728"/>
                <a:gd name="T59" fmla="*/ 1697 h 2394"/>
                <a:gd name="T60" fmla="*/ 109 w 728"/>
                <a:gd name="T61" fmla="*/ 1668 h 2394"/>
                <a:gd name="T62" fmla="*/ 168 w 728"/>
                <a:gd name="T63" fmla="*/ 1622 h 2394"/>
                <a:gd name="T64" fmla="*/ 210 w 728"/>
                <a:gd name="T65" fmla="*/ 1560 h 2394"/>
                <a:gd name="T66" fmla="*/ 234 w 728"/>
                <a:gd name="T67" fmla="*/ 1488 h 2394"/>
                <a:gd name="T68" fmla="*/ 236 w 728"/>
                <a:gd name="T69" fmla="*/ 208 h 2394"/>
                <a:gd name="T70" fmla="*/ 227 w 728"/>
                <a:gd name="T71" fmla="*/ 137 h 2394"/>
                <a:gd name="T72" fmla="*/ 199 w 728"/>
                <a:gd name="T73" fmla="*/ 74 h 2394"/>
                <a:gd name="T74" fmla="*/ 155 w 728"/>
                <a:gd name="T75" fmla="*/ 21 h 2394"/>
                <a:gd name="T76" fmla="*/ 438 w 728"/>
                <a:gd name="T77" fmla="*/ 0 h 2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28" h="2394">
                  <a:moveTo>
                    <a:pt x="476" y="0"/>
                  </a:moveTo>
                  <a:lnTo>
                    <a:pt x="510" y="0"/>
                  </a:lnTo>
                  <a:lnTo>
                    <a:pt x="561" y="0"/>
                  </a:lnTo>
                  <a:lnTo>
                    <a:pt x="579" y="0"/>
                  </a:lnTo>
                  <a:lnTo>
                    <a:pt x="591" y="0"/>
                  </a:lnTo>
                  <a:lnTo>
                    <a:pt x="594" y="0"/>
                  </a:lnTo>
                  <a:lnTo>
                    <a:pt x="594" y="1"/>
                  </a:lnTo>
                  <a:lnTo>
                    <a:pt x="621" y="4"/>
                  </a:lnTo>
                  <a:lnTo>
                    <a:pt x="647" y="12"/>
                  </a:lnTo>
                  <a:lnTo>
                    <a:pt x="669" y="25"/>
                  </a:lnTo>
                  <a:lnTo>
                    <a:pt x="689" y="42"/>
                  </a:lnTo>
                  <a:lnTo>
                    <a:pt x="705" y="61"/>
                  </a:lnTo>
                  <a:lnTo>
                    <a:pt x="717" y="84"/>
                  </a:lnTo>
                  <a:lnTo>
                    <a:pt x="725" y="110"/>
                  </a:lnTo>
                  <a:lnTo>
                    <a:pt x="728" y="137"/>
                  </a:lnTo>
                  <a:lnTo>
                    <a:pt x="728" y="1276"/>
                  </a:lnTo>
                  <a:lnTo>
                    <a:pt x="725" y="1305"/>
                  </a:lnTo>
                  <a:lnTo>
                    <a:pt x="717" y="1330"/>
                  </a:lnTo>
                  <a:lnTo>
                    <a:pt x="704" y="1353"/>
                  </a:lnTo>
                  <a:lnTo>
                    <a:pt x="688" y="1374"/>
                  </a:lnTo>
                  <a:lnTo>
                    <a:pt x="667" y="1390"/>
                  </a:lnTo>
                  <a:lnTo>
                    <a:pt x="645" y="1403"/>
                  </a:lnTo>
                  <a:lnTo>
                    <a:pt x="619" y="1410"/>
                  </a:lnTo>
                  <a:lnTo>
                    <a:pt x="592" y="1414"/>
                  </a:lnTo>
                  <a:lnTo>
                    <a:pt x="569" y="1411"/>
                  </a:lnTo>
                  <a:lnTo>
                    <a:pt x="547" y="1406"/>
                  </a:lnTo>
                  <a:lnTo>
                    <a:pt x="527" y="1397"/>
                  </a:lnTo>
                  <a:lnTo>
                    <a:pt x="509" y="1386"/>
                  </a:lnTo>
                  <a:lnTo>
                    <a:pt x="509" y="2258"/>
                  </a:lnTo>
                  <a:lnTo>
                    <a:pt x="506" y="2285"/>
                  </a:lnTo>
                  <a:lnTo>
                    <a:pt x="499" y="2311"/>
                  </a:lnTo>
                  <a:lnTo>
                    <a:pt x="486" y="2335"/>
                  </a:lnTo>
                  <a:lnTo>
                    <a:pt x="470" y="2354"/>
                  </a:lnTo>
                  <a:lnTo>
                    <a:pt x="449" y="2372"/>
                  </a:lnTo>
                  <a:lnTo>
                    <a:pt x="426" y="2383"/>
                  </a:lnTo>
                  <a:lnTo>
                    <a:pt x="401" y="2392"/>
                  </a:lnTo>
                  <a:lnTo>
                    <a:pt x="372" y="2394"/>
                  </a:lnTo>
                  <a:lnTo>
                    <a:pt x="345" y="2392"/>
                  </a:lnTo>
                  <a:lnTo>
                    <a:pt x="320" y="2383"/>
                  </a:lnTo>
                  <a:lnTo>
                    <a:pt x="297" y="2372"/>
                  </a:lnTo>
                  <a:lnTo>
                    <a:pt x="276" y="2354"/>
                  </a:lnTo>
                  <a:lnTo>
                    <a:pt x="260" y="2335"/>
                  </a:lnTo>
                  <a:lnTo>
                    <a:pt x="247" y="2311"/>
                  </a:lnTo>
                  <a:lnTo>
                    <a:pt x="240" y="2285"/>
                  </a:lnTo>
                  <a:lnTo>
                    <a:pt x="236" y="2258"/>
                  </a:lnTo>
                  <a:lnTo>
                    <a:pt x="233" y="2258"/>
                  </a:lnTo>
                  <a:lnTo>
                    <a:pt x="230" y="2285"/>
                  </a:lnTo>
                  <a:lnTo>
                    <a:pt x="222" y="2311"/>
                  </a:lnTo>
                  <a:lnTo>
                    <a:pt x="209" y="2335"/>
                  </a:lnTo>
                  <a:lnTo>
                    <a:pt x="192" y="2354"/>
                  </a:lnTo>
                  <a:lnTo>
                    <a:pt x="173" y="2372"/>
                  </a:lnTo>
                  <a:lnTo>
                    <a:pt x="149" y="2383"/>
                  </a:lnTo>
                  <a:lnTo>
                    <a:pt x="123" y="2392"/>
                  </a:lnTo>
                  <a:lnTo>
                    <a:pt x="96" y="2394"/>
                  </a:lnTo>
                  <a:lnTo>
                    <a:pt x="69" y="2392"/>
                  </a:lnTo>
                  <a:lnTo>
                    <a:pt x="43" y="2383"/>
                  </a:lnTo>
                  <a:lnTo>
                    <a:pt x="19" y="2372"/>
                  </a:lnTo>
                  <a:lnTo>
                    <a:pt x="0" y="2354"/>
                  </a:lnTo>
                  <a:lnTo>
                    <a:pt x="0" y="1702"/>
                  </a:lnTo>
                  <a:lnTo>
                    <a:pt x="39" y="1697"/>
                  </a:lnTo>
                  <a:lnTo>
                    <a:pt x="75" y="1685"/>
                  </a:lnTo>
                  <a:lnTo>
                    <a:pt x="109" y="1668"/>
                  </a:lnTo>
                  <a:lnTo>
                    <a:pt x="140" y="1648"/>
                  </a:lnTo>
                  <a:lnTo>
                    <a:pt x="168" y="1622"/>
                  </a:lnTo>
                  <a:lnTo>
                    <a:pt x="191" y="1593"/>
                  </a:lnTo>
                  <a:lnTo>
                    <a:pt x="210" y="1560"/>
                  </a:lnTo>
                  <a:lnTo>
                    <a:pt x="224" y="1526"/>
                  </a:lnTo>
                  <a:lnTo>
                    <a:pt x="234" y="1488"/>
                  </a:lnTo>
                  <a:lnTo>
                    <a:pt x="236" y="1448"/>
                  </a:lnTo>
                  <a:lnTo>
                    <a:pt x="236" y="208"/>
                  </a:lnTo>
                  <a:lnTo>
                    <a:pt x="234" y="172"/>
                  </a:lnTo>
                  <a:lnTo>
                    <a:pt x="227" y="137"/>
                  </a:lnTo>
                  <a:lnTo>
                    <a:pt x="215" y="105"/>
                  </a:lnTo>
                  <a:lnTo>
                    <a:pt x="199" y="74"/>
                  </a:lnTo>
                  <a:lnTo>
                    <a:pt x="178" y="46"/>
                  </a:lnTo>
                  <a:lnTo>
                    <a:pt x="155" y="21"/>
                  </a:lnTo>
                  <a:lnTo>
                    <a:pt x="128" y="0"/>
                  </a:lnTo>
                  <a:lnTo>
                    <a:pt x="438" y="0"/>
                  </a:lnTo>
                  <a:lnTo>
                    <a:pt x="47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 name="文本框 5">
            <a:extLst>
              <a:ext uri="{FF2B5EF4-FFF2-40B4-BE49-F238E27FC236}">
                <a16:creationId xmlns:a16="http://schemas.microsoft.com/office/drawing/2014/main" id="{69477177-7C0E-5542-989D-8F2027C01EDF}"/>
              </a:ext>
            </a:extLst>
          </p:cNvPr>
          <p:cNvSpPr txBox="1"/>
          <p:nvPr/>
        </p:nvSpPr>
        <p:spPr>
          <a:xfrm>
            <a:off x="4355967" y="3700119"/>
            <a:ext cx="1640515" cy="261610"/>
          </a:xfrm>
          <a:prstGeom prst="rect">
            <a:avLst/>
          </a:prstGeom>
          <a:noFill/>
        </p:spPr>
        <p:txBody>
          <a:bodyPr wrap="square" rtlCol="0">
            <a:spAutoFit/>
          </a:bodyPr>
          <a:lstStyle/>
          <a:p>
            <a:r>
              <a:rPr kumimoji="1" lang="zh-CN" altLang="en-US" sz="1100" dirty="0">
                <a:solidFill>
                  <a:schemeClr val="bg2">
                    <a:lumMod val="10000"/>
                  </a:schemeClr>
                </a:solidFill>
                <a:latin typeface="Microsoft YaHei" panose="020B0503020204020204" pitchFamily="34" charset="-122"/>
                <a:ea typeface="Microsoft YaHei" panose="020B0503020204020204" pitchFamily="34" charset="-122"/>
              </a:rPr>
              <a:t>阿里数据架构演进过程</a:t>
            </a:r>
          </a:p>
        </p:txBody>
      </p:sp>
      <p:cxnSp>
        <p:nvCxnSpPr>
          <p:cNvPr id="253" name="直线箭头连接符 252">
            <a:extLst>
              <a:ext uri="{FF2B5EF4-FFF2-40B4-BE49-F238E27FC236}">
                <a16:creationId xmlns:a16="http://schemas.microsoft.com/office/drawing/2014/main" id="{719BAE1D-FA5B-0547-B839-C0F44ECE1E06}"/>
              </a:ext>
            </a:extLst>
          </p:cNvPr>
          <p:cNvCxnSpPr>
            <a:stCxn id="77" idx="3"/>
            <a:endCxn id="179" idx="1"/>
          </p:cNvCxnSpPr>
          <p:nvPr/>
        </p:nvCxnSpPr>
        <p:spPr>
          <a:xfrm>
            <a:off x="6753940" y="4759993"/>
            <a:ext cx="2793533" cy="1"/>
          </a:xfrm>
          <a:prstGeom prst="straightConnector1">
            <a:avLst/>
          </a:prstGeom>
          <a:ln w="127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a:extLst>
              <a:ext uri="{FF2B5EF4-FFF2-40B4-BE49-F238E27FC236}">
                <a16:creationId xmlns:a16="http://schemas.microsoft.com/office/drawing/2014/main" id="{4F51878F-D5E0-7B4C-AAC5-6ACF0E7DFDB8}"/>
              </a:ext>
            </a:extLst>
          </p:cNvPr>
          <p:cNvCxnSpPr>
            <a:stCxn id="107" idx="3"/>
            <a:endCxn id="7" idx="1"/>
          </p:cNvCxnSpPr>
          <p:nvPr/>
        </p:nvCxnSpPr>
        <p:spPr>
          <a:xfrm>
            <a:off x="8900065" y="5565090"/>
            <a:ext cx="647408" cy="1"/>
          </a:xfrm>
          <a:prstGeom prst="straightConnector1">
            <a:avLst/>
          </a:prstGeom>
          <a:ln w="127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32" name="组合 131">
            <a:extLst>
              <a:ext uri="{FF2B5EF4-FFF2-40B4-BE49-F238E27FC236}">
                <a16:creationId xmlns:a16="http://schemas.microsoft.com/office/drawing/2014/main" id="{42F4DF73-7C53-FE4E-981C-41E735F29495}"/>
              </a:ext>
            </a:extLst>
          </p:cNvPr>
          <p:cNvGrpSpPr/>
          <p:nvPr/>
        </p:nvGrpSpPr>
        <p:grpSpPr>
          <a:xfrm>
            <a:off x="1108970" y="3986939"/>
            <a:ext cx="9341314" cy="2519066"/>
            <a:chOff x="869955" y="3925373"/>
            <a:chExt cx="9341314" cy="2519066"/>
          </a:xfrm>
        </p:grpSpPr>
        <p:grpSp>
          <p:nvGrpSpPr>
            <p:cNvPr id="131" name="组合 130">
              <a:extLst>
                <a:ext uri="{FF2B5EF4-FFF2-40B4-BE49-F238E27FC236}">
                  <a16:creationId xmlns:a16="http://schemas.microsoft.com/office/drawing/2014/main" id="{C40AD1DD-BD88-AB4E-AF15-081F09661651}"/>
                </a:ext>
              </a:extLst>
            </p:cNvPr>
            <p:cNvGrpSpPr/>
            <p:nvPr/>
          </p:nvGrpSpPr>
          <p:grpSpPr>
            <a:xfrm>
              <a:off x="869955" y="3925373"/>
              <a:ext cx="9341314" cy="2519066"/>
              <a:chOff x="869955" y="3925373"/>
              <a:chExt cx="9341314" cy="2519066"/>
            </a:xfrm>
          </p:grpSpPr>
          <p:grpSp>
            <p:nvGrpSpPr>
              <p:cNvPr id="245" name="组合 244">
                <a:extLst>
                  <a:ext uri="{FF2B5EF4-FFF2-40B4-BE49-F238E27FC236}">
                    <a16:creationId xmlns:a16="http://schemas.microsoft.com/office/drawing/2014/main" id="{341A6F40-661A-744E-9C05-2FEC8DD7CB62}"/>
                  </a:ext>
                </a:extLst>
              </p:cNvPr>
              <p:cNvGrpSpPr/>
              <p:nvPr/>
            </p:nvGrpSpPr>
            <p:grpSpPr>
              <a:xfrm>
                <a:off x="869955" y="3925373"/>
                <a:ext cx="9341314" cy="2438515"/>
                <a:chOff x="869955" y="3925373"/>
                <a:chExt cx="9341314" cy="2438515"/>
              </a:xfrm>
            </p:grpSpPr>
            <p:cxnSp>
              <p:nvCxnSpPr>
                <p:cNvPr id="243" name="直线箭头连接符 242">
                  <a:extLst>
                    <a:ext uri="{FF2B5EF4-FFF2-40B4-BE49-F238E27FC236}">
                      <a16:creationId xmlns:a16="http://schemas.microsoft.com/office/drawing/2014/main" id="{0DE8CE71-9914-D445-BB3F-19608A53B98E}"/>
                    </a:ext>
                  </a:extLst>
                </p:cNvPr>
                <p:cNvCxnSpPr>
                  <a:cxnSpLocks/>
                  <a:stCxn id="8" idx="3"/>
                  <a:endCxn id="178" idx="1"/>
                </p:cNvCxnSpPr>
                <p:nvPr/>
              </p:nvCxnSpPr>
              <p:spPr>
                <a:xfrm>
                  <a:off x="1711354" y="4079261"/>
                  <a:ext cx="7597104" cy="1"/>
                </a:xfrm>
                <a:prstGeom prst="straightConnector1">
                  <a:avLst/>
                </a:prstGeom>
                <a:ln w="12700">
                  <a:solidFill>
                    <a:schemeClr val="bg2">
                      <a:lumMod val="1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554F6040-7EE1-9946-AFED-1E6D2B0D8743}"/>
                    </a:ext>
                  </a:extLst>
                </p:cNvPr>
                <p:cNvSpPr txBox="1"/>
                <p:nvPr/>
              </p:nvSpPr>
              <p:spPr>
                <a:xfrm>
                  <a:off x="9308458" y="5349636"/>
                  <a:ext cx="902811" cy="307777"/>
                </a:xfrm>
                <a:prstGeom prst="rect">
                  <a:avLst/>
                </a:prstGeom>
                <a:noFill/>
              </p:spPr>
              <p:txBody>
                <a:bodyPr wrap="none" rtlCol="0">
                  <a:spAutoFit/>
                </a:bodyPr>
                <a:lstStyle/>
                <a:p>
                  <a:r>
                    <a:rPr kumimoji="1" lang="zh-CN" altLang="en-US" sz="1400" dirty="0">
                      <a:solidFill>
                        <a:schemeClr val="bg2">
                          <a:lumMod val="10000"/>
                        </a:schemeClr>
                      </a:solidFill>
                      <a:latin typeface="TencentSans W7" panose="020C08030202040F0204" pitchFamily="34" charset="-122"/>
                      <a:ea typeface="TencentSans W7" panose="020C08030202040F0204" pitchFamily="34" charset="-122"/>
                    </a:rPr>
                    <a:t>接口收拢</a:t>
                  </a:r>
                </a:p>
              </p:txBody>
            </p:sp>
            <p:grpSp>
              <p:nvGrpSpPr>
                <p:cNvPr id="118" name="组合 117">
                  <a:extLst>
                    <a:ext uri="{FF2B5EF4-FFF2-40B4-BE49-F238E27FC236}">
                      <a16:creationId xmlns:a16="http://schemas.microsoft.com/office/drawing/2014/main" id="{6A01E67E-69CF-F041-9EB9-0A95789081FA}"/>
                    </a:ext>
                  </a:extLst>
                </p:cNvPr>
                <p:cNvGrpSpPr/>
                <p:nvPr/>
              </p:nvGrpSpPr>
              <p:grpSpPr>
                <a:xfrm>
                  <a:off x="869955" y="3955065"/>
                  <a:ext cx="7791095" cy="2408823"/>
                  <a:chOff x="-1573295" y="4231455"/>
                  <a:chExt cx="7791095" cy="2408823"/>
                </a:xfrm>
              </p:grpSpPr>
              <p:grpSp>
                <p:nvGrpSpPr>
                  <p:cNvPr id="105" name="组合 104">
                    <a:extLst>
                      <a:ext uri="{FF2B5EF4-FFF2-40B4-BE49-F238E27FC236}">
                        <a16:creationId xmlns:a16="http://schemas.microsoft.com/office/drawing/2014/main" id="{5AFA4992-AFA9-BA4B-BF15-6407AF81CB7C}"/>
                      </a:ext>
                    </a:extLst>
                  </p:cNvPr>
                  <p:cNvGrpSpPr/>
                  <p:nvPr/>
                </p:nvGrpSpPr>
                <p:grpSpPr>
                  <a:xfrm>
                    <a:off x="-1573295" y="4231455"/>
                    <a:ext cx="5644970" cy="2408823"/>
                    <a:chOff x="-1573295" y="4231455"/>
                    <a:chExt cx="5644970" cy="2408823"/>
                  </a:xfrm>
                </p:grpSpPr>
                <p:grpSp>
                  <p:nvGrpSpPr>
                    <p:cNvPr id="104" name="组合 103">
                      <a:extLst>
                        <a:ext uri="{FF2B5EF4-FFF2-40B4-BE49-F238E27FC236}">
                          <a16:creationId xmlns:a16="http://schemas.microsoft.com/office/drawing/2014/main" id="{AADA3831-C597-7341-B825-418FF3458F25}"/>
                        </a:ext>
                      </a:extLst>
                    </p:cNvPr>
                    <p:cNvGrpSpPr/>
                    <p:nvPr/>
                  </p:nvGrpSpPr>
                  <p:grpSpPr>
                    <a:xfrm>
                      <a:off x="-1573295" y="4231455"/>
                      <a:ext cx="5644970" cy="1251764"/>
                      <a:chOff x="215747" y="4247869"/>
                      <a:chExt cx="5644970" cy="1251764"/>
                    </a:xfrm>
                  </p:grpSpPr>
                  <p:grpSp>
                    <p:nvGrpSpPr>
                      <p:cNvPr id="103" name="组合 102">
                        <a:extLst>
                          <a:ext uri="{FF2B5EF4-FFF2-40B4-BE49-F238E27FC236}">
                            <a16:creationId xmlns:a16="http://schemas.microsoft.com/office/drawing/2014/main" id="{52B8F6DA-9D0E-2F4F-BCC6-0DA8C53B063E}"/>
                          </a:ext>
                        </a:extLst>
                      </p:cNvPr>
                      <p:cNvGrpSpPr/>
                      <p:nvPr/>
                    </p:nvGrpSpPr>
                    <p:grpSpPr>
                      <a:xfrm>
                        <a:off x="215747" y="4247869"/>
                        <a:ext cx="841399" cy="1251764"/>
                        <a:chOff x="215747" y="4247869"/>
                        <a:chExt cx="841399" cy="1251764"/>
                      </a:xfrm>
                    </p:grpSpPr>
                    <p:sp>
                      <p:nvSpPr>
                        <p:cNvPr id="8" name="矩形 7">
                          <a:extLst>
                            <a:ext uri="{FF2B5EF4-FFF2-40B4-BE49-F238E27FC236}">
                              <a16:creationId xmlns:a16="http://schemas.microsoft.com/office/drawing/2014/main" id="{9E5CCAC2-0B9B-7244-B906-AC6F910C2226}"/>
                            </a:ext>
                          </a:extLst>
                        </p:cNvPr>
                        <p:cNvSpPr/>
                        <p:nvPr/>
                      </p:nvSpPr>
                      <p:spPr>
                        <a:xfrm>
                          <a:off x="215747" y="4247869"/>
                          <a:ext cx="841399" cy="248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更新接口</a:t>
                          </a:r>
                          <a:r>
                            <a:rPr kumimoji="1" lang="en-US" altLang="zh-CN" sz="1000" dirty="0">
                              <a:solidFill>
                                <a:srgbClr val="FFFFFF"/>
                              </a:solidFill>
                              <a:latin typeface="Microsoft YaHei" panose="020B0503020204020204" pitchFamily="34" charset="-122"/>
                              <a:ea typeface="Microsoft YaHei" panose="020B0503020204020204" pitchFamily="34" charset="-122"/>
                            </a:rPr>
                            <a:t>1</a:t>
                          </a:r>
                          <a:endParaRPr kumimoji="1" lang="zh-CN" altLang="en-US" sz="1000" dirty="0">
                            <a:solidFill>
                              <a:srgbClr val="FFFFFF"/>
                            </a:solidFill>
                            <a:latin typeface="Microsoft YaHei" panose="020B0503020204020204" pitchFamily="34" charset="-122"/>
                            <a:ea typeface="Microsoft YaHei" panose="020B0503020204020204" pitchFamily="34" charset="-122"/>
                          </a:endParaRPr>
                        </a:p>
                      </p:txBody>
                    </p:sp>
                    <p:sp>
                      <p:nvSpPr>
                        <p:cNvPr id="72" name="矩形 71">
                          <a:extLst>
                            <a:ext uri="{FF2B5EF4-FFF2-40B4-BE49-F238E27FC236}">
                              <a16:creationId xmlns:a16="http://schemas.microsoft.com/office/drawing/2014/main" id="{3DB09F0D-5354-CB4F-8E6C-71D00095EA93}"/>
                            </a:ext>
                          </a:extLst>
                        </p:cNvPr>
                        <p:cNvSpPr/>
                        <p:nvPr/>
                      </p:nvSpPr>
                      <p:spPr>
                        <a:xfrm>
                          <a:off x="215747" y="4596896"/>
                          <a:ext cx="841399" cy="24839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更新接口</a:t>
                          </a:r>
                          <a:r>
                            <a:rPr kumimoji="1" lang="en-US" altLang="zh-CN" sz="1000" dirty="0">
                              <a:solidFill>
                                <a:srgbClr val="FFFFFF"/>
                              </a:solidFill>
                              <a:latin typeface="Microsoft YaHei" panose="020B0503020204020204" pitchFamily="34" charset="-122"/>
                              <a:ea typeface="Microsoft YaHei" panose="020B0503020204020204" pitchFamily="34" charset="-122"/>
                            </a:rPr>
                            <a:t>2</a:t>
                          </a:r>
                          <a:endParaRPr kumimoji="1" lang="zh-CN" altLang="en-US" sz="1000" dirty="0">
                            <a:solidFill>
                              <a:srgbClr val="FFFFFF"/>
                            </a:solidFill>
                            <a:latin typeface="Microsoft YaHei" panose="020B0503020204020204" pitchFamily="34" charset="-122"/>
                            <a:ea typeface="Microsoft YaHei" panose="020B0503020204020204" pitchFamily="34" charset="-122"/>
                          </a:endParaRPr>
                        </a:p>
                      </p:txBody>
                    </p:sp>
                    <p:sp>
                      <p:nvSpPr>
                        <p:cNvPr id="73" name="矩形 72">
                          <a:extLst>
                            <a:ext uri="{FF2B5EF4-FFF2-40B4-BE49-F238E27FC236}">
                              <a16:creationId xmlns:a16="http://schemas.microsoft.com/office/drawing/2014/main" id="{A6AE9859-5BD7-5745-9574-66FE9D9917D6}"/>
                            </a:ext>
                          </a:extLst>
                        </p:cNvPr>
                        <p:cNvSpPr/>
                        <p:nvPr/>
                      </p:nvSpPr>
                      <p:spPr>
                        <a:xfrm>
                          <a:off x="215747" y="4924068"/>
                          <a:ext cx="841399" cy="248392"/>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读取接口</a:t>
                          </a:r>
                          <a:r>
                            <a:rPr kumimoji="1" lang="en-US" altLang="zh-CN" sz="1000" dirty="0">
                              <a:solidFill>
                                <a:srgbClr val="FFFFFF"/>
                              </a:solidFill>
                              <a:latin typeface="Microsoft YaHei" panose="020B0503020204020204" pitchFamily="34" charset="-122"/>
                              <a:ea typeface="Microsoft YaHei" panose="020B0503020204020204" pitchFamily="34" charset="-122"/>
                            </a:rPr>
                            <a:t>1</a:t>
                          </a:r>
                          <a:endParaRPr kumimoji="1" lang="zh-CN" altLang="en-US" sz="1000" dirty="0">
                            <a:solidFill>
                              <a:srgbClr val="FFFFFF"/>
                            </a:solidFill>
                            <a:latin typeface="Microsoft YaHei" panose="020B0503020204020204" pitchFamily="34" charset="-122"/>
                            <a:ea typeface="Microsoft YaHei" panose="020B0503020204020204" pitchFamily="34" charset="-122"/>
                          </a:endParaRPr>
                        </a:p>
                      </p:txBody>
                    </p:sp>
                    <p:sp>
                      <p:nvSpPr>
                        <p:cNvPr id="74" name="矩形 73">
                          <a:extLst>
                            <a:ext uri="{FF2B5EF4-FFF2-40B4-BE49-F238E27FC236}">
                              <a16:creationId xmlns:a16="http://schemas.microsoft.com/office/drawing/2014/main" id="{D836E3E8-3B06-8849-BD38-1CA4874D031A}"/>
                            </a:ext>
                          </a:extLst>
                        </p:cNvPr>
                        <p:cNvSpPr/>
                        <p:nvPr/>
                      </p:nvSpPr>
                      <p:spPr>
                        <a:xfrm>
                          <a:off x="215747" y="5251241"/>
                          <a:ext cx="841399" cy="248392"/>
                        </a:xfrm>
                        <a:prstGeom prst="rect">
                          <a:avLst/>
                        </a:prstGeom>
                        <a:solidFill>
                          <a:schemeClr val="bg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读取接口</a:t>
                          </a:r>
                          <a:r>
                            <a:rPr kumimoji="1" lang="en-US" altLang="zh-CN" sz="1000" dirty="0">
                              <a:solidFill>
                                <a:srgbClr val="FFFFFF"/>
                              </a:solidFill>
                              <a:latin typeface="Microsoft YaHei" panose="020B0503020204020204" pitchFamily="34" charset="-122"/>
                              <a:ea typeface="Microsoft YaHei" panose="020B0503020204020204" pitchFamily="34" charset="-122"/>
                            </a:rPr>
                            <a:t>2</a:t>
                          </a:r>
                          <a:endParaRPr kumimoji="1" lang="zh-CN" altLang="en-US" sz="1000" dirty="0">
                            <a:solidFill>
                              <a:srgbClr val="FFFFFF"/>
                            </a:solidFill>
                            <a:latin typeface="Microsoft YaHei" panose="020B0503020204020204" pitchFamily="34" charset="-122"/>
                            <a:ea typeface="Microsoft YaHei" panose="020B0503020204020204" pitchFamily="34" charset="-122"/>
                          </a:endParaRPr>
                        </a:p>
                      </p:txBody>
                    </p:sp>
                  </p:grpSp>
                  <p:sp>
                    <p:nvSpPr>
                      <p:cNvPr id="77" name="矩形 76">
                        <a:extLst>
                          <a:ext uri="{FF2B5EF4-FFF2-40B4-BE49-F238E27FC236}">
                            <a16:creationId xmlns:a16="http://schemas.microsoft.com/office/drawing/2014/main" id="{0B72A7D5-E2DB-ED43-A416-2439CC9A37EB}"/>
                          </a:ext>
                        </a:extLst>
                      </p:cNvPr>
                      <p:cNvSpPr/>
                      <p:nvPr/>
                    </p:nvSpPr>
                    <p:spPr>
                      <a:xfrm>
                        <a:off x="4963744" y="4773782"/>
                        <a:ext cx="896973" cy="4348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统一</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读写服务</a:t>
                        </a:r>
                      </a:p>
                    </p:txBody>
                  </p:sp>
                  <p:cxnSp>
                    <p:nvCxnSpPr>
                      <p:cNvPr id="12" name="直线箭头连接符 11">
                        <a:extLst>
                          <a:ext uri="{FF2B5EF4-FFF2-40B4-BE49-F238E27FC236}">
                            <a16:creationId xmlns:a16="http://schemas.microsoft.com/office/drawing/2014/main" id="{4723E0E6-D696-FF46-9190-710BC37329CA}"/>
                          </a:ext>
                        </a:extLst>
                      </p:cNvPr>
                      <p:cNvCxnSpPr>
                        <a:stCxn id="8" idx="3"/>
                        <a:endCxn id="77" idx="1"/>
                      </p:cNvCxnSpPr>
                      <p:nvPr/>
                    </p:nvCxnSpPr>
                    <p:spPr>
                      <a:xfrm>
                        <a:off x="1057146" y="4372065"/>
                        <a:ext cx="3906598" cy="619166"/>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1066752C-D60E-DA42-8CFF-CF881A8FCA29}"/>
                          </a:ext>
                        </a:extLst>
                      </p:cNvPr>
                      <p:cNvCxnSpPr>
                        <a:cxnSpLocks/>
                        <a:stCxn id="72" idx="3"/>
                        <a:endCxn id="77" idx="1"/>
                      </p:cNvCxnSpPr>
                      <p:nvPr/>
                    </p:nvCxnSpPr>
                    <p:spPr>
                      <a:xfrm>
                        <a:off x="1057146" y="4721092"/>
                        <a:ext cx="3906598" cy="270139"/>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01DB312C-4F1B-F444-9BDD-0BA075ED04B9}"/>
                          </a:ext>
                        </a:extLst>
                      </p:cNvPr>
                      <p:cNvCxnSpPr>
                        <a:cxnSpLocks/>
                        <a:stCxn id="73" idx="3"/>
                        <a:endCxn id="77" idx="1"/>
                      </p:cNvCxnSpPr>
                      <p:nvPr/>
                    </p:nvCxnSpPr>
                    <p:spPr>
                      <a:xfrm flipV="1">
                        <a:off x="1057146" y="4991231"/>
                        <a:ext cx="3906598" cy="57033"/>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a:extLst>
                          <a:ext uri="{FF2B5EF4-FFF2-40B4-BE49-F238E27FC236}">
                            <a16:creationId xmlns:a16="http://schemas.microsoft.com/office/drawing/2014/main" id="{2A52EE21-BE38-4849-8CE6-0E2DEB4BE793}"/>
                          </a:ext>
                        </a:extLst>
                      </p:cNvPr>
                      <p:cNvCxnSpPr>
                        <a:cxnSpLocks/>
                        <a:stCxn id="74" idx="3"/>
                        <a:endCxn id="77" idx="1"/>
                      </p:cNvCxnSpPr>
                      <p:nvPr/>
                    </p:nvCxnSpPr>
                    <p:spPr>
                      <a:xfrm flipV="1">
                        <a:off x="1057146" y="4991231"/>
                        <a:ext cx="3906598" cy="384206"/>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1" name="组合 100">
                      <a:extLst>
                        <a:ext uri="{FF2B5EF4-FFF2-40B4-BE49-F238E27FC236}">
                          <a16:creationId xmlns:a16="http://schemas.microsoft.com/office/drawing/2014/main" id="{75291454-FE49-2A43-A059-6055A25F53CB}"/>
                        </a:ext>
                      </a:extLst>
                    </p:cNvPr>
                    <p:cNvGrpSpPr/>
                    <p:nvPr/>
                  </p:nvGrpSpPr>
                  <p:grpSpPr>
                    <a:xfrm>
                      <a:off x="-1573295" y="6124828"/>
                      <a:ext cx="5644970" cy="515450"/>
                      <a:chOff x="3588531" y="5193136"/>
                      <a:chExt cx="5644970" cy="515450"/>
                    </a:xfrm>
                  </p:grpSpPr>
                  <p:sp>
                    <p:nvSpPr>
                      <p:cNvPr id="76" name="矩形 75">
                        <a:extLst>
                          <a:ext uri="{FF2B5EF4-FFF2-40B4-BE49-F238E27FC236}">
                            <a16:creationId xmlns:a16="http://schemas.microsoft.com/office/drawing/2014/main" id="{125AE8B6-6667-E74F-96BB-BF8502340898}"/>
                          </a:ext>
                        </a:extLst>
                      </p:cNvPr>
                      <p:cNvSpPr/>
                      <p:nvPr/>
                    </p:nvSpPr>
                    <p:spPr>
                      <a:xfrm>
                        <a:off x="3588531" y="5193136"/>
                        <a:ext cx="841399" cy="248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订阅接口</a:t>
                        </a:r>
                        <a:r>
                          <a:rPr kumimoji="1" lang="en-US" altLang="zh-CN" sz="1000" dirty="0">
                            <a:solidFill>
                              <a:srgbClr val="FFFFFF"/>
                            </a:solidFill>
                            <a:latin typeface="Microsoft YaHei" panose="020B0503020204020204" pitchFamily="34" charset="-122"/>
                            <a:ea typeface="Microsoft YaHei" panose="020B0503020204020204" pitchFamily="34" charset="-122"/>
                          </a:rPr>
                          <a:t>1</a:t>
                        </a:r>
                        <a:endParaRPr kumimoji="1" lang="zh-CN" altLang="en-US" sz="1000" dirty="0">
                          <a:solidFill>
                            <a:srgbClr val="FFFFFF"/>
                          </a:solidFill>
                          <a:latin typeface="Microsoft YaHei" panose="020B0503020204020204" pitchFamily="34" charset="-122"/>
                          <a:ea typeface="Microsoft YaHei" panose="020B0503020204020204" pitchFamily="34" charset="-122"/>
                        </a:endParaRPr>
                      </a:p>
                    </p:txBody>
                  </p:sp>
                  <p:sp>
                    <p:nvSpPr>
                      <p:cNvPr id="79" name="矩形 78">
                        <a:extLst>
                          <a:ext uri="{FF2B5EF4-FFF2-40B4-BE49-F238E27FC236}">
                            <a16:creationId xmlns:a16="http://schemas.microsoft.com/office/drawing/2014/main" id="{5087E74C-0034-FC45-BE44-B49B2BF96919}"/>
                          </a:ext>
                        </a:extLst>
                      </p:cNvPr>
                      <p:cNvSpPr/>
                      <p:nvPr/>
                    </p:nvSpPr>
                    <p:spPr>
                      <a:xfrm>
                        <a:off x="8336528" y="5273688"/>
                        <a:ext cx="896973" cy="434898"/>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统一</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订阅服务</a:t>
                        </a:r>
                      </a:p>
                    </p:txBody>
                  </p:sp>
                  <p:cxnSp>
                    <p:nvCxnSpPr>
                      <p:cNvPr id="88" name="直线箭头连接符 87">
                        <a:extLst>
                          <a:ext uri="{FF2B5EF4-FFF2-40B4-BE49-F238E27FC236}">
                            <a16:creationId xmlns:a16="http://schemas.microsoft.com/office/drawing/2014/main" id="{63129CE5-EB98-AD4A-8A3E-2CC9F68691AE}"/>
                          </a:ext>
                        </a:extLst>
                      </p:cNvPr>
                      <p:cNvCxnSpPr>
                        <a:cxnSpLocks/>
                        <a:stCxn id="76" idx="3"/>
                        <a:endCxn id="79" idx="1"/>
                      </p:cNvCxnSpPr>
                      <p:nvPr/>
                    </p:nvCxnSpPr>
                    <p:spPr>
                      <a:xfrm>
                        <a:off x="4429930" y="5317332"/>
                        <a:ext cx="3906598" cy="173805"/>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 name="组合 99">
                      <a:extLst>
                        <a:ext uri="{FF2B5EF4-FFF2-40B4-BE49-F238E27FC236}">
                          <a16:creationId xmlns:a16="http://schemas.microsoft.com/office/drawing/2014/main" id="{F5842A50-4F92-E140-BD73-7EF50D21DB57}"/>
                        </a:ext>
                      </a:extLst>
                    </p:cNvPr>
                    <p:cNvGrpSpPr/>
                    <p:nvPr/>
                  </p:nvGrpSpPr>
                  <p:grpSpPr>
                    <a:xfrm>
                      <a:off x="-1573295" y="5562465"/>
                      <a:ext cx="5644970" cy="434898"/>
                      <a:chOff x="215747" y="5502243"/>
                      <a:chExt cx="5644970" cy="434898"/>
                    </a:xfrm>
                  </p:grpSpPr>
                  <p:sp>
                    <p:nvSpPr>
                      <p:cNvPr id="75" name="矩形 74">
                        <a:extLst>
                          <a:ext uri="{FF2B5EF4-FFF2-40B4-BE49-F238E27FC236}">
                            <a16:creationId xmlns:a16="http://schemas.microsoft.com/office/drawing/2014/main" id="{E553291C-EF9F-E544-9556-48F430B1C723}"/>
                          </a:ext>
                        </a:extLst>
                      </p:cNvPr>
                      <p:cNvSpPr/>
                      <p:nvPr/>
                    </p:nvSpPr>
                    <p:spPr>
                      <a:xfrm>
                        <a:off x="215747" y="5595496"/>
                        <a:ext cx="841399" cy="24839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检索接口</a:t>
                        </a:r>
                      </a:p>
                    </p:txBody>
                  </p:sp>
                  <p:sp>
                    <p:nvSpPr>
                      <p:cNvPr id="78" name="矩形 77">
                        <a:extLst>
                          <a:ext uri="{FF2B5EF4-FFF2-40B4-BE49-F238E27FC236}">
                            <a16:creationId xmlns:a16="http://schemas.microsoft.com/office/drawing/2014/main" id="{5D28EB5C-54E3-2746-8549-5CF2F82901B9}"/>
                          </a:ext>
                        </a:extLst>
                      </p:cNvPr>
                      <p:cNvSpPr/>
                      <p:nvPr/>
                    </p:nvSpPr>
                    <p:spPr>
                      <a:xfrm>
                        <a:off x="4963744" y="5502243"/>
                        <a:ext cx="896973" cy="43489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统一</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检索服务</a:t>
                        </a:r>
                      </a:p>
                    </p:txBody>
                  </p:sp>
                  <p:cxnSp>
                    <p:nvCxnSpPr>
                      <p:cNvPr id="89" name="直线箭头连接符 88">
                        <a:extLst>
                          <a:ext uri="{FF2B5EF4-FFF2-40B4-BE49-F238E27FC236}">
                            <a16:creationId xmlns:a16="http://schemas.microsoft.com/office/drawing/2014/main" id="{36E44FA4-B337-0F43-AEAE-A8581C24AC5F}"/>
                          </a:ext>
                        </a:extLst>
                      </p:cNvPr>
                      <p:cNvCxnSpPr>
                        <a:cxnSpLocks/>
                        <a:stCxn id="75" idx="3"/>
                        <a:endCxn id="78" idx="1"/>
                      </p:cNvCxnSpPr>
                      <p:nvPr/>
                    </p:nvCxnSpPr>
                    <p:spPr>
                      <a:xfrm>
                        <a:off x="1057146" y="5719692"/>
                        <a:ext cx="3906598" cy="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07" name="矩形 106">
                    <a:extLst>
                      <a:ext uri="{FF2B5EF4-FFF2-40B4-BE49-F238E27FC236}">
                        <a16:creationId xmlns:a16="http://schemas.microsoft.com/office/drawing/2014/main" id="{5E36012F-5D3D-D049-8285-E6A4A11C8416}"/>
                      </a:ext>
                    </a:extLst>
                  </p:cNvPr>
                  <p:cNvSpPr/>
                  <p:nvPr/>
                </p:nvSpPr>
                <p:spPr>
                  <a:xfrm>
                    <a:off x="5767110" y="5166920"/>
                    <a:ext cx="450690" cy="1225988"/>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统</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一</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接</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入</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服</a:t>
                    </a:r>
                    <a:endParaRPr kumimoji="1" lang="en-US" altLang="zh-CN" sz="1000" dirty="0">
                      <a:solidFill>
                        <a:srgbClr val="FFFFFF"/>
                      </a:solidFill>
                      <a:latin typeface="Microsoft YaHei" panose="020B0503020204020204" pitchFamily="34" charset="-122"/>
                      <a:ea typeface="Microsoft YaHei" panose="020B0503020204020204" pitchFamily="34" charset="-122"/>
                    </a:endParaRPr>
                  </a:p>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务</a:t>
                    </a:r>
                  </a:p>
                </p:txBody>
              </p:sp>
              <p:cxnSp>
                <p:nvCxnSpPr>
                  <p:cNvPr id="108" name="直线箭头连接符 107">
                    <a:extLst>
                      <a:ext uri="{FF2B5EF4-FFF2-40B4-BE49-F238E27FC236}">
                        <a16:creationId xmlns:a16="http://schemas.microsoft.com/office/drawing/2014/main" id="{FAA654C3-6660-3645-98D0-FC7F86AD6E2C}"/>
                      </a:ext>
                    </a:extLst>
                  </p:cNvPr>
                  <p:cNvCxnSpPr>
                    <a:cxnSpLocks/>
                    <a:stCxn id="78" idx="3"/>
                    <a:endCxn id="107" idx="1"/>
                  </p:cNvCxnSpPr>
                  <p:nvPr/>
                </p:nvCxnSpPr>
                <p:spPr>
                  <a:xfrm>
                    <a:off x="4071675" y="5779914"/>
                    <a:ext cx="1695435" cy="0"/>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FA3E127A-0480-E04A-9E48-88A1F0CD936D}"/>
                      </a:ext>
                    </a:extLst>
                  </p:cNvPr>
                  <p:cNvCxnSpPr>
                    <a:cxnSpLocks/>
                    <a:stCxn id="79" idx="3"/>
                    <a:endCxn id="107" idx="1"/>
                  </p:cNvCxnSpPr>
                  <p:nvPr/>
                </p:nvCxnSpPr>
                <p:spPr>
                  <a:xfrm flipV="1">
                    <a:off x="4071675" y="5779914"/>
                    <a:ext cx="1695435" cy="642915"/>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38226436-4B3F-924A-859D-9102D40273A2}"/>
                      </a:ext>
                    </a:extLst>
                  </p:cNvPr>
                  <p:cNvCxnSpPr>
                    <a:cxnSpLocks/>
                    <a:stCxn id="77" idx="3"/>
                    <a:endCxn id="107" idx="1"/>
                  </p:cNvCxnSpPr>
                  <p:nvPr/>
                </p:nvCxnSpPr>
                <p:spPr>
                  <a:xfrm>
                    <a:off x="4071675" y="4974817"/>
                    <a:ext cx="1695435" cy="805097"/>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78" name="文本框 177">
                  <a:extLst>
                    <a:ext uri="{FF2B5EF4-FFF2-40B4-BE49-F238E27FC236}">
                      <a16:creationId xmlns:a16="http://schemas.microsoft.com/office/drawing/2014/main" id="{EBFE738B-B0C5-3F4C-9938-FD833C12F304}"/>
                    </a:ext>
                  </a:extLst>
                </p:cNvPr>
                <p:cNvSpPr txBox="1"/>
                <p:nvPr/>
              </p:nvSpPr>
              <p:spPr>
                <a:xfrm>
                  <a:off x="9308458" y="3925373"/>
                  <a:ext cx="902811" cy="307777"/>
                </a:xfrm>
                <a:prstGeom prst="rect">
                  <a:avLst/>
                </a:prstGeom>
                <a:noFill/>
              </p:spPr>
              <p:txBody>
                <a:bodyPr wrap="none" rtlCol="0">
                  <a:spAutoFit/>
                </a:bodyPr>
                <a:lstStyle/>
                <a:p>
                  <a:r>
                    <a:rPr kumimoji="1" lang="zh-CN" altLang="en-US" sz="1400" dirty="0">
                      <a:solidFill>
                        <a:schemeClr val="bg2">
                          <a:lumMod val="10000"/>
                        </a:schemeClr>
                      </a:solidFill>
                      <a:latin typeface="TencentSans W7" panose="020C08030202040F0204" pitchFamily="34" charset="-122"/>
                      <a:ea typeface="TencentSans W7" panose="020C08030202040F0204" pitchFamily="34" charset="-122"/>
                    </a:rPr>
                    <a:t>接口整理</a:t>
                  </a:r>
                </a:p>
              </p:txBody>
            </p:sp>
            <p:sp>
              <p:nvSpPr>
                <p:cNvPr id="179" name="文本框 178">
                  <a:extLst>
                    <a:ext uri="{FF2B5EF4-FFF2-40B4-BE49-F238E27FC236}">
                      <a16:creationId xmlns:a16="http://schemas.microsoft.com/office/drawing/2014/main" id="{0D7AB40A-691C-9643-94B8-414D3F549566}"/>
                    </a:ext>
                  </a:extLst>
                </p:cNvPr>
                <p:cNvSpPr txBox="1"/>
                <p:nvPr/>
              </p:nvSpPr>
              <p:spPr>
                <a:xfrm>
                  <a:off x="9308458" y="4544539"/>
                  <a:ext cx="902811" cy="307777"/>
                </a:xfrm>
                <a:prstGeom prst="rect">
                  <a:avLst/>
                </a:prstGeom>
                <a:noFill/>
              </p:spPr>
              <p:txBody>
                <a:bodyPr wrap="none" rtlCol="0">
                  <a:spAutoFit/>
                </a:bodyPr>
                <a:lstStyle/>
                <a:p>
                  <a:r>
                    <a:rPr kumimoji="1" lang="zh-CN" altLang="en-US" sz="1400" dirty="0">
                      <a:solidFill>
                        <a:schemeClr val="bg2">
                          <a:lumMod val="10000"/>
                        </a:schemeClr>
                      </a:solidFill>
                      <a:latin typeface="TencentSans W7" panose="020C08030202040F0204" pitchFamily="34" charset="-122"/>
                      <a:ea typeface="TencentSans W7" panose="020C08030202040F0204" pitchFamily="34" charset="-122"/>
                    </a:rPr>
                    <a:t>接口合并</a:t>
                  </a:r>
                </a:p>
              </p:txBody>
            </p:sp>
          </p:grpSp>
          <p:sp>
            <p:nvSpPr>
              <p:cNvPr id="256" name="矩形 255">
                <a:extLst>
                  <a:ext uri="{FF2B5EF4-FFF2-40B4-BE49-F238E27FC236}">
                    <a16:creationId xmlns:a16="http://schemas.microsoft.com/office/drawing/2014/main" id="{C245FA33-75D6-5A4D-8F7D-D0EB20040433}"/>
                  </a:ext>
                </a:extLst>
              </p:cNvPr>
              <p:cNvSpPr/>
              <p:nvPr/>
            </p:nvSpPr>
            <p:spPr>
              <a:xfrm>
                <a:off x="869955" y="6196047"/>
                <a:ext cx="841399" cy="248392"/>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000" dirty="0">
                    <a:solidFill>
                      <a:srgbClr val="FFFFFF"/>
                    </a:solidFill>
                    <a:latin typeface="Microsoft YaHei" panose="020B0503020204020204" pitchFamily="34" charset="-122"/>
                    <a:ea typeface="Microsoft YaHei" panose="020B0503020204020204" pitchFamily="34" charset="-122"/>
                  </a:rPr>
                  <a:t>订阅接口</a:t>
                </a:r>
                <a:r>
                  <a:rPr kumimoji="1" lang="en-US" altLang="zh-CN" sz="1000" dirty="0">
                    <a:solidFill>
                      <a:srgbClr val="FFFFFF"/>
                    </a:solidFill>
                    <a:latin typeface="Microsoft YaHei" panose="020B0503020204020204" pitchFamily="34" charset="-122"/>
                    <a:ea typeface="Microsoft YaHei" panose="020B0503020204020204" pitchFamily="34" charset="-122"/>
                  </a:rPr>
                  <a:t>2</a:t>
                </a:r>
                <a:endParaRPr kumimoji="1" lang="zh-CN" altLang="en-US" sz="1000" dirty="0">
                  <a:solidFill>
                    <a:srgbClr val="FFFFFF"/>
                  </a:solidFill>
                  <a:latin typeface="Microsoft YaHei" panose="020B0503020204020204" pitchFamily="34" charset="-122"/>
                  <a:ea typeface="Microsoft YaHei" panose="020B0503020204020204" pitchFamily="34" charset="-122"/>
                </a:endParaRPr>
              </a:p>
            </p:txBody>
          </p:sp>
          <p:cxnSp>
            <p:nvCxnSpPr>
              <p:cNvPr id="257" name="直线箭头连接符 256">
                <a:extLst>
                  <a:ext uri="{FF2B5EF4-FFF2-40B4-BE49-F238E27FC236}">
                    <a16:creationId xmlns:a16="http://schemas.microsoft.com/office/drawing/2014/main" id="{700BC532-AE9C-754E-920E-23C645A5B395}"/>
                  </a:ext>
                </a:extLst>
              </p:cNvPr>
              <p:cNvCxnSpPr>
                <a:cxnSpLocks/>
                <a:stCxn id="256" idx="3"/>
                <a:endCxn id="79" idx="1"/>
              </p:cNvCxnSpPr>
              <p:nvPr/>
            </p:nvCxnSpPr>
            <p:spPr>
              <a:xfrm flipV="1">
                <a:off x="1711354" y="6146439"/>
                <a:ext cx="3906598" cy="173804"/>
              </a:xfrm>
              <a:prstGeom prst="straightConnector1">
                <a:avLst/>
              </a:prstGeom>
              <a:ln w="12700">
                <a:solidFill>
                  <a:schemeClr val="bg2">
                    <a:lumMod val="1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58" name="右箭头 257">
              <a:extLst>
                <a:ext uri="{FF2B5EF4-FFF2-40B4-BE49-F238E27FC236}">
                  <a16:creationId xmlns:a16="http://schemas.microsoft.com/office/drawing/2014/main" id="{B8B8C081-B203-F143-9936-4A35D0F5AA2B}"/>
                </a:ext>
              </a:extLst>
            </p:cNvPr>
            <p:cNvSpPr/>
            <p:nvPr/>
          </p:nvSpPr>
          <p:spPr>
            <a:xfrm rot="5400000">
              <a:off x="9599169" y="4179986"/>
              <a:ext cx="321389" cy="417717"/>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grpSp>
      <p:sp>
        <p:nvSpPr>
          <p:cNvPr id="259" name="右箭头 258">
            <a:extLst>
              <a:ext uri="{FF2B5EF4-FFF2-40B4-BE49-F238E27FC236}">
                <a16:creationId xmlns:a16="http://schemas.microsoft.com/office/drawing/2014/main" id="{691979AA-BDB1-4F46-8F5A-8D8F8D509576}"/>
              </a:ext>
            </a:extLst>
          </p:cNvPr>
          <p:cNvSpPr/>
          <p:nvPr/>
        </p:nvSpPr>
        <p:spPr>
          <a:xfrm rot="5400000">
            <a:off x="9838184" y="4953683"/>
            <a:ext cx="321389" cy="417717"/>
          </a:xfrm>
          <a:prstGeom prst="rightArrow">
            <a:avLst/>
          </a:prstGeom>
          <a:solidFill>
            <a:schemeClr val="tx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20000"/>
                  <a:lumOff val="80000"/>
                </a:schemeClr>
              </a:solidFill>
            </a:endParaRPr>
          </a:p>
        </p:txBody>
      </p:sp>
      <p:cxnSp>
        <p:nvCxnSpPr>
          <p:cNvPr id="261" name="Straight Connector 32">
            <a:extLst>
              <a:ext uri="{FF2B5EF4-FFF2-40B4-BE49-F238E27FC236}">
                <a16:creationId xmlns:a16="http://schemas.microsoft.com/office/drawing/2014/main" id="{7803FDA3-3F19-6341-89E9-4C6D3C8B40C7}"/>
              </a:ext>
            </a:extLst>
          </p:cNvPr>
          <p:cNvCxnSpPr>
            <a:cxnSpLocks/>
            <a:stCxn id="32" idx="2"/>
            <a:endCxn id="8" idx="0"/>
          </p:cNvCxnSpPr>
          <p:nvPr/>
        </p:nvCxnSpPr>
        <p:spPr>
          <a:xfrm>
            <a:off x="1529670" y="3757664"/>
            <a:ext cx="0" cy="258967"/>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2" name="Straight Connector 46">
            <a:extLst>
              <a:ext uri="{FF2B5EF4-FFF2-40B4-BE49-F238E27FC236}">
                <a16:creationId xmlns:a16="http://schemas.microsoft.com/office/drawing/2014/main" id="{C166EBB9-AE9F-8547-A768-A3D8AB60E83F}"/>
              </a:ext>
            </a:extLst>
          </p:cNvPr>
          <p:cNvCxnSpPr>
            <a:cxnSpLocks/>
          </p:cNvCxnSpPr>
          <p:nvPr/>
        </p:nvCxnSpPr>
        <p:spPr>
          <a:xfrm>
            <a:off x="6312100" y="3671569"/>
            <a:ext cx="13294" cy="870975"/>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3" name="Straight Connector 53">
            <a:extLst>
              <a:ext uri="{FF2B5EF4-FFF2-40B4-BE49-F238E27FC236}">
                <a16:creationId xmlns:a16="http://schemas.microsoft.com/office/drawing/2014/main" id="{7F8E21DF-73D4-9F43-A7DF-5668934D913A}"/>
              </a:ext>
            </a:extLst>
          </p:cNvPr>
          <p:cNvCxnSpPr>
            <a:cxnSpLocks/>
            <a:stCxn id="35" idx="2"/>
            <a:endCxn id="107" idx="0"/>
          </p:cNvCxnSpPr>
          <p:nvPr/>
        </p:nvCxnSpPr>
        <p:spPr>
          <a:xfrm flipH="1">
            <a:off x="8674720" y="3757664"/>
            <a:ext cx="8672" cy="1194432"/>
          </a:xfrm>
          <a:prstGeom prst="line">
            <a:avLst/>
          </a:prstGeom>
          <a:ln w="28575">
            <a:solidFill>
              <a:schemeClr val="bg2">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65" name="文本框 264">
            <a:extLst>
              <a:ext uri="{FF2B5EF4-FFF2-40B4-BE49-F238E27FC236}">
                <a16:creationId xmlns:a16="http://schemas.microsoft.com/office/drawing/2014/main" id="{FCC143D6-8743-3A4F-88A1-E8C7E760AA8B}"/>
              </a:ext>
            </a:extLst>
          </p:cNvPr>
          <p:cNvSpPr txBox="1"/>
          <p:nvPr/>
        </p:nvSpPr>
        <p:spPr>
          <a:xfrm>
            <a:off x="10631624" y="4711789"/>
            <a:ext cx="902811" cy="307777"/>
          </a:xfrm>
          <a:prstGeom prst="rect">
            <a:avLst/>
          </a:prstGeom>
          <a:noFill/>
        </p:spPr>
        <p:txBody>
          <a:bodyPr wrap="none" rtlCol="0">
            <a:spAutoFit/>
          </a:bodyPr>
          <a:lstStyle/>
          <a:p>
            <a:r>
              <a:rPr kumimoji="1" lang="zh-CN" altLang="en-US" sz="1400" dirty="0">
                <a:solidFill>
                  <a:schemeClr val="bg2">
                    <a:lumMod val="10000"/>
                  </a:schemeClr>
                </a:solidFill>
                <a:latin typeface="TencentSans W7" panose="020C08030202040F0204" pitchFamily="34" charset="-122"/>
                <a:ea typeface="TencentSans W7" panose="020C08030202040F0204" pitchFamily="34" charset="-122"/>
              </a:rPr>
              <a:t>接口统一</a:t>
            </a:r>
          </a:p>
        </p:txBody>
      </p:sp>
      <p:sp>
        <p:nvSpPr>
          <p:cNvPr id="182" name="右大括号 181">
            <a:extLst>
              <a:ext uri="{FF2B5EF4-FFF2-40B4-BE49-F238E27FC236}">
                <a16:creationId xmlns:a16="http://schemas.microsoft.com/office/drawing/2014/main" id="{EB27FFAF-B4A4-1046-BA2B-AD6310BEED3C}"/>
              </a:ext>
            </a:extLst>
          </p:cNvPr>
          <p:cNvSpPr/>
          <p:nvPr/>
        </p:nvSpPr>
        <p:spPr>
          <a:xfrm>
            <a:off x="10410622" y="4074562"/>
            <a:ext cx="266899" cy="1582230"/>
          </a:xfrm>
          <a:prstGeom prst="rightBrace">
            <a:avLst/>
          </a:prstGeom>
          <a:ln w="12700">
            <a:solidFill>
              <a:schemeClr val="bg2">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1409892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 name="幻灯片编号"/>
          <p:cNvSpPr txBox="1">
            <a:spLocks noGrp="1"/>
          </p:cNvSpPr>
          <p:nvPr>
            <p:ph type="sldNum" idx="2"/>
          </p:nvPr>
        </p:nvSpPr>
        <p:spPr>
          <a:prstGeom prst="rect">
            <a:avLst/>
          </a:prstGeom>
        </p:spPr>
        <p:txBody>
          <a:bodyPr/>
          <a:lstStyle/>
          <a:p>
            <a:pPr marL="0" lvl="0" indent="0" algn="r" defTabSz="412750">
              <a:lnSpc>
                <a:spcPct val="100000"/>
              </a:lnSpc>
              <a:spcBef>
                <a:spcPts val="0"/>
              </a:spcBef>
              <a:spcAft>
                <a:spcPts val="0"/>
              </a:spcAft>
              <a:buClrTx/>
              <a:buSzTx/>
              <a:buFontTx/>
              <a:buNone/>
            </a:pPr>
            <a:fld id="{86CB4B4D-7CA3-9044-876B-883B54F8677D}" type="slidenum">
              <a:rPr sz="1200" b="0" i="0" u="none" strike="noStrike" kern="0" spc="0" baseline="0">
                <a:ln>
                  <a:noFill/>
                </a:ln>
                <a:solidFill>
                  <a:srgbClr val="BC8027">
                    <a:lumOff val="21330"/>
                  </a:srgbClr>
                </a:solidFill>
                <a:latin typeface="Helvetica Light"/>
              </a:rPr>
              <a:t>9</a:t>
            </a:fld>
            <a:endParaRPr sz="1200" b="0" i="0" u="none" strike="noStrike" kern="0" spc="0" baseline="0" dirty="0">
              <a:ln>
                <a:noFill/>
              </a:ln>
              <a:solidFill>
                <a:srgbClr val="BC8027">
                  <a:lumOff val="21330"/>
                </a:srgbClr>
              </a:solidFill>
              <a:latin typeface="Helvetica Light"/>
            </a:endParaRPr>
          </a:p>
        </p:txBody>
      </p:sp>
      <p:sp>
        <p:nvSpPr>
          <p:cNvPr id="10" name="版式设计"/>
          <p:cNvSpPr txBox="1">
            <a:spLocks noGrp="1"/>
          </p:cNvSpPr>
          <p:nvPr>
            <p:ph type="title"/>
          </p:nvPr>
        </p:nvSpPr>
        <p:spPr>
          <a:xfrm>
            <a:off x="750013" y="412490"/>
            <a:ext cx="5084049" cy="312006"/>
          </a:xfrm>
          <a:prstGeom prst="rect">
            <a:avLst/>
          </a:prstGeom>
        </p:spPr>
        <p:txBody>
          <a:bodyPr>
            <a:normAutofit fontScale="90000"/>
          </a:bodyPr>
          <a:lstStyle>
            <a:lvl1pPr lvl="0" defTabSz="817244">
              <a:defRPr sz="2970"/>
            </a:lvl1pPr>
          </a:lstStyle>
          <a:p>
            <a:pPr>
              <a:defRPr sz="5000">
                <a:solidFill>
                  <a:srgbClr val="034FD8"/>
                </a:solidFill>
                <a:latin typeface="TTTGBMedium"/>
                <a:ea typeface="TTTGBMedium"/>
              </a:defRPr>
            </a:pPr>
            <a:r>
              <a:rPr lang="zh-CN" altLang="en-US" sz="2400" dirty="0">
                <a:latin typeface="腾讯体 W7"/>
                <a:ea typeface="腾讯体 W7"/>
              </a:rPr>
              <a:t>项目背景</a:t>
            </a:r>
            <a:endParaRPr lang="zh-CN" sz="2400" dirty="0">
              <a:latin typeface="腾讯体 W7"/>
              <a:ea typeface="腾讯体 W7"/>
            </a:endParaRPr>
          </a:p>
        </p:txBody>
      </p:sp>
      <p:grpSp>
        <p:nvGrpSpPr>
          <p:cNvPr id="11" name="成组"/>
          <p:cNvGrpSpPr/>
          <p:nvPr/>
        </p:nvGrpSpPr>
        <p:grpSpPr>
          <a:xfrm>
            <a:off x="336592" y="382301"/>
            <a:ext cx="368578" cy="234951"/>
            <a:chOff x="0" y="0"/>
            <a:chExt cx="737154" cy="469900"/>
          </a:xfrm>
        </p:grpSpPr>
        <p:pic>
          <p:nvPicPr>
            <p:cNvPr id="17" name="图像"/>
            <p:cNvPicPr>
              <a:picLocks noChangeAspect="1"/>
            </p:cNvPicPr>
            <p:nvPr/>
          </p:nvPicPr>
          <p:blipFill>
            <a:blip r:embed="rId3"/>
            <a:stretch/>
          </p:blipFill>
          <p:spPr>
            <a:xfrm>
              <a:off x="92199" y="0"/>
              <a:ext cx="552756" cy="469900"/>
            </a:xfrm>
            <a:prstGeom prst="rect">
              <a:avLst/>
            </a:prstGeom>
            <a:ln>
              <a:noFill/>
            </a:ln>
          </p:spPr>
        </p:pic>
        <p:sp>
          <p:nvSpPr>
            <p:cNvPr id="18" name="1"/>
            <p:cNvSpPr txBox="1"/>
            <p:nvPr/>
          </p:nvSpPr>
          <p:spPr>
            <a:xfrm>
              <a:off x="0" y="19808"/>
              <a:ext cx="737155" cy="430284"/>
            </a:xfrm>
            <a:prstGeom prst="rect">
              <a:avLst/>
            </a:prstGeom>
            <a:noFill/>
            <a:ln>
              <a:noFill/>
            </a:ln>
          </p:spPr>
          <p:txBody>
            <a:bodyPr wrap="square" lIns="25400" tIns="25400" rIns="25400" bIns="25400" numCol="1" anchor="ctr"/>
            <a:lstStyle>
              <a:lvl1pPr lvl="0">
                <a:defRPr sz="1800">
                  <a:solidFill>
                    <a:srgbClr val="FFFFFF"/>
                  </a:solidFill>
                  <a:latin typeface="TTTGBMedium"/>
                  <a:ea typeface="TTTGBMedium"/>
                </a:defRPr>
              </a:lvl1pPr>
            </a:lstStyle>
            <a:p>
              <a:pPr marL="0" lvl="0" indent="0" algn="ctr" defTabSz="412750">
                <a:lnSpc>
                  <a:spcPct val="100000"/>
                </a:lnSpc>
                <a:spcBef>
                  <a:spcPts val="0"/>
                </a:spcBef>
                <a:spcAft>
                  <a:spcPts val="0"/>
                </a:spcAft>
                <a:buClrTx/>
                <a:buSzTx/>
                <a:buFontTx/>
                <a:buNone/>
              </a:pPr>
              <a:endParaRPr sz="900" b="0" i="0" u="none" strike="noStrike" kern="0" spc="0" baseline="0" dirty="0">
                <a:ln>
                  <a:noFill/>
                </a:ln>
                <a:solidFill>
                  <a:srgbClr val="FFFFFF"/>
                </a:solidFill>
                <a:latin typeface="腾讯体 W7"/>
                <a:ea typeface="腾讯体 W7"/>
              </a:endParaRPr>
            </a:p>
          </p:txBody>
        </p:sp>
      </p:grpSp>
      <p:sp>
        <p:nvSpPr>
          <p:cNvPr id="99" name="文本框 98">
            <a:extLst>
              <a:ext uri="{FF2B5EF4-FFF2-40B4-BE49-F238E27FC236}">
                <a16:creationId xmlns:a16="http://schemas.microsoft.com/office/drawing/2014/main" id="{317955D6-0BA2-6647-83C2-32C7FA70EE11}"/>
              </a:ext>
            </a:extLst>
          </p:cNvPr>
          <p:cNvSpPr txBox="1"/>
          <p:nvPr/>
        </p:nvSpPr>
        <p:spPr>
          <a:xfrm>
            <a:off x="336592" y="698638"/>
            <a:ext cx="877163" cy="369332"/>
          </a:xfrm>
          <a:prstGeom prst="rect">
            <a:avLst/>
          </a:prstGeom>
          <a:noFill/>
        </p:spPr>
        <p:txBody>
          <a:bodyPr wrap="none" rtlCol="0">
            <a:spAutoFit/>
          </a:bodyPr>
          <a:lstStyle/>
          <a:p>
            <a:r>
              <a:rPr lang="zh-CN" altLang="en-US" dirty="0">
                <a:solidFill>
                  <a:srgbClr val="034FD8"/>
                </a:solidFill>
                <a:latin typeface="腾讯体 W7"/>
                <a:ea typeface="腾讯体 W7"/>
              </a:rPr>
              <a:t>目标：</a:t>
            </a:r>
            <a:endParaRPr kumimoji="1" lang="en-US" altLang="zh-CN" dirty="0">
              <a:latin typeface="Microsoft YaHei" panose="020B0503020204020204" pitchFamily="34" charset="-122"/>
              <a:ea typeface="Microsoft YaHei" panose="020B0503020204020204" pitchFamily="34" charset="-122"/>
            </a:endParaRPr>
          </a:p>
        </p:txBody>
      </p:sp>
      <p:sp>
        <p:nvSpPr>
          <p:cNvPr id="100" name="文本框 99">
            <a:extLst>
              <a:ext uri="{FF2B5EF4-FFF2-40B4-BE49-F238E27FC236}">
                <a16:creationId xmlns:a16="http://schemas.microsoft.com/office/drawing/2014/main" id="{CFE955FB-C485-9C41-9577-16284E39E2FA}"/>
              </a:ext>
            </a:extLst>
          </p:cNvPr>
          <p:cNvSpPr txBox="1"/>
          <p:nvPr/>
        </p:nvSpPr>
        <p:spPr>
          <a:xfrm>
            <a:off x="336592" y="1067970"/>
            <a:ext cx="3467616" cy="338554"/>
          </a:xfrm>
          <a:prstGeom prst="rect">
            <a:avLst/>
          </a:prstGeom>
          <a:noFill/>
        </p:spPr>
        <p:txBody>
          <a:bodyPr wrap="none" rtlCol="0">
            <a:spAutoFit/>
          </a:bodyPr>
          <a:lstStyle/>
          <a:p>
            <a:r>
              <a:rPr kumimoji="1" lang="zh-CN" altLang="en-US" sz="1600" dirty="0">
                <a:solidFill>
                  <a:schemeClr val="bg2">
                    <a:lumMod val="10000"/>
                  </a:schemeClr>
                </a:solidFill>
                <a:latin typeface="Microsoft YaHei" panose="020B0503020204020204" pitchFamily="34" charset="-122"/>
                <a:ea typeface="Microsoft YaHei" panose="020B0503020204020204" pitchFamily="34" charset="-122"/>
              </a:rPr>
              <a:t>为媒资实现一个统一的底层存储服务</a:t>
            </a:r>
            <a:endParaRPr kumimoji="1"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sp>
        <p:nvSpPr>
          <p:cNvPr id="109" name="文本框 108">
            <a:extLst>
              <a:ext uri="{FF2B5EF4-FFF2-40B4-BE49-F238E27FC236}">
                <a16:creationId xmlns:a16="http://schemas.microsoft.com/office/drawing/2014/main" id="{8ADF2DE8-34C3-494F-8FA4-9B809898DF27}"/>
              </a:ext>
            </a:extLst>
          </p:cNvPr>
          <p:cNvSpPr txBox="1"/>
          <p:nvPr/>
        </p:nvSpPr>
        <p:spPr>
          <a:xfrm>
            <a:off x="336592" y="1627503"/>
            <a:ext cx="1159292" cy="430887"/>
          </a:xfrm>
          <a:prstGeom prst="rect">
            <a:avLst/>
          </a:prstGeom>
          <a:noFill/>
        </p:spPr>
        <p:txBody>
          <a:bodyPr wrap="none" rtlCol="0">
            <a:spAutoFit/>
          </a:bodyPr>
          <a:lstStyle/>
          <a:p>
            <a:r>
              <a:rPr lang="zh-CN" altLang="en-US" dirty="0">
                <a:solidFill>
                  <a:srgbClr val="034FD8"/>
                </a:solidFill>
                <a:latin typeface="腾讯体 W7"/>
                <a:ea typeface="腾讯体 W7"/>
              </a:rPr>
              <a:t>重难点</a:t>
            </a:r>
            <a:r>
              <a:rPr lang="zh-CN" altLang="en-US" sz="2200" dirty="0">
                <a:solidFill>
                  <a:srgbClr val="034FD8"/>
                </a:solidFill>
                <a:latin typeface="腾讯体 W7"/>
                <a:ea typeface="腾讯体 W7"/>
              </a:rPr>
              <a:t>：</a:t>
            </a:r>
            <a:endParaRPr kumimoji="1" lang="en-US" altLang="zh-CN" dirty="0">
              <a:latin typeface="Microsoft YaHei" panose="020B0503020204020204" pitchFamily="34" charset="-122"/>
              <a:ea typeface="Microsoft YaHei" panose="020B0503020204020204" pitchFamily="34" charset="-122"/>
            </a:endParaRPr>
          </a:p>
        </p:txBody>
      </p:sp>
      <p:sp>
        <p:nvSpPr>
          <p:cNvPr id="110" name="文本框 109">
            <a:extLst>
              <a:ext uri="{FF2B5EF4-FFF2-40B4-BE49-F238E27FC236}">
                <a16:creationId xmlns:a16="http://schemas.microsoft.com/office/drawing/2014/main" id="{99604C75-6561-BA40-917A-0049555253C3}"/>
              </a:ext>
            </a:extLst>
          </p:cNvPr>
          <p:cNvSpPr txBox="1"/>
          <p:nvPr/>
        </p:nvSpPr>
        <p:spPr>
          <a:xfrm>
            <a:off x="336592" y="1930665"/>
            <a:ext cx="6013185" cy="3742115"/>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1600" dirty="0">
                <a:solidFill>
                  <a:srgbClr val="FF0000"/>
                </a:solidFill>
                <a:latin typeface="Microsoft YaHei" panose="020B0503020204020204" pitchFamily="34" charset="-122"/>
                <a:ea typeface="Microsoft YaHei" panose="020B0503020204020204" pitchFamily="34" charset="-122"/>
              </a:rPr>
              <a:t>易用性好</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对外提供一套简单的接口，降低下游业务学习成本</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支持不同类型主存的读写</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支持不同类型存储间数据同步（不同类型辅存提供丰富功能）</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FF0000"/>
                </a:solidFill>
                <a:latin typeface="Microsoft YaHei" panose="020B0503020204020204" pitchFamily="34" charset="-122"/>
                <a:ea typeface="Microsoft YaHei" panose="020B0503020204020204" pitchFamily="34" charset="-122"/>
              </a:rPr>
              <a:t>扩展性强</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在不对服务性能造成太大影响下支持字段的增加</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支持海量数据存储，可以应对请求量的持续增加</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能够低成本接入管理新项目数据</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lang="zh-CN" altLang="en-US" sz="1600" dirty="0">
                <a:solidFill>
                  <a:srgbClr val="FF0000"/>
                </a:solidFill>
                <a:latin typeface="Microsoft YaHei" panose="020B0503020204020204" pitchFamily="34" charset="-122"/>
                <a:ea typeface="Microsoft YaHei" panose="020B0503020204020204" pitchFamily="34" charset="-122"/>
              </a:rPr>
              <a:t>可靠性高</a:t>
            </a:r>
            <a:endParaRPr lang="en-US" altLang="zh-CN" sz="1600" dirty="0">
              <a:solidFill>
                <a:srgbClr val="FF0000"/>
              </a:solidFill>
              <a:latin typeface="Microsoft YaHei" panose="020B0503020204020204" pitchFamily="34" charset="-122"/>
              <a:ea typeface="Microsoft YaHei" panose="020B0503020204020204" pitchFamily="34" charset="-122"/>
            </a:endParaRPr>
          </a:p>
          <a:p>
            <a:pPr marL="285750" indent="-285750">
              <a:lnSpc>
                <a:spcPct val="150000"/>
              </a:lnSpc>
              <a:buFont typeface="Wingdings" pitchFamily="2" charset="2"/>
              <a:buChar char="ü"/>
            </a:pPr>
            <a:r>
              <a:rPr lang="zh-CN" altLang="en-US" sz="1600" dirty="0">
                <a:solidFill>
                  <a:schemeClr val="bg2">
                    <a:lumMod val="10000"/>
                  </a:schemeClr>
                </a:solidFill>
                <a:latin typeface="Microsoft YaHei" panose="020B0503020204020204" pitchFamily="34" charset="-122"/>
                <a:ea typeface="Microsoft YaHei" panose="020B0503020204020204" pitchFamily="34" charset="-122"/>
              </a:rPr>
              <a:t>在某个存储出现故障时，可以保证服务的可用性</a:t>
            </a:r>
            <a:endParaRPr lang="en-US" altLang="zh-CN" sz="1600" dirty="0">
              <a:solidFill>
                <a:schemeClr val="bg2">
                  <a:lumMod val="1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601588998"/>
      </p:ext>
    </p:extLst>
  </p:cSld>
  <p:clrMapOvr>
    <a:masterClrMapping/>
  </p:clrMapOvr>
</p:sld>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53585F"/>
      </a:dk1>
      <a:lt1>
        <a:srgbClr val="5F3E0C"/>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34368</TotalTime>
  <Words>3887</Words>
  <Application>Microsoft Macintosh PowerPoint</Application>
  <PresentationFormat>宽屏</PresentationFormat>
  <Paragraphs>728</Paragraphs>
  <Slides>32</Slides>
  <Notes>26</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32</vt:i4>
      </vt:variant>
    </vt:vector>
  </HeadingPairs>
  <TitlesOfParts>
    <vt:vector size="49" baseType="lpstr">
      <vt:lpstr>等线</vt:lpstr>
      <vt:lpstr>等线 Light</vt:lpstr>
      <vt:lpstr>腾讯体 W7</vt:lpstr>
      <vt:lpstr>Microsoft YaHei</vt:lpstr>
      <vt:lpstr>Microsoft YaHei</vt:lpstr>
      <vt:lpstr>Microsoft YaHei Light</vt:lpstr>
      <vt:lpstr>TencentSans W7</vt:lpstr>
      <vt:lpstr>TTTGBMedium</vt:lpstr>
      <vt:lpstr>Arial</vt:lpstr>
      <vt:lpstr>Calibri</vt:lpstr>
      <vt:lpstr>Helvetica</vt:lpstr>
      <vt:lpstr>Helvetica Light</vt:lpstr>
      <vt:lpstr>Helvetica Neue</vt:lpstr>
      <vt:lpstr>Helvetica Neue Medium</vt:lpstr>
      <vt:lpstr>Wingdings</vt:lpstr>
      <vt:lpstr>Office 主题​​</vt:lpstr>
      <vt:lpstr>Office 主题​​</vt:lpstr>
      <vt:lpstr>钱禹光（Lucasqian）职级评审陈述</vt:lpstr>
      <vt:lpstr>目录</vt:lpstr>
      <vt:lpstr>个人成长经历</vt:lpstr>
      <vt:lpstr>举证项目代码地址</vt:lpstr>
      <vt:lpstr>项目背景</vt:lpstr>
      <vt:lpstr>项目背景</vt:lpstr>
      <vt:lpstr>项目背景</vt:lpstr>
      <vt:lpstr>项目背景</vt:lpstr>
      <vt:lpstr>项目背景</vt:lpstr>
      <vt:lpstr>项目重难点-存储服务整体设计</vt:lpstr>
      <vt:lpstr>项目重难点-路由功能设计</vt:lpstr>
      <vt:lpstr>项目重难点-路由功能设计</vt:lpstr>
      <vt:lpstr>项目重难点-异构存储同步</vt:lpstr>
      <vt:lpstr>项目重难点-异构存储同步</vt:lpstr>
      <vt:lpstr>项目重难点-易用性</vt:lpstr>
      <vt:lpstr>项目重难点-易用性-总结</vt:lpstr>
      <vt:lpstr>项目重难点-扩展性</vt:lpstr>
      <vt:lpstr>项目重难点-扩展性</vt:lpstr>
      <vt:lpstr>项目重难点-存储扩容方案</vt:lpstr>
      <vt:lpstr>项目重难点-扩展性</vt:lpstr>
      <vt:lpstr>项目重难点-存储可靠性</vt:lpstr>
      <vt:lpstr>项目重难点-消息通道可靠性</vt:lpstr>
      <vt:lpstr>项目重难点-扩展性&amp;可靠性-总结</vt:lpstr>
      <vt:lpstr>主要项目成果</vt:lpstr>
      <vt:lpstr>主要项目成果</vt:lpstr>
      <vt:lpstr>专业影响力和贡献</vt:lpstr>
      <vt:lpstr>PowerPoint 演示文稿</vt:lpstr>
      <vt:lpstr>附录</vt:lpstr>
      <vt:lpstr>附录-ETS系统介绍</vt:lpstr>
      <vt:lpstr>附录</vt:lpstr>
      <vt:lpstr>附录</vt:lpstr>
      <vt:lpstr>附录-业界方案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钱禹光（Lucasqian）职级评审陈述</dc:title>
  <cp:lastModifiedBy>T150528</cp:lastModifiedBy>
  <cp:revision>358</cp:revision>
  <dcterms:modified xsi:type="dcterms:W3CDTF">2022-02-22T05:33:15Z</dcterms:modified>
</cp:coreProperties>
</file>